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85" r:id="rId3"/>
    <p:sldId id="269" r:id="rId4"/>
    <p:sldId id="270" r:id="rId5"/>
    <p:sldId id="271" r:id="rId6"/>
    <p:sldId id="273" r:id="rId7"/>
    <p:sldId id="272" r:id="rId8"/>
    <p:sldId id="312" r:id="rId9"/>
    <p:sldId id="267" r:id="rId10"/>
    <p:sldId id="261" r:id="rId11"/>
    <p:sldId id="259" r:id="rId12"/>
    <p:sldId id="263" r:id="rId13"/>
    <p:sldId id="275" r:id="rId14"/>
    <p:sldId id="268" r:id="rId15"/>
    <p:sldId id="322" r:id="rId16"/>
    <p:sldId id="317" r:id="rId17"/>
    <p:sldId id="319" r:id="rId18"/>
    <p:sldId id="297" r:id="rId19"/>
    <p:sldId id="283" r:id="rId20"/>
    <p:sldId id="318" r:id="rId21"/>
    <p:sldId id="278" r:id="rId22"/>
    <p:sldId id="280" r:id="rId23"/>
    <p:sldId id="286" r:id="rId24"/>
    <p:sldId id="295" r:id="rId25"/>
    <p:sldId id="296" r:id="rId26"/>
    <p:sldId id="313" r:id="rId27"/>
    <p:sldId id="281" r:id="rId28"/>
    <p:sldId id="282" r:id="rId29"/>
    <p:sldId id="289" r:id="rId30"/>
    <p:sldId id="290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294" r:id="rId44"/>
    <p:sldId id="320" r:id="rId45"/>
    <p:sldId id="316" r:id="rId46"/>
    <p:sldId id="276" r:id="rId47"/>
    <p:sldId id="292" r:id="rId48"/>
    <p:sldId id="287" r:id="rId49"/>
    <p:sldId id="288" r:id="rId50"/>
    <p:sldId id="298" r:id="rId5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9" autoAdjust="0"/>
  </p:normalViewPr>
  <p:slideViewPr>
    <p:cSldViewPr snapToGrid="0">
      <p:cViewPr varScale="1">
        <p:scale>
          <a:sx n="79" d="100"/>
          <a:sy n="79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-1431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27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C31B1-F983-4B6C-8A5C-AC862DB1EAE6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73608-DF4D-48F1-8E4D-9E71D4B201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31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73608-DF4D-48F1-8E4D-9E71D4B201A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193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73608-DF4D-48F1-8E4D-9E71D4B201A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30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73608-DF4D-48F1-8E4D-9E71D4B201A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49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73608-DF4D-48F1-8E4D-9E71D4B201A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1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A4EDC-53D3-460F-ABA3-A33F6ABAB667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380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B426E-8537-4FA0-83E4-82BDA3792398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783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8C43-EACE-4ACC-BD47-63CB3FCE0085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67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884C213-004B-4E5A-981D-20822FBC9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98ED34CD-F6C1-4031-9E6F-A60DA53BC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82355A63-1D7D-4B2E-BBC5-DFB86A02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4D5-C340-4AFD-B8F6-46C9B30637D8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213D9CA-E56E-493A-AEFB-C7CF3696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D97E474C-4DF6-45CE-B808-4818018C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61A9-057B-4CCC-934C-753F4ED8E1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84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C099900-F94D-4D28-BE9F-C73D9863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4EE22A75-53F4-4D34-A888-2A0ACB967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F882F0ED-D760-4BAC-892F-13D85F38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4D5-C340-4AFD-B8F6-46C9B30637D8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5B9DE5E8-AC2B-4B68-9C1A-B5B3D0B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EAABDA44-DCA0-4F51-93E9-67CC8E50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61A9-057B-4CCC-934C-753F4ED8E1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26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xmlns="" id="{44A0F5CE-1906-4509-8A26-74D6B4ADD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48D8B87E-89E3-4799-A10F-3C2964AF7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8B266B8A-5277-4B71-A535-D78F34627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4D5-C340-4AFD-B8F6-46C9B30637D8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45B08F35-CD1A-42B4-8279-11E2C929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9ED50626-4CDD-43B7-AEB9-E964B8EA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61A9-057B-4CCC-934C-753F4ED8E1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25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BBFBB65-97A5-4781-A4D9-7F371BCF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DD152DC-38FE-4E9C-950F-887C92CB2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7457A839-1EF0-4578-A26C-C8345DD5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4D5-C340-4AFD-B8F6-46C9B30637D8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56533DFC-2007-4111-8860-A9584EA0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C2307B8E-F89D-4DB0-82B3-C9455A4F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61A9-057B-4CCC-934C-753F4ED8E1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61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B193665-C045-4CED-85E4-83FDE875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2A84D30A-A072-4264-B63A-4A54E4B7E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8AD43059-BC35-4AE4-A8D6-C408C78A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4D5-C340-4AFD-B8F6-46C9B30637D8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16C63CEE-060A-4BAA-BB55-0E393E8F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D50B8B4E-A9BE-44EB-B80E-85E0ED40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61A9-057B-4CCC-934C-753F4ED8E1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67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60B3910-928F-4F6D-9876-2BEDC659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31853A73-F296-4080-AE2B-8D0F39FC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AC4AAB2B-12A5-4DFA-9C18-5E23A0B25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B6D50C34-A1F8-4B7B-B7FD-BCB6B62C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4D5-C340-4AFD-B8F6-46C9B30637D8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D424A93B-763D-4BFB-A393-BBDBBC80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155E4A14-645C-4CB1-8708-F76921DA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61A9-057B-4CCC-934C-753F4ED8E1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46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09F93B8-1151-407F-A4BE-AE74AF64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1C129DFA-8324-4911-A048-8EE69F9B4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A1287983-008D-4F2B-AE29-48154201D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8499E96C-693F-48B3-8B05-BA79AE819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2BBFBBF1-8F2E-45E7-B695-44A63AEC4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ABA44050-CBB9-4E87-8F62-725965F8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4D5-C340-4AFD-B8F6-46C9B30637D8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xmlns="" id="{0A26BDFF-33E8-4641-AA67-354D3269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xmlns="" id="{BAA1F913-6DC4-4CE0-94DA-BF3B28FD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61A9-057B-4CCC-934C-753F4ED8E1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67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432C973-FC15-44EB-A622-D6696A8B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54E4CADC-799B-4B74-AB4C-176BE1D9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4D5-C340-4AFD-B8F6-46C9B30637D8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38458058-FE95-4518-9759-AA032B39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DD06FE85-36CD-4D44-9B6C-9D48075B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61A9-057B-4CCC-934C-753F4ED8E1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10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3579B43B-49E6-440D-8849-5FBE7857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4D5-C340-4AFD-B8F6-46C9B30637D8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39F8B4E8-E52C-42C0-923C-60D93DFF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75CFD015-12C9-4CDF-BA92-7C9002BB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61A9-057B-4CCC-934C-753F4ED8E1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14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CC33CCE-8C53-4A3B-82C6-632FA0F4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D41F2B3-C49E-4A3F-A177-B5C19DF75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E0C32984-ED68-4D3E-A64A-724F561CC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9EB4A04B-7D3B-428D-8F51-58814100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4D5-C340-4AFD-B8F6-46C9B30637D8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B799CA8C-B41C-461F-849E-D5988464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7E6CD9D-72D8-4695-B714-5AC00FBB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61A9-057B-4CCC-934C-753F4ED8E1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37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C5B988A-AEE5-477C-863A-E896E8A2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27D4F047-9E3F-4C9B-AAEA-BE3D180CA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AA10EE57-E901-44BC-BAD1-0A8AF7B07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7EED6F77-46ED-4CBB-8F13-37C23E88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B4D5-C340-4AFD-B8F6-46C9B30637D8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5F31C13D-8733-4E0A-8F8B-F6DDD6AF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F5DC3F59-4295-4BF2-9C74-0477E3EB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61A9-057B-4CCC-934C-753F4ED8E1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22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3893E6C8-9FA5-4993-A7F6-3A32750E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9C692B1F-5E39-4836-BE0D-31C2E6707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D43E4D-998C-4CE7-9C9A-64C1F1EC2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B4D5-C340-4AFD-B8F6-46C9B30637D8}" type="datetimeFigureOut">
              <a:rPr lang="nb-NO" smtClean="0"/>
              <a:t>19.01.2018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77DD97A0-9E01-4AF2-AB59-6D249024D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D2A1ED8E-A717-4108-8ED8-F2C49925F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661A9-057B-4CCC-934C-753F4ED8E1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80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GM2RaPE-V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EA8F597-51E0-4819-B599-49D735D40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KULTUR OG LIVSKVALITET</a:t>
            </a:r>
            <a:br>
              <a:rPr lang="nb-NO" b="1" dirty="0"/>
            </a:br>
            <a:r>
              <a:rPr lang="nb-NO" b="1" dirty="0"/>
              <a:t>KULTURFORMIDLING TIL ELDRE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FBA40E8B-364E-4C72-8E8A-0CC441A364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EVA MARIE HALVORSEN</a:t>
            </a:r>
          </a:p>
          <a:p>
            <a:r>
              <a:rPr lang="nb-NO" dirty="0" err="1">
                <a:latin typeface="Algerian" panose="04020705040A02060702" pitchFamily="82" charset="0"/>
              </a:rPr>
              <a:t>HumorHelse</a:t>
            </a:r>
            <a:endParaRPr lang="nb-NO" dirty="0">
              <a:latin typeface="Algerian" panose="04020705040A02060702" pitchFamily="82" charset="0"/>
            </a:endParaRPr>
          </a:p>
          <a:p>
            <a:r>
              <a:rPr lang="nb-NO" dirty="0"/>
              <a:t>18. OG 19. JANUAR 2018</a:t>
            </a:r>
          </a:p>
        </p:txBody>
      </p:sp>
    </p:spTree>
    <p:extLst>
      <p:ext uri="{BB962C8B-B14F-4D97-AF65-F5344CB8AC3E}">
        <p14:creationId xmlns:p14="http://schemas.microsoft.com/office/powerpoint/2010/main" val="1206101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PRESENTASJON AV EN «HUMOR-FORSKER»: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4800" b="1" dirty="0"/>
              <a:t>ALVORLIGE MENNESKER HAR ALLTID VÆRT MER ANSETT ENN HUMORISTER!</a:t>
            </a:r>
          </a:p>
          <a:p>
            <a:pPr marL="0" indent="0">
              <a:buNone/>
            </a:pPr>
            <a:endParaRPr lang="nb-NO" sz="4800" b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79" y="4123405"/>
            <a:ext cx="2436394" cy="200526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054" y="3940175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2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/>
              <a:t>EN ADVARSEL:</a:t>
            </a:r>
            <a:endParaRPr lang="nb-NO" sz="6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6000" b="1" dirty="0"/>
              <a:t>DET LIGGER EN UENDELIG MULIGHET FOR MISFORSTÅELSER I MØTET MED ETHVERT MENNESKE!!!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0" y="4373881"/>
            <a:ext cx="4663440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8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/>
              <a:t>FORVENTNINGENE???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0231"/>
            <a:ext cx="10515600" cy="3182126"/>
          </a:xfrm>
        </p:spPr>
      </p:pic>
    </p:spTree>
    <p:extLst>
      <p:ext uri="{BB962C8B-B14F-4D97-AF65-F5344CB8AC3E}">
        <p14:creationId xmlns:p14="http://schemas.microsoft.com/office/powerpoint/2010/main" val="267211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351CC24-80D6-4C2C-B0AD-22985151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TRE ULIKE KULTURBEGREP: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09B5343-3208-4570-9239-285FCC2FD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nb-NO" sz="3600" b="1" dirty="0"/>
          </a:p>
          <a:p>
            <a:r>
              <a:rPr lang="nb-NO" sz="9000" b="1" dirty="0"/>
              <a:t>DET SNEVRE, SEKTORORIENTERTE KULTURBEGREPET</a:t>
            </a:r>
          </a:p>
          <a:p>
            <a:endParaRPr lang="nb-NO" sz="6500" b="1" dirty="0"/>
          </a:p>
          <a:p>
            <a:r>
              <a:rPr lang="nb-NO" sz="9000" b="1" dirty="0"/>
              <a:t>DET UTVIDETE KULTURBEGREPET</a:t>
            </a:r>
          </a:p>
          <a:p>
            <a:pPr marL="0" indent="0">
              <a:buNone/>
            </a:pPr>
            <a:endParaRPr lang="nb-NO" sz="9000" b="1" dirty="0"/>
          </a:p>
          <a:p>
            <a:r>
              <a:rPr lang="nb-NO" sz="9000" b="1" dirty="0"/>
              <a:t>DET GENERELLE KULTURBEGREPET</a:t>
            </a:r>
          </a:p>
          <a:p>
            <a:pPr marL="0" indent="0">
              <a:buNone/>
            </a:pPr>
            <a:endParaRPr lang="nb-NO" sz="7600" b="1" dirty="0"/>
          </a:p>
          <a:p>
            <a:pPr marL="0" indent="0">
              <a:buNone/>
            </a:pPr>
            <a:endParaRPr lang="nb-NO" sz="3600" b="1" dirty="0"/>
          </a:p>
          <a:p>
            <a:endParaRPr lang="nb-NO" sz="3600" b="1" dirty="0"/>
          </a:p>
          <a:p>
            <a:pPr marL="0" indent="0">
              <a:buNone/>
            </a:pPr>
            <a:r>
              <a:rPr lang="nb-NO" sz="3600" b="1" dirty="0"/>
              <a:t>								</a:t>
            </a:r>
            <a:r>
              <a:rPr lang="nb-NO" sz="2200" b="1" dirty="0"/>
              <a:t>STORE NORSKE LEKSIKON</a:t>
            </a:r>
            <a:r>
              <a:rPr lang="nb-NO" sz="3600" b="1" dirty="0"/>
              <a:t>	</a:t>
            </a:r>
          </a:p>
          <a:p>
            <a:pPr marL="0" indent="0">
              <a:buNone/>
            </a:pPr>
            <a:r>
              <a:rPr lang="nb-NO" sz="3600" b="1" dirty="0"/>
              <a:t>								</a:t>
            </a:r>
            <a:r>
              <a:rPr lang="nb-NO" sz="2500" dirty="0"/>
              <a:t>Bilde:</a:t>
            </a:r>
            <a:r>
              <a:rPr lang="nb-NO" sz="3600" dirty="0"/>
              <a:t> </a:t>
            </a:r>
            <a:r>
              <a:rPr lang="nb-NO" sz="2600" b="1" dirty="0"/>
              <a:t>haslum-menighet.no</a:t>
            </a:r>
          </a:p>
          <a:p>
            <a:endParaRPr lang="nb-NO" sz="3600" b="1" dirty="0"/>
          </a:p>
          <a:p>
            <a:endParaRPr lang="nb-NO" sz="36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F61D8DF3-2E66-4DEF-A724-478DED1A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08" y="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7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A45B678-62BA-4424-8C9A-8ED13665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b="1" dirty="0"/>
              <a:t>MIN FAVORITT DEFINISJON </a:t>
            </a:r>
            <a:br>
              <a:rPr lang="nb-NO" sz="4800" b="1" dirty="0"/>
            </a:br>
            <a:r>
              <a:rPr lang="nb-NO" sz="4800" b="1" dirty="0"/>
              <a:t>AV KULTUR</a:t>
            </a:r>
            <a:r>
              <a:rPr lang="nb-NO" sz="5400" b="1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8F3D148-7232-403F-9E03-110A0F891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4800" b="1" dirty="0"/>
              <a:t>«Mennesket lever ikke av brød alene, MEN AV………………………....................................»</a:t>
            </a:r>
          </a:p>
          <a:p>
            <a:pPr marL="0" indent="0">
              <a:buNone/>
            </a:pPr>
            <a:endParaRPr lang="nb-NO" sz="4800" b="1" dirty="0"/>
          </a:p>
          <a:p>
            <a:pPr marL="0" indent="0">
              <a:buNone/>
            </a:pPr>
            <a:endParaRPr lang="nb-NO" sz="4800" b="1" dirty="0"/>
          </a:p>
          <a:p>
            <a:pPr marL="0" indent="0">
              <a:buNone/>
            </a:pPr>
            <a:endParaRPr lang="nb-NO" sz="4800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									</a:t>
            </a:r>
            <a:r>
              <a:rPr lang="nb-NO" sz="2000" b="1" dirty="0"/>
              <a:t>Matteus 4:4</a:t>
            </a:r>
          </a:p>
          <a:p>
            <a:pPr marL="0" indent="0">
              <a:buNone/>
            </a:pPr>
            <a:r>
              <a:rPr lang="nb-NO" sz="2000" b="1" dirty="0"/>
              <a:t>									pixabay.com</a:t>
            </a:r>
          </a:p>
          <a:p>
            <a:pPr marL="0" indent="0">
              <a:buNone/>
            </a:pPr>
            <a:r>
              <a:rPr lang="nb-NO" sz="2000" b="1" dirty="0"/>
              <a:t>									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19EBCC61-4908-44F6-AA6E-E884151EA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839" y="292100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82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CE502B7-DA24-49AD-8E3A-C777A87E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6600" b="1" dirty="0"/>
              <a:t>LIVSKVALITET HANDLER OM </a:t>
            </a:r>
            <a:r>
              <a:rPr lang="nb-NO" sz="9600" b="1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8A0D82D-674E-448B-B86E-031D44320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4800" b="1" dirty="0">
                <a:solidFill>
                  <a:srgbClr val="FF0000"/>
                </a:solidFill>
              </a:rPr>
              <a:t>DET GODE LIV!</a:t>
            </a:r>
          </a:p>
          <a:p>
            <a:pPr marL="0" indent="0">
              <a:buNone/>
            </a:pPr>
            <a:endParaRPr lang="nb-NO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sz="4800" b="1" dirty="0">
                <a:solidFill>
                  <a:srgbClr val="FF0000"/>
                </a:solidFill>
              </a:rPr>
              <a:t>DET SOM GIR LIVET VERDI OG MENING!</a:t>
            </a:r>
          </a:p>
        </p:txBody>
      </p:sp>
    </p:spTree>
    <p:extLst>
      <p:ext uri="{BB962C8B-B14F-4D97-AF65-F5344CB8AC3E}">
        <p14:creationId xmlns:p14="http://schemas.microsoft.com/office/powerpoint/2010/main" val="64297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4E5CB12-7FEB-4DE9-BAA7-8C981FE2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6000" b="1" dirty="0"/>
              <a:t>KJERNEN I INDIVIDUELL LIVSKVALIET </a:t>
            </a:r>
            <a:r>
              <a:rPr lang="nb-NO" dirty="0"/>
              <a:t>(David Phillips 2006):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4FE26B6-4BAD-4493-940A-F01589A60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12800" b="1" dirty="0"/>
              <a:t>Tilfredsstillelse av essensielle, grunnleggende behov</a:t>
            </a:r>
          </a:p>
          <a:p>
            <a:pPr marL="514350" indent="-514350">
              <a:buFont typeface="+mj-lt"/>
              <a:buAutoNum type="arabicPeriod"/>
            </a:pPr>
            <a:endParaRPr lang="nb-NO" sz="12800" b="1" dirty="0"/>
          </a:p>
          <a:p>
            <a:pPr marL="514350" indent="-514350">
              <a:buFont typeface="+mj-lt"/>
              <a:buAutoNum type="arabicPeriod"/>
            </a:pPr>
            <a:r>
              <a:rPr lang="nb-NO" sz="12800" b="1" dirty="0"/>
              <a:t>Autonomi</a:t>
            </a:r>
          </a:p>
          <a:p>
            <a:pPr marL="514350" indent="-514350">
              <a:buFont typeface="+mj-lt"/>
              <a:buAutoNum type="arabicPeriod"/>
            </a:pPr>
            <a:endParaRPr lang="nb-NO" sz="12800" b="1" dirty="0"/>
          </a:p>
          <a:p>
            <a:pPr marL="514350" indent="-514350">
              <a:buFont typeface="+mj-lt"/>
              <a:buAutoNum type="arabicPeriod"/>
            </a:pPr>
            <a:r>
              <a:rPr lang="nb-NO" sz="12800" b="1" dirty="0"/>
              <a:t>Subjektiv livskvalitet</a:t>
            </a:r>
          </a:p>
          <a:p>
            <a:pPr marL="514350" indent="-514350">
              <a:buFont typeface="+mj-lt"/>
              <a:buAutoNum type="arabicPeriod"/>
            </a:pPr>
            <a:endParaRPr lang="nb-NO" sz="12800" b="1" dirty="0"/>
          </a:p>
          <a:p>
            <a:pPr marL="514350" indent="-514350">
              <a:buFont typeface="+mj-lt"/>
              <a:buAutoNum type="arabicPeriod"/>
            </a:pPr>
            <a:r>
              <a:rPr lang="nb-NO" sz="12800" b="1" dirty="0"/>
              <a:t>Optimal selvutvikling</a:t>
            </a:r>
          </a:p>
          <a:p>
            <a:pPr marL="514350" indent="-514350">
              <a:buFont typeface="+mj-lt"/>
              <a:buAutoNum type="arabicPeriod"/>
            </a:pPr>
            <a:endParaRPr lang="nb-NO" sz="12800" b="1" dirty="0"/>
          </a:p>
          <a:p>
            <a:pPr marL="514350" indent="-514350">
              <a:buFont typeface="+mj-lt"/>
              <a:buAutoNum type="arabicPeriod"/>
            </a:pPr>
            <a:r>
              <a:rPr lang="nb-NO" sz="12800" b="1" dirty="0"/>
              <a:t>Sosial inkludering</a:t>
            </a:r>
          </a:p>
          <a:p>
            <a:pPr marL="0" indent="0">
              <a:buNone/>
            </a:pPr>
            <a:r>
              <a:rPr lang="nb-NO" sz="12800" b="1" dirty="0"/>
              <a:t>				</a:t>
            </a:r>
            <a:r>
              <a:rPr lang="nb-NO" sz="4400" b="1" dirty="0"/>
              <a:t>		</a:t>
            </a:r>
          </a:p>
          <a:p>
            <a:pPr marL="0" indent="0">
              <a:buNone/>
            </a:pPr>
            <a:r>
              <a:rPr lang="nb-NO" sz="1900" b="1" dirty="0"/>
              <a:t>								</a:t>
            </a:r>
          </a:p>
          <a:p>
            <a:pPr marL="0" indent="0">
              <a:buNone/>
            </a:pPr>
            <a:r>
              <a:rPr lang="nb-NO" sz="1900" b="1" dirty="0"/>
              <a:t>								Bilde: asnes.kommune.no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3C26C99B-DFE3-499A-80B4-66DCEBEF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095" y="2302546"/>
            <a:ext cx="3770721" cy="32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1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D7E3C27-2A0E-4E57-8FA3-024347B3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600" b="1" dirty="0"/>
              <a:t>OPPSUMMERT: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EA7B2E9A-70EA-43D6-9497-E38F71457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4000" b="1" dirty="0"/>
              <a:t>ARISTOTELES (384 f.Kr. -322 f.Kr.): 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sz="4000" b="1" i="1" dirty="0"/>
          </a:p>
          <a:p>
            <a:pPr marL="0" indent="0">
              <a:buNone/>
            </a:pPr>
            <a:r>
              <a:rPr lang="nb-NO" sz="4000" b="1" i="1" dirty="0"/>
              <a:t>«Lykke er meningen og hensikten med livet, hele målet og formålet med menneskers eksistens».</a:t>
            </a:r>
          </a:p>
          <a:p>
            <a:pPr marL="0" indent="0">
              <a:buNone/>
            </a:pPr>
            <a:r>
              <a:rPr lang="nb-NO" sz="4000" b="1" i="1" dirty="0"/>
              <a:t>									</a:t>
            </a:r>
            <a:r>
              <a:rPr lang="nb-NO" sz="1600" b="1" i="1" dirty="0"/>
              <a:t>Bilde: snl.no</a:t>
            </a:r>
            <a:endParaRPr lang="nb-NO" sz="1600" b="1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6619C698-CA80-40A1-877D-35F6E8777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220" y="1825625"/>
            <a:ext cx="1905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11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049A330-C6CF-445C-B1E8-474F9CC7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NORWAY TOPS THE GLOBAL HAPPINESS RANKING FOR 2017:</a:t>
            </a:r>
            <a:endParaRPr lang="nb-NO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xmlns="" id="{42AC4089-2D02-48B5-A65A-F8D4A19D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441" y="2138804"/>
            <a:ext cx="3481118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0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1A0C7ED-2111-41BE-8E08-A826E708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KULTUR GIR LIVSKVALITET:</a:t>
            </a:r>
            <a:br>
              <a:rPr lang="nb-NO" b="1" dirty="0">
                <a:solidFill>
                  <a:srgbClr val="FF0000"/>
                </a:solidFill>
              </a:rPr>
            </a:br>
            <a:r>
              <a:rPr lang="nb-NO" b="1" dirty="0"/>
              <a:t>										</a:t>
            </a:r>
            <a:r>
              <a:rPr lang="nb-NO" sz="1600" b="1" dirty="0"/>
              <a:t>oavis.no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1B512A1F-3F67-40A2-8DDA-5F6CD5B6E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b="1" dirty="0"/>
              <a:t>HUNT3 – UNDERSØKELSEN VISER AT DE SOM DELTAR I KULTURAKTIVITET:</a:t>
            </a:r>
          </a:p>
          <a:p>
            <a:pPr marL="0" indent="0">
              <a:buNone/>
            </a:pPr>
            <a:r>
              <a:rPr lang="nb-NO" sz="4000" b="1" i="1" dirty="0"/>
              <a:t>«OPPLEVER BEDRE HELSE, ER MER TILFREDS MED LIVET SITT OG HAR MINDRE</a:t>
            </a:r>
            <a:r>
              <a:rPr lang="nb-NO" sz="4000" b="1" dirty="0"/>
              <a:t> </a:t>
            </a:r>
            <a:r>
              <a:rPr lang="nb-NO" sz="4000" b="1" i="1" dirty="0"/>
              <a:t>FOREKOMST AV ANGST OG DEPRESJON»</a:t>
            </a:r>
            <a:r>
              <a:rPr lang="nb-NO" sz="4000" b="1" dirty="0"/>
              <a:t> (</a:t>
            </a:r>
            <a:r>
              <a:rPr lang="nb-NO" sz="4000" b="1" dirty="0" err="1"/>
              <a:t>Cuypers</a:t>
            </a:r>
            <a:r>
              <a:rPr lang="nb-NO" sz="4000" b="1" dirty="0"/>
              <a:t>, </a:t>
            </a:r>
            <a:r>
              <a:rPr lang="nb-NO" sz="4000" b="1" dirty="0" err="1"/>
              <a:t>Koenraad</a:t>
            </a:r>
            <a:r>
              <a:rPr lang="nb-NO" sz="4000" b="1" dirty="0"/>
              <a:t> et al, 2011)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84E991F8-69B1-4008-8215-11F0CD429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704" y="30588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03A75CC-CB11-4DB7-B178-4DE28CD5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b="1" dirty="0"/>
              <a:t/>
            </a:r>
            <a:br>
              <a:rPr lang="nb-NO" sz="4800" b="1" dirty="0"/>
            </a:br>
            <a:r>
              <a:rPr lang="nb-NO" sz="7200" b="1" dirty="0"/>
              <a:t>ET KULTURELT INNSLAG:</a:t>
            </a:r>
            <a:br>
              <a:rPr lang="nb-NO" sz="7200" b="1" dirty="0"/>
            </a:br>
            <a:endParaRPr lang="nb-NO" sz="72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923BF71-6A7E-4C73-8541-5BF52847C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hlinkClick r:id="rId2"/>
              </a:rPr>
              <a:t>https://www.youtube.com/watch?v=pGM2RaPE-VY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897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423A542-BDC8-496F-8E28-DD73DB87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2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sz="3600" b="1" dirty="0"/>
              <a:t>OTTAR HELLEVIK: </a:t>
            </a:r>
            <a:r>
              <a:rPr lang="nb-NO" sz="4900" b="1" dirty="0"/>
              <a:t>JAKTEN PÅ DEN NORSKE LYKKEN, </a:t>
            </a:r>
            <a:r>
              <a:rPr lang="nb-NO" sz="3600" b="1" dirty="0"/>
              <a:t>UNIVERSITETSFORLAGET 2008:</a:t>
            </a:r>
            <a:br>
              <a:rPr lang="nb-NO" sz="3600" b="1" dirty="0"/>
            </a:br>
            <a:endParaRPr lang="nb-NO" sz="36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1A18EB26-CA00-4195-B5BA-F723045CD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4000" b="1" dirty="0"/>
              <a:t>«KULTURELLE AKTIVITETER SOM TEATER, OPERA, ULIKE SLAGS KONSERTER ELLER MUSEUMS- OG KUNSTUTSTILLINGER ØKER SJANSEN FOR Å FØLE SEG LYKKELIG. JO, FLERE ULIKE AKTIVITETER EN HAR DELTATT I SISTE ÅR, DESTO HØYERE ER LYKKENIVÅET»</a:t>
            </a:r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r>
              <a:rPr lang="nb-NO" sz="4000" b="1" dirty="0"/>
              <a:t>									</a:t>
            </a:r>
            <a:r>
              <a:rPr lang="nb-NO" sz="1600" b="1" dirty="0"/>
              <a:t>niiita.blogg.no</a:t>
            </a:r>
            <a:r>
              <a:rPr lang="nb-NO" sz="4000" b="1" dirty="0"/>
              <a:t>	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518EB3A6-1687-48E0-ACF7-99123F6D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4624388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74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88E9B11-14B4-4C19-93C6-E80D5CD5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 dirty="0"/>
              <a:t>HVA ER ALDRING?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A8D75D9-88FD-4608-A711-DDE67A6D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sz="16000" b="1" dirty="0"/>
              <a:t>«ALDRING ER EN SEKSUELT OVERFØRT TILSTAND SOM ENDER MED DØDEN. TILSTANDEN STARTER VED UNNFANGELSEN OG GIR DEG DET ENESTE SOM EGENTLIG BETYR NOE. LIVET DITT».</a:t>
            </a:r>
          </a:p>
          <a:p>
            <a:pPr marL="0" indent="0">
              <a:buNone/>
            </a:pPr>
            <a:endParaRPr lang="nb-NO" sz="16000" b="1" dirty="0"/>
          </a:p>
          <a:p>
            <a:pPr marL="0" lvl="0" indent="0">
              <a:buNone/>
            </a:pPr>
            <a:endParaRPr lang="nb-NO" sz="6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b-NO" sz="6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b-NO" sz="9600" dirty="0">
                <a:solidFill>
                  <a:prstClr val="black"/>
                </a:solidFill>
              </a:rPr>
              <a:t>Bjørn Grind: ALDRING Hva du bør vite før du blir for gammel, Dreyer 2017.</a:t>
            </a:r>
          </a:p>
          <a:p>
            <a:pPr marL="0" indent="0">
              <a:buNone/>
            </a:pPr>
            <a:r>
              <a:rPr lang="nb-NO" sz="9600" dirty="0"/>
              <a:t>		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8544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2506B5C-7386-4CB0-9E2B-C12E7516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6000" b="1" dirty="0"/>
              <a:t/>
            </a:r>
            <a:br>
              <a:rPr lang="nb-NO" sz="6000" b="1" dirty="0"/>
            </a:br>
            <a:r>
              <a:rPr lang="nb-NO" sz="6000" b="1" dirty="0"/>
              <a:t>IVAR AASEN:								</a:t>
            </a:r>
            <a:br>
              <a:rPr lang="nb-NO" sz="6000" b="1" dirty="0"/>
            </a:br>
            <a:r>
              <a:rPr lang="nb-NO" sz="6000" b="1" dirty="0"/>
              <a:t/>
            </a:r>
            <a:br>
              <a:rPr lang="nb-NO" sz="6000" b="1" dirty="0"/>
            </a:br>
            <a:r>
              <a:rPr lang="nb-NO" sz="6000" b="1" dirty="0"/>
              <a:t>							</a:t>
            </a:r>
            <a:r>
              <a:rPr lang="nb-NO" sz="1400" b="1" dirty="0" err="1"/>
              <a:t>no.wikipedia</a:t>
            </a:r>
            <a:endParaRPr lang="nb-NO" sz="60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2347B44-504B-412A-8F88-4F43888D2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1" y="2450969"/>
            <a:ext cx="10515600" cy="3678859"/>
          </a:xfrm>
        </p:spPr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sz="4000" b="1" i="1" dirty="0"/>
              <a:t>«Det vil alle liva lenge, men ingen vil </a:t>
            </a:r>
            <a:r>
              <a:rPr lang="nb-NO" sz="4000" b="1" i="1" dirty="0" err="1"/>
              <a:t>eldast</a:t>
            </a:r>
            <a:r>
              <a:rPr lang="nb-NO" sz="4000" b="1" i="1" dirty="0"/>
              <a:t>.»</a:t>
            </a:r>
          </a:p>
          <a:p>
            <a:pPr marL="0" indent="0">
              <a:buNone/>
            </a:pPr>
            <a:endParaRPr lang="nb-NO" sz="4400" dirty="0"/>
          </a:p>
          <a:p>
            <a:pPr marL="0" indent="0">
              <a:buNone/>
            </a:pPr>
            <a:r>
              <a:rPr lang="nb-NO" sz="4000" b="1" i="1" dirty="0"/>
              <a:t>«Der Alderen kjem inn, vil han aldri </a:t>
            </a:r>
            <a:r>
              <a:rPr lang="nb-NO" sz="4000" b="1" i="1" dirty="0" err="1"/>
              <a:t>utatter</a:t>
            </a:r>
            <a:r>
              <a:rPr lang="nb-NO" sz="4000" b="1" i="1" dirty="0"/>
              <a:t>.»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C0B9F939-120B-4BFE-904B-6C3279B9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188" y="79342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63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6407150" cy="609600"/>
          </a:xfrm>
        </p:spPr>
        <p:txBody>
          <a:bodyPr>
            <a:normAutofit/>
          </a:bodyPr>
          <a:lstStyle/>
          <a:p>
            <a:r>
              <a:rPr lang="nb-NO" altLang="nb-NO" sz="2800" b="1" dirty="0"/>
              <a:t>Søren Kierkegaard (1813-1855) sitater: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altLang="nb-NO" b="1" dirty="0"/>
          </a:p>
          <a:p>
            <a:pPr marL="0" indent="0">
              <a:buNone/>
            </a:pPr>
            <a:r>
              <a:rPr lang="nb-NO" altLang="nb-NO" sz="3600" b="1" dirty="0"/>
              <a:t>«Den dagen du kom til verden, gråt du mens dine nærmeste var glade».</a:t>
            </a:r>
          </a:p>
          <a:p>
            <a:pPr marL="0" indent="0">
              <a:buNone/>
            </a:pPr>
            <a:endParaRPr lang="nb-NO" altLang="nb-NO" b="1" dirty="0"/>
          </a:p>
          <a:p>
            <a:pPr marL="0" indent="0">
              <a:buNone/>
            </a:pPr>
            <a:r>
              <a:rPr lang="nb-NO" altLang="nb-NO" sz="3600" b="1" dirty="0"/>
              <a:t>«Lev slik at den dagen du dør, da gråter dine nærmeste, mens du selv er glad».</a:t>
            </a:r>
          </a:p>
          <a:p>
            <a:pPr marL="0" indent="0">
              <a:buNone/>
            </a:pPr>
            <a:endParaRPr lang="nb-NO" altLang="nb-NO" sz="3600" b="1" dirty="0"/>
          </a:p>
          <a:p>
            <a:pPr marL="0" indent="0">
              <a:buNone/>
            </a:pPr>
            <a:r>
              <a:rPr lang="nb-NO" altLang="nb-NO" sz="3600" b="1" dirty="0"/>
              <a:t>«Livet leves forlengs, men forstås baklengs».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759" y="76200"/>
            <a:ext cx="1914525" cy="22860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271" y="3888891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8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21EB834-35E1-462E-92E7-EA9F8791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600" b="1" dirty="0"/>
              <a:t>LEVEALDER: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5B1175E-9D69-4700-A78D-295E186FA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5400" b="1" dirty="0"/>
              <a:t>«VESTLENDINGER LEVER LENGER ENN ANDRE NORDMENN, OG KVINNENE I SOGN OG FJORDANE LEVER ALLER LENGST.»</a:t>
            </a:r>
          </a:p>
          <a:p>
            <a:pPr marL="0" indent="0">
              <a:buNone/>
            </a:pPr>
            <a:r>
              <a:rPr lang="nb-NO" sz="5400" b="1" dirty="0"/>
              <a:t>						</a:t>
            </a:r>
            <a:r>
              <a:rPr lang="nb-NO" b="1" dirty="0"/>
              <a:t>FIRDA 13.12.2017</a:t>
            </a:r>
            <a:endParaRPr lang="nb-NO" sz="5400" b="1" dirty="0"/>
          </a:p>
        </p:txBody>
      </p:sp>
    </p:spTree>
    <p:extLst>
      <p:ext uri="{BB962C8B-B14F-4D97-AF65-F5344CB8AC3E}">
        <p14:creationId xmlns:p14="http://schemas.microsoft.com/office/powerpoint/2010/main" val="373852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494B10B-99AE-4060-A143-B94DA07B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/>
              <a:t>MYTER OG STEROTYPIER OM ALDRING: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FEA5367-21E4-4601-916A-8EA82F46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738"/>
            <a:ext cx="10515600" cy="5247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200" b="1" dirty="0"/>
              <a:t>MYTE </a:t>
            </a:r>
            <a:r>
              <a:rPr lang="nb-NO" sz="3200" b="1" dirty="0">
                <a:solidFill>
                  <a:srgbClr val="FF0000"/>
                </a:solidFill>
              </a:rPr>
              <a:t>1</a:t>
            </a:r>
            <a:r>
              <a:rPr lang="nb-NO" sz="3200" b="1" dirty="0"/>
              <a:t>: Aldring = Forfall og skrøpelighet</a:t>
            </a:r>
          </a:p>
          <a:p>
            <a:pPr marL="0" indent="0">
              <a:buNone/>
            </a:pPr>
            <a:endParaRPr lang="nb-NO" sz="3200" b="1" dirty="0"/>
          </a:p>
          <a:p>
            <a:pPr marL="0" indent="0">
              <a:buNone/>
            </a:pPr>
            <a:r>
              <a:rPr lang="nb-NO" sz="3200" b="1" dirty="0"/>
              <a:t>MYTE </a:t>
            </a:r>
            <a:r>
              <a:rPr lang="nb-NO" sz="3200" b="1" dirty="0">
                <a:solidFill>
                  <a:srgbClr val="FF0000"/>
                </a:solidFill>
              </a:rPr>
              <a:t>2</a:t>
            </a:r>
            <a:r>
              <a:rPr lang="nb-NO" sz="3200" b="1" dirty="0"/>
              <a:t>: Aldring = Svekket kognitiv funksjon</a:t>
            </a:r>
          </a:p>
          <a:p>
            <a:pPr marL="0" indent="0">
              <a:buNone/>
            </a:pPr>
            <a:endParaRPr lang="nb-NO" sz="3200" b="1" dirty="0"/>
          </a:p>
          <a:p>
            <a:pPr marL="0" indent="0">
              <a:buNone/>
            </a:pPr>
            <a:r>
              <a:rPr lang="nb-NO" sz="3200" b="1" dirty="0"/>
              <a:t>MYTE </a:t>
            </a:r>
            <a:r>
              <a:rPr lang="nb-NO" sz="3200" b="1" dirty="0">
                <a:solidFill>
                  <a:srgbClr val="FF0000"/>
                </a:solidFill>
              </a:rPr>
              <a:t>3</a:t>
            </a:r>
            <a:r>
              <a:rPr lang="nb-NO" sz="3200" b="1" dirty="0"/>
              <a:t>: Aldring = Ensomhet og isolasjon</a:t>
            </a:r>
          </a:p>
          <a:p>
            <a:pPr marL="0" indent="0">
              <a:buNone/>
            </a:pPr>
            <a:endParaRPr lang="nb-NO" sz="3200" b="1" dirty="0"/>
          </a:p>
          <a:p>
            <a:pPr marL="0" indent="0">
              <a:buNone/>
            </a:pPr>
            <a:r>
              <a:rPr lang="nb-NO" sz="3200" b="1" dirty="0"/>
              <a:t>MYTE </a:t>
            </a:r>
            <a:r>
              <a:rPr lang="nb-NO" sz="3200" b="1" dirty="0">
                <a:solidFill>
                  <a:srgbClr val="FF0000"/>
                </a:solidFill>
              </a:rPr>
              <a:t>4</a:t>
            </a:r>
            <a:r>
              <a:rPr lang="nb-NO" sz="3200" b="1" dirty="0"/>
              <a:t>: Aldring = Svekket motivasjon og omstillingsevne</a:t>
            </a:r>
          </a:p>
          <a:p>
            <a:pPr marL="0" indent="0">
              <a:buNone/>
            </a:pPr>
            <a:endParaRPr lang="nb-NO" sz="3200" b="1" dirty="0"/>
          </a:p>
          <a:p>
            <a:pPr marL="0" indent="0">
              <a:buNone/>
            </a:pPr>
            <a:r>
              <a:rPr lang="nb-NO" sz="3200" b="1" dirty="0"/>
              <a:t>MYTE </a:t>
            </a:r>
            <a:r>
              <a:rPr lang="nb-NO" sz="3200" b="1" dirty="0">
                <a:solidFill>
                  <a:srgbClr val="FF0000"/>
                </a:solidFill>
              </a:rPr>
              <a:t>5</a:t>
            </a:r>
            <a:r>
              <a:rPr lang="nb-NO" sz="3200" b="1" dirty="0"/>
              <a:t>: Aldring = Svekkede kreative evner</a:t>
            </a:r>
          </a:p>
        </p:txBody>
      </p:sp>
    </p:spTree>
    <p:extLst>
      <p:ext uri="{BB962C8B-B14F-4D97-AF65-F5344CB8AC3E}">
        <p14:creationId xmlns:p14="http://schemas.microsoft.com/office/powerpoint/2010/main" val="48171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0062051-5904-4D1E-9129-5D23EDF0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7200" b="1" dirty="0"/>
              <a:t>REALITETENE!?!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8C165CC6-14BF-47CB-A608-C1ECDE6B5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Professor i sosialmedisin John Gunnar Mæland i boken: </a:t>
            </a:r>
            <a:r>
              <a:rPr lang="nb-NO" b="1" dirty="0"/>
              <a:t>«HVA ER HELSE»:</a:t>
            </a:r>
          </a:p>
          <a:p>
            <a:r>
              <a:rPr lang="nb-NO" sz="3200" b="1" dirty="0"/>
              <a:t>«Men livet kan aldri leves uten sykdom, og sykdom er en nødvendig del av livserfaringen»</a:t>
            </a:r>
          </a:p>
          <a:p>
            <a:r>
              <a:rPr lang="nb-NO" sz="3200" b="1" dirty="0"/>
              <a:t>«Mange sykdommer kan ikke fjernes eller unngås. Da handler det om hvordan livet kan leves og oppleves til tross for sykdommen»</a:t>
            </a:r>
          </a:p>
          <a:p>
            <a:r>
              <a:rPr lang="nb-NO" sz="3200" b="1" dirty="0"/>
              <a:t>«Sykdomserfaringer kan like godt bidra til helsen som å svekke den»</a:t>
            </a:r>
          </a:p>
        </p:txBody>
      </p:sp>
    </p:spTree>
    <p:extLst>
      <p:ext uri="{BB962C8B-B14F-4D97-AF65-F5344CB8AC3E}">
        <p14:creationId xmlns:p14="http://schemas.microsoft.com/office/powerpoint/2010/main" val="3470083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6F791FB-B9FC-4164-A030-F57C2982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73" y="411424"/>
            <a:ext cx="10515600" cy="1325563"/>
          </a:xfrm>
        </p:spPr>
        <p:txBody>
          <a:bodyPr/>
          <a:lstStyle/>
          <a:p>
            <a:r>
              <a:rPr lang="nb-NO" b="1" dirty="0"/>
              <a:t>DEN KULLTURELLE SPASERSTOKKEN – EN KRITIKK: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3132BC51-B3A8-489F-AA9C-8333428F6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98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/>
              <a:t>LINN-HEIDI LUNDE: MYTER OM ALDRING, GYLDENDAL 2017.</a:t>
            </a:r>
          </a:p>
          <a:p>
            <a:pPr marL="0" indent="0">
              <a:buNone/>
            </a:pPr>
            <a:endParaRPr lang="nb-NO" sz="2400" b="1" dirty="0"/>
          </a:p>
          <a:p>
            <a:r>
              <a:rPr lang="nb-NO" sz="2400" b="1" dirty="0"/>
              <a:t>«Bygger opp under aldersstereotypiene og forfallsperspektivet</a:t>
            </a:r>
          </a:p>
          <a:p>
            <a:r>
              <a:rPr lang="nb-NO" sz="2400" b="1" dirty="0"/>
              <a:t>Tittelen «den kulturelle </a:t>
            </a:r>
            <a:r>
              <a:rPr lang="nb-NO" sz="2400" b="1" i="1" dirty="0"/>
              <a:t>spaserstokken»,</a:t>
            </a:r>
            <a:r>
              <a:rPr lang="nb-NO" sz="2400" b="1" dirty="0"/>
              <a:t> eldre er skrøpelige og trenger spesiell tilrettelegging</a:t>
            </a:r>
          </a:p>
          <a:p>
            <a:r>
              <a:rPr lang="nb-NO" sz="2400" b="1" dirty="0"/>
              <a:t>En begrenset form for kulturell deltagelse som tilbys  </a:t>
            </a:r>
          </a:p>
          <a:p>
            <a:r>
              <a:rPr lang="nb-NO" sz="2400" b="1" dirty="0"/>
              <a:t>Tilbudet gjenspeiler i liten grad mangfoldet i eldrebefolkningen og det å utnytte tanken om den enkeltes kreative potensial</a:t>
            </a:r>
          </a:p>
          <a:p>
            <a:r>
              <a:rPr lang="nb-NO" sz="2400" b="1" dirty="0"/>
              <a:t>Det er grunn til å etterlyse større kreativitet og forskningsbasert kunnskap hos de ansvarlige forvalterne av den kulturelle spaserstokken og det øvrige kulturtilbudet til eldre».</a:t>
            </a:r>
          </a:p>
          <a:p>
            <a:endParaRPr lang="nb-NO" sz="2400" b="1" dirty="0"/>
          </a:p>
          <a:p>
            <a:endParaRPr lang="nb-NO" sz="2400" b="1" dirty="0"/>
          </a:p>
          <a:p>
            <a:pPr marL="3657600" lvl="8" indent="0">
              <a:buNone/>
            </a:pPr>
            <a:r>
              <a:rPr lang="nb-NO" sz="2400" b="1" dirty="0"/>
              <a:t>                                                   		</a:t>
            </a:r>
          </a:p>
          <a:p>
            <a:pPr marL="3657600" lvl="8" indent="0">
              <a:buNone/>
            </a:pPr>
            <a:r>
              <a:rPr lang="nb-NO" sz="2400" b="1" dirty="0"/>
              <a:t>				</a:t>
            </a:r>
          </a:p>
          <a:p>
            <a:pPr marL="3657600" lvl="8" indent="0">
              <a:buNone/>
            </a:pPr>
            <a:r>
              <a:rPr lang="nb-NO" sz="2400" b="1" dirty="0"/>
              <a:t>					Bilde: pixabay.com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3CFB554D-3EF0-47E4-A9D5-C03919AAA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084" y="137376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13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DA45AA0-39E2-4C44-9319-4ED636AE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FOKUS SKIFTE: </a:t>
            </a:r>
            <a:r>
              <a:rPr lang="nb-NO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DERE!</a:t>
            </a:r>
            <a:br>
              <a:rPr lang="nb-NO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</a:t>
            </a:r>
            <a:r>
              <a:rPr lang="nb-NO" sz="2000" b="1" dirty="0"/>
              <a:t>pixabay.com</a:t>
            </a:r>
            <a:endParaRPr lang="nb-N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5CCFB77-4FB4-4467-B703-CE65179C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sz="4000" b="1" dirty="0"/>
              <a:t>KULTURTILRETTELEGGERE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 algn="ctr">
              <a:buNone/>
            </a:pPr>
            <a:r>
              <a:rPr lang="nb-NO" sz="4000" b="1" dirty="0"/>
              <a:t>					KULTURFORMIDLERE</a:t>
            </a:r>
          </a:p>
          <a:p>
            <a:pPr marL="457200" lvl="1" indent="0">
              <a:buNone/>
            </a:pPr>
            <a:endParaRPr lang="nb-NO" sz="4000" b="1" dirty="0"/>
          </a:p>
          <a:p>
            <a:pPr marL="457200" lvl="1" indent="0">
              <a:buNone/>
            </a:pPr>
            <a:r>
              <a:rPr lang="nb-NO" sz="4000" b="1" dirty="0"/>
              <a:t>KULTURARBEIDERE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383C49E1-F82B-464A-A62D-F7DA19490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835" y="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69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/>
              <a:t>EN KONGELIG HILSEN: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3600" b="1" dirty="0"/>
              <a:t>«UTROLIGE TING KAN SKJE NÅR </a:t>
            </a:r>
            <a:r>
              <a:rPr lang="nb-NO" sz="3600" b="1" i="1" u="sng" dirty="0"/>
              <a:t>BEIGEISTRING </a:t>
            </a:r>
            <a:r>
              <a:rPr lang="nb-NO" sz="3600" b="1" dirty="0"/>
              <a:t>BLIR BRUKT SOM DRIVKRAFT».</a:t>
            </a:r>
            <a:r>
              <a:rPr lang="nb-NO" sz="1600" b="1" dirty="0"/>
              <a:t> KONG OLAVS SISTE NYTTÅRSTALE 1990</a:t>
            </a:r>
            <a:endParaRPr lang="nb-NO" sz="3600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2" y="2519362"/>
            <a:ext cx="2505075" cy="1819275"/>
          </a:xfrm>
          <a:prstGeom prst="rect">
            <a:avLst/>
          </a:prstGeom>
        </p:spPr>
      </p:pic>
      <p:sp>
        <p:nvSpPr>
          <p:cNvPr id="5" name="AutoShape 2" descr="Bilderesultat for BILDE AV KONG OLAV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080" y="2033587"/>
            <a:ext cx="1981200" cy="230505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520" y="25193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1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C2CCBFC-0939-4928-9E3C-4F74D80E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DET MANGFOLDIGE KVALITETSBEGREPET!?!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F4A2DC8-0662-47BF-9162-182F3F2AF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	</a:t>
            </a:r>
            <a:r>
              <a:rPr lang="nb-NO" sz="6600" b="1" dirty="0"/>
              <a:t> 	LIKER DU VIN?</a:t>
            </a:r>
          </a:p>
          <a:p>
            <a:pPr marL="0" indent="0">
              <a:buNone/>
            </a:pPr>
            <a:endParaRPr lang="nb-NO" sz="7200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					</a:t>
            </a:r>
            <a:r>
              <a:rPr lang="nb-NO" sz="1400" dirty="0"/>
              <a:t>emaze.com</a:t>
            </a:r>
          </a:p>
        </p:txBody>
      </p:sp>
      <p:sp>
        <p:nvSpPr>
          <p:cNvPr id="4" name="AutoShape 2" descr="Bilderesultat for BILDER AV VIN">
            <a:extLst>
              <a:ext uri="{FF2B5EF4-FFF2-40B4-BE49-F238E27FC236}">
                <a16:creationId xmlns:a16="http://schemas.microsoft.com/office/drawing/2014/main" xmlns="" id="{EFB37406-0CF3-4E70-AA07-DD6537AF26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3A36F9DD-FA91-4706-9911-9E44A5995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824" y="3628008"/>
            <a:ext cx="2864945" cy="20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1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HVA KJENNETEGNER EN BEGEISTRET PERSON?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336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MENING I DAGLIG LIV – evne til å sette livet inn i en positiv sammenheng:</a:t>
            </a:r>
          </a:p>
          <a:p>
            <a:r>
              <a:rPr lang="nb-NO" b="1" dirty="0"/>
              <a:t>Kulturelt aktive</a:t>
            </a:r>
          </a:p>
          <a:p>
            <a:r>
              <a:rPr lang="nb-NO" b="1" dirty="0"/>
              <a:t>Vennlig sans for humor</a:t>
            </a:r>
          </a:p>
          <a:p>
            <a:r>
              <a:rPr lang="nb-NO" b="1" dirty="0"/>
              <a:t>Opplevelse av sammenheng – </a:t>
            </a:r>
            <a:r>
              <a:rPr lang="nb-NO" b="1" dirty="0" err="1"/>
              <a:t>begripelighet</a:t>
            </a:r>
            <a:r>
              <a:rPr lang="nb-NO" b="1" dirty="0"/>
              <a:t>, </a:t>
            </a:r>
            <a:r>
              <a:rPr lang="nb-NO" b="1" dirty="0" err="1"/>
              <a:t>håndterbarhet</a:t>
            </a:r>
            <a:r>
              <a:rPr lang="nb-NO" b="1" dirty="0"/>
              <a:t> og meningsfullhet</a:t>
            </a:r>
          </a:p>
          <a:p>
            <a:r>
              <a:rPr lang="nb-NO" b="1" dirty="0"/>
              <a:t>Livssynspraksis</a:t>
            </a:r>
          </a:p>
          <a:p>
            <a:r>
              <a:rPr lang="nb-NO" b="1" dirty="0"/>
              <a:t>Engasjement – vigør og dedikering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295" y="4819651"/>
            <a:ext cx="1976187" cy="12202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185" y="4606506"/>
            <a:ext cx="2160037" cy="143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85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600" b="1" dirty="0">
                <a:solidFill>
                  <a:srgbClr val="FF0000"/>
                </a:solidFill>
              </a:rPr>
              <a:t>ILDSJEL: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4800" b="1" dirty="0"/>
              <a:t>PERSON SOM ER FYLT AV IVER OG BEGEISTRING, DRIVKRAFT!</a:t>
            </a:r>
          </a:p>
          <a:p>
            <a:pPr marL="0" indent="0">
              <a:buNone/>
            </a:pPr>
            <a:endParaRPr lang="nb-NO" sz="4800" b="1" dirty="0"/>
          </a:p>
          <a:p>
            <a:pPr marL="0" indent="0">
              <a:buNone/>
            </a:pPr>
            <a:r>
              <a:rPr lang="nb-NO" sz="4800" b="1" dirty="0">
                <a:solidFill>
                  <a:srgbClr val="FF0000"/>
                </a:solidFill>
              </a:rPr>
              <a:t>EN ILDSJEL DRIVER </a:t>
            </a:r>
            <a:r>
              <a:rPr lang="nb-NO" sz="4800" b="1" u="sng" dirty="0">
                <a:solidFill>
                  <a:srgbClr val="FF0000"/>
                </a:solidFill>
              </a:rPr>
              <a:t>ILDSJELERI</a:t>
            </a:r>
            <a:r>
              <a:rPr lang="nb-NO" sz="4800" b="1" dirty="0">
                <a:solidFill>
                  <a:srgbClr val="FF0000"/>
                </a:solidFill>
              </a:rPr>
              <a:t>!!!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352" y="524669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1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600" b="1" dirty="0"/>
              <a:t>EN ILDSJEL 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b="1" dirty="0"/>
              <a:t>ARBEIDSOM</a:t>
            </a:r>
          </a:p>
          <a:p>
            <a:r>
              <a:rPr lang="nb-NO" b="1" dirty="0"/>
              <a:t>ENGASJERT</a:t>
            </a:r>
          </a:p>
          <a:p>
            <a:r>
              <a:rPr lang="nb-NO" b="1" dirty="0"/>
              <a:t>LIKER Å SAMARBEIDE</a:t>
            </a:r>
          </a:p>
          <a:p>
            <a:r>
              <a:rPr lang="nb-NO" b="1" dirty="0"/>
              <a:t>BEGISTRET</a:t>
            </a:r>
          </a:p>
          <a:p>
            <a:r>
              <a:rPr lang="nb-NO" b="1" dirty="0"/>
              <a:t>HAR STOR FANTASI</a:t>
            </a:r>
          </a:p>
          <a:p>
            <a:r>
              <a:rPr lang="nb-NO" b="1" dirty="0"/>
              <a:t>MYE HUMOR</a:t>
            </a:r>
          </a:p>
          <a:p>
            <a:r>
              <a:rPr lang="nb-NO" b="1" dirty="0"/>
              <a:t>MODIG – TØR TA SJANSER</a:t>
            </a:r>
          </a:p>
          <a:p>
            <a:r>
              <a:rPr lang="nb-NO" b="1" dirty="0"/>
              <a:t>GOD TIL Å OPPMUNTRE ANDRE</a:t>
            </a:r>
          </a:p>
          <a:p>
            <a:r>
              <a:rPr lang="nb-NO" b="1" dirty="0"/>
              <a:t>ER ÅPEN</a:t>
            </a:r>
          </a:p>
          <a:p>
            <a:r>
              <a:rPr lang="nb-NO" b="1" dirty="0"/>
              <a:t>LIKER Å DELE MED ANDRE</a:t>
            </a:r>
          </a:p>
          <a:p>
            <a:r>
              <a:rPr lang="nb-NO" b="1" dirty="0"/>
              <a:t>GIR ALDRI OPP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716" y="1027906"/>
            <a:ext cx="2143125" cy="21431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677" y="365125"/>
            <a:ext cx="2143125" cy="214312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031" y="3171031"/>
            <a:ext cx="1847850" cy="246697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304" y="3821428"/>
            <a:ext cx="1885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57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FÅR ILDSJELER TIL Å BRENNE?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b="1" dirty="0"/>
              <a:t>ER STERKT INTERESSE FOR SELVE SAKEN</a:t>
            </a:r>
          </a:p>
          <a:p>
            <a:r>
              <a:rPr lang="nb-NO" sz="3600" b="1" dirty="0"/>
              <a:t>TILFREDSSTILLENDE Å SKAPE NOE</a:t>
            </a:r>
          </a:p>
          <a:p>
            <a:r>
              <a:rPr lang="nb-NO" sz="3600" b="1" dirty="0"/>
              <a:t>BLI KJENT MED FOLK/SOSIAL TRIVSEL/SOSIALE NETTVERK – SOSIALE GEVINSTER FOR EN SELV</a:t>
            </a:r>
          </a:p>
          <a:p>
            <a:r>
              <a:rPr lang="nb-NO" sz="3600" b="1" dirty="0"/>
              <a:t>KARRIEREORIENTERTE, SELVREALISERING OG CV-BYGGING, ER MINST VIKTIGE</a:t>
            </a:r>
          </a:p>
          <a:p>
            <a:pPr marL="0" indent="0">
              <a:buNone/>
            </a:pPr>
            <a:r>
              <a:rPr lang="nb-NO" sz="3600" b="1" dirty="0"/>
              <a:t>						SINTEF RAPPORT A26120</a:t>
            </a:r>
          </a:p>
          <a:p>
            <a:endParaRPr lang="nb-NO" sz="3600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665" y="1027906"/>
            <a:ext cx="1781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11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Ordspråkene 11,25: 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b="1" i="1" dirty="0"/>
          </a:p>
          <a:p>
            <a:pPr marL="0" indent="0">
              <a:buNone/>
            </a:pPr>
            <a:endParaRPr lang="nb-NO" b="1" i="1" dirty="0"/>
          </a:p>
          <a:p>
            <a:pPr marL="0" indent="0">
              <a:buNone/>
            </a:pPr>
            <a:r>
              <a:rPr lang="nb-NO" b="1" i="1" dirty="0"/>
              <a:t>«DEN SOM SPRER VELSIGNELSE* TRIVES GODT,</a:t>
            </a:r>
          </a:p>
          <a:p>
            <a:pPr marL="0" indent="0">
              <a:buNone/>
            </a:pPr>
            <a:r>
              <a:rPr lang="nb-NO" b="1" i="1" dirty="0"/>
              <a:t>DEN SOM KVIKKER OPP ANDRE, BLIR OPPKVIKKET SELV».</a:t>
            </a:r>
          </a:p>
          <a:p>
            <a:pPr marL="0" indent="0">
              <a:buNone/>
            </a:pPr>
            <a:endParaRPr lang="nb-NO" b="1" i="1" dirty="0"/>
          </a:p>
          <a:p>
            <a:pPr marL="0" indent="0">
              <a:buNone/>
            </a:pPr>
            <a:endParaRPr lang="nb-NO" b="1" i="1" dirty="0"/>
          </a:p>
          <a:p>
            <a:pPr marL="0" indent="0">
              <a:buNone/>
            </a:pPr>
            <a:r>
              <a:rPr lang="nb-NO" b="1" i="1" dirty="0"/>
              <a:t>*GODKJENNELSE, GODKJENNING, ANNERKJENNELSE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61" y="365125"/>
            <a:ext cx="3032512" cy="21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70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15276"/>
            <a:ext cx="10515600" cy="1325563"/>
          </a:xfrm>
        </p:spPr>
        <p:txBody>
          <a:bodyPr/>
          <a:lstStyle/>
          <a:p>
            <a:r>
              <a:rPr lang="nb-NO" b="1" dirty="0"/>
              <a:t>EN HUSTAVLE* AV ARNULF ØVERLAND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78498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			</a:t>
            </a:r>
          </a:p>
          <a:p>
            <a:pPr marL="0" indent="0">
              <a:buNone/>
            </a:pPr>
            <a:r>
              <a:rPr lang="nb-NO" sz="3600" b="1" i="1" dirty="0"/>
              <a:t>			</a:t>
            </a:r>
          </a:p>
          <a:p>
            <a:pPr marL="0" indent="0">
              <a:buNone/>
            </a:pPr>
            <a:r>
              <a:rPr lang="nb-NO" sz="3600" b="1" i="1" dirty="0"/>
              <a:t>			«Det er en lykke i livet</a:t>
            </a:r>
          </a:p>
          <a:p>
            <a:pPr marL="0" indent="0">
              <a:buNone/>
            </a:pPr>
            <a:r>
              <a:rPr lang="nb-NO" sz="3600" b="1" i="1" dirty="0"/>
              <a:t>			som ikke vendes til lede:</a:t>
            </a:r>
          </a:p>
          <a:p>
            <a:pPr marL="0" indent="0">
              <a:buNone/>
            </a:pPr>
            <a:r>
              <a:rPr lang="nb-NO" sz="3600" b="1" i="1" dirty="0"/>
              <a:t>			Det at du gleder en annen</a:t>
            </a:r>
          </a:p>
          <a:p>
            <a:pPr marL="0" indent="0">
              <a:buNone/>
            </a:pPr>
            <a:r>
              <a:rPr lang="nb-NO" sz="3600" b="1" i="1" dirty="0"/>
              <a:t>			det er den eneste glede»</a:t>
            </a:r>
          </a:p>
          <a:p>
            <a:pPr marL="0" indent="0">
              <a:buNone/>
            </a:pPr>
            <a:endParaRPr lang="nb-NO" b="1" i="1" dirty="0"/>
          </a:p>
          <a:p>
            <a:pPr marL="0" indent="0">
              <a:buNone/>
            </a:pPr>
            <a:endParaRPr lang="nb-NO" b="1" i="1" dirty="0"/>
          </a:p>
          <a:p>
            <a:pPr marL="0" indent="0">
              <a:buNone/>
            </a:pPr>
            <a:r>
              <a:rPr lang="nb-NO" b="1"/>
              <a:t>* Man brukte </a:t>
            </a:r>
            <a:r>
              <a:rPr lang="nb-NO" b="1" dirty="0"/>
              <a:t>å skrive forskjellige meldinger på en hustavle som hang hjemme</a:t>
            </a:r>
            <a:r>
              <a:rPr lang="nb-NO" b="1"/>
              <a:t>.      Viktige </a:t>
            </a:r>
            <a:r>
              <a:rPr lang="nb-NO" b="1" dirty="0"/>
              <a:t>beskjeder og budskap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037" y="2174557"/>
            <a:ext cx="209772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01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6600" b="1" dirty="0"/>
              <a:t>MEN:</a:t>
            </a:r>
            <a:r>
              <a:rPr lang="nb-NO" b="1" dirty="0"/>
              <a:t> </a:t>
            </a:r>
            <a:r>
              <a:rPr lang="nb-NO" b="1" dirty="0">
                <a:solidFill>
                  <a:srgbClr val="FF0000"/>
                </a:solidFill>
              </a:rPr>
              <a:t>HVA FÅR EN ILDSJEL TIL Å SLOKNE / MISTE GLØDEN?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3200" b="1" dirty="0"/>
              <a:t>MOTKREFTER OG NEGATIVE FOLK</a:t>
            </a:r>
          </a:p>
          <a:p>
            <a:r>
              <a:rPr lang="nb-NO" sz="3200" b="1" dirty="0"/>
              <a:t>FÅ ELLER INGEN POSITIVE TILBAKEMELDINGER</a:t>
            </a:r>
          </a:p>
          <a:p>
            <a:r>
              <a:rPr lang="nb-NO" sz="3200" b="1" dirty="0"/>
              <a:t>DET TAR ALTFOR LANG TID Å FÅ BESLUTTET NOE</a:t>
            </a:r>
          </a:p>
          <a:p>
            <a:r>
              <a:rPr lang="nb-NO" sz="3200" b="1" dirty="0"/>
              <a:t>FOR MANGE BYRÅKRATISKE KRAV TIL RAPPORTERING OG ADMINISTRATIVE OPPGAVER TAR FOR MYE TID</a:t>
            </a:r>
          </a:p>
          <a:p>
            <a:r>
              <a:rPr lang="nb-NO" sz="3200" b="1" dirty="0"/>
              <a:t>DÅRLIG INFORMASJONSFLYT </a:t>
            </a:r>
          </a:p>
          <a:p>
            <a:r>
              <a:rPr lang="nb-NO" sz="3200" b="1" dirty="0"/>
              <a:t>LITE ROMSLIGHET FOR Å PRØVE-OG-FEILE</a:t>
            </a:r>
          </a:p>
          <a:p>
            <a:pPr marL="0" indent="0">
              <a:buNone/>
            </a:pPr>
            <a:r>
              <a:rPr lang="nb-NO" sz="3200" b="1" dirty="0"/>
              <a:t>			                                             NIBR-rapport 2014:2 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357" y="102790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4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>
                <a:solidFill>
                  <a:srgbClr val="FF0000"/>
                </a:solidFill>
              </a:rPr>
              <a:t>«GÅ </a:t>
            </a:r>
            <a:r>
              <a:rPr lang="nb-NO" sz="5400" b="1" dirty="0">
                <a:solidFill>
                  <a:srgbClr val="FF0000"/>
                </a:solidFill>
              </a:rPr>
              <a:t>MANN KOR HELDIGE </a:t>
            </a:r>
            <a:r>
              <a:rPr lang="nb-NO" sz="5400" b="1">
                <a:solidFill>
                  <a:srgbClr val="FF0000"/>
                </a:solidFill>
              </a:rPr>
              <a:t>DOKKER E»:</a:t>
            </a:r>
            <a:endParaRPr lang="nb-NO" sz="5400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/>
              <a:t>DELTAGELSE I FRIVILLIGE ORGANISASJONER GIR </a:t>
            </a:r>
            <a:r>
              <a:rPr lang="nb-NO" b="1" dirty="0">
                <a:solidFill>
                  <a:srgbClr val="FF0000"/>
                </a:solidFill>
              </a:rPr>
              <a:t>ØKT LIVSKVALITET </a:t>
            </a:r>
            <a:r>
              <a:rPr lang="nb-NO" b="1" dirty="0"/>
              <a:t>OG MAN </a:t>
            </a:r>
            <a:r>
              <a:rPr lang="nb-NO" b="1" dirty="0">
                <a:solidFill>
                  <a:srgbClr val="FF0000"/>
                </a:solidFill>
              </a:rPr>
              <a:t>LEVER LENGRE</a:t>
            </a:r>
            <a:r>
              <a:rPr lang="nb-NO" b="1" dirty="0"/>
              <a:t> </a:t>
            </a:r>
          </a:p>
          <a:p>
            <a:r>
              <a:rPr lang="nb-NO" b="1" dirty="0"/>
              <a:t>IDEALISTER VEKTLEGGER VERDIER SOM NÆHET, OMSORG OG UTVIKLING AV EGNE EVNER. PERSONER MED EN MEST IDEALISTISKE VERDIORIENTERINGEN ER </a:t>
            </a:r>
            <a:r>
              <a:rPr lang="nb-NO" b="1" dirty="0">
                <a:solidFill>
                  <a:srgbClr val="FF0000"/>
                </a:solidFill>
              </a:rPr>
              <a:t>LANGT LYKKELIGERE </a:t>
            </a:r>
            <a:r>
              <a:rPr lang="nb-NO" b="1" dirty="0"/>
              <a:t>OG </a:t>
            </a:r>
            <a:r>
              <a:rPr lang="nb-NO" b="1" dirty="0">
                <a:solidFill>
                  <a:srgbClr val="FF0000"/>
                </a:solidFill>
              </a:rPr>
              <a:t>MER TILFREDS </a:t>
            </a:r>
            <a:r>
              <a:rPr lang="nb-NO" b="1" dirty="0"/>
              <a:t>ENN DE MEST MATERIALISTISKE</a:t>
            </a:r>
          </a:p>
          <a:p>
            <a:r>
              <a:rPr lang="nb-NO" b="1" dirty="0"/>
              <a:t>GODHET OG HJELPSOMHET </a:t>
            </a:r>
            <a:r>
              <a:rPr lang="nb-NO" b="1" dirty="0">
                <a:solidFill>
                  <a:srgbClr val="FF0000"/>
                </a:solidFill>
              </a:rPr>
              <a:t>SKAPER</a:t>
            </a:r>
            <a:r>
              <a:rPr lang="nb-NO" b="1" dirty="0"/>
              <a:t> </a:t>
            </a:r>
            <a:r>
              <a:rPr lang="nb-NO" b="1" dirty="0">
                <a:solidFill>
                  <a:srgbClr val="FF0000"/>
                </a:solidFill>
              </a:rPr>
              <a:t>GLEDE</a:t>
            </a:r>
            <a:r>
              <a:rPr lang="nb-NO" b="1" dirty="0"/>
              <a:t> OG </a:t>
            </a:r>
            <a:r>
              <a:rPr lang="nb-NO" b="1" dirty="0">
                <a:solidFill>
                  <a:srgbClr val="FF0000"/>
                </a:solidFill>
              </a:rPr>
              <a:t>STYRKER DE SOSIALE BÅNDENE</a:t>
            </a:r>
          </a:p>
          <a:p>
            <a:r>
              <a:rPr lang="nb-NO" b="1" dirty="0"/>
              <a:t>DET SER UT TIL AT GODE GJERNINGER ER TIL ALLES FORDEL – IKKE BARE FOR DEM SOM ER PÅ MOTTAKERSIDEN, MEN OGSÅ FOR DEM SOM GIR = </a:t>
            </a:r>
            <a:r>
              <a:rPr lang="nb-NO" b="1" dirty="0">
                <a:solidFill>
                  <a:srgbClr val="FF0000"/>
                </a:solidFill>
              </a:rPr>
              <a:t>FULL UTTELLING!!!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9805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9600" b="1" dirty="0"/>
              <a:t>BLE DU </a:t>
            </a:r>
            <a:r>
              <a:rPr lang="nb-NO" sz="9600" b="1"/>
              <a:t>HØY PÅ???</a:t>
            </a:r>
            <a:endParaRPr lang="nb-NO" sz="9600" b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5900" y="2572544"/>
            <a:ext cx="1600200" cy="28575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7" y="2710815"/>
            <a:ext cx="1609725" cy="283845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938" y="3168015"/>
            <a:ext cx="19145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44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EN FARE: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5400" b="1" dirty="0"/>
              <a:t>HVIS DU VELGER Å DYRKE DET BESTÅENDE, ER DU FERDIG!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141" y="4203485"/>
            <a:ext cx="1981200" cy="23050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478" y="4490523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2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451237B-4C3A-4BF4-8329-51137491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DE MEST BRUKTE ORD/UTRYKK NÅR MAN SKAL BESKRIVE EN VINS EGENSKAPER: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D39A504-A871-4E49-95F7-2F127F099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/>
              <a:t>Klarhet					</a:t>
            </a:r>
          </a:p>
          <a:p>
            <a:r>
              <a:rPr lang="nb-NO" b="1" dirty="0"/>
              <a:t>Fargedybde</a:t>
            </a:r>
          </a:p>
          <a:p>
            <a:r>
              <a:rPr lang="nb-NO" b="1" dirty="0"/>
              <a:t>Intensitet</a:t>
            </a:r>
          </a:p>
          <a:p>
            <a:r>
              <a:rPr lang="nb-NO" b="1" dirty="0"/>
              <a:t>Fylde</a:t>
            </a:r>
          </a:p>
          <a:p>
            <a:r>
              <a:rPr lang="nb-NO" b="1" dirty="0"/>
              <a:t>Sødme					</a:t>
            </a:r>
            <a:endParaRPr lang="nb-NO" sz="9600" b="1" dirty="0"/>
          </a:p>
          <a:p>
            <a:r>
              <a:rPr lang="nb-NO" b="1" dirty="0"/>
              <a:t>Snerp</a:t>
            </a:r>
          </a:p>
          <a:p>
            <a:r>
              <a:rPr lang="nb-NO" b="1" dirty="0"/>
              <a:t>Friskhet</a:t>
            </a:r>
          </a:p>
          <a:p>
            <a:r>
              <a:rPr lang="nb-NO" b="1" dirty="0"/>
              <a:t>Konsentrasjon</a:t>
            </a:r>
          </a:p>
          <a:p>
            <a:r>
              <a:rPr lang="nb-NO" b="1" dirty="0"/>
              <a:t>Ettersmak	</a:t>
            </a:r>
            <a:endParaRPr lang="nb-NO" sz="9600" b="1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70929701-FF37-4AD9-998B-73F87EED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467" y="2681748"/>
            <a:ext cx="3239102" cy="23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5400" b="1" dirty="0"/>
              <a:t>UTFORDRINGER:</a:t>
            </a:r>
            <a:br>
              <a:rPr lang="nb-NO" sz="5400" b="1" dirty="0"/>
            </a:br>
            <a:r>
              <a:rPr lang="nb-NO" sz="5400" b="1" dirty="0"/>
              <a:t>Kva vil vi med spaserstokken i S </a:t>
            </a:r>
            <a:r>
              <a:rPr lang="nb-NO" sz="5400" b="1" dirty="0" err="1"/>
              <a:t>ogFj</a:t>
            </a:r>
            <a:r>
              <a:rPr lang="nb-NO" sz="5400" b="1" dirty="0"/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BRUKERGRUPPEN SINE BEHOV? -</a:t>
            </a:r>
            <a:r>
              <a:rPr lang="nb-NO" dirty="0"/>
              <a:t> har du spurt dem?</a:t>
            </a:r>
          </a:p>
          <a:p>
            <a:r>
              <a:rPr lang="nb-NO" b="1" dirty="0"/>
              <a:t>TILPASNINGSDYKTIG</a:t>
            </a:r>
            <a:r>
              <a:rPr lang="nb-NO" dirty="0"/>
              <a:t> – hvem er den største konkurrenten?</a:t>
            </a:r>
          </a:p>
          <a:p>
            <a:r>
              <a:rPr lang="nb-NO" b="1" dirty="0"/>
              <a:t>ER SPASERSTOKKEN EN INKLUDERINGSARENA – </a:t>
            </a:r>
            <a:r>
              <a:rPr lang="nb-NO" dirty="0"/>
              <a:t>tilbud for hvem?</a:t>
            </a:r>
          </a:p>
          <a:p>
            <a:r>
              <a:rPr lang="nb-NO" b="1" dirty="0"/>
              <a:t>ALDERSSEGRESJON</a:t>
            </a:r>
            <a:r>
              <a:rPr lang="nb-NO" dirty="0"/>
              <a:t> i samfunnet – tilbud ofte oppdelt etter alder</a:t>
            </a:r>
          </a:p>
          <a:p>
            <a:r>
              <a:rPr lang="nb-NO" b="1" dirty="0"/>
              <a:t>NYE TIDER HAR NYE UTFORDRINGER / EN NY TID GIR NYE SPØRSMÅL </a:t>
            </a:r>
            <a:r>
              <a:rPr lang="nb-NO" dirty="0"/>
              <a:t>– men hvilke svar gir spaserstokken?</a:t>
            </a:r>
          </a:p>
          <a:p>
            <a:r>
              <a:rPr lang="nb-NO" b="1" dirty="0"/>
              <a:t>SE MULIGHETSROMMET </a:t>
            </a:r>
            <a:r>
              <a:rPr lang="nb-NO" dirty="0"/>
              <a:t>– alle må få bidra (Enkens skjerv), men få fram talentene (Lignelsen om talentene) – </a:t>
            </a:r>
            <a:r>
              <a:rPr lang="nb-NO" b="1" dirty="0"/>
              <a:t>TØRR Å DIFFERENSIER!</a:t>
            </a:r>
          </a:p>
          <a:p>
            <a:r>
              <a:rPr lang="nb-NO" b="1" dirty="0"/>
              <a:t>HVA MED MERE HUMOR, FANTASI, GALSKAP OG MOT?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350" y="-71209"/>
            <a:ext cx="2603218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1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PIPPI LANGSTRØMPES MOTTO: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800" b="1" i="1" dirty="0"/>
              <a:t>«DETTE HAR JEG ALDRI GJORT FØR….. </a:t>
            </a:r>
          </a:p>
          <a:p>
            <a:pPr marL="0" indent="0">
              <a:buNone/>
            </a:pPr>
            <a:r>
              <a:rPr lang="nb-NO" sz="4800" b="1" i="1" dirty="0"/>
              <a:t>SÅ DET KAN JEG HELT SIKKERT!»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948" y="3491451"/>
            <a:ext cx="1962150" cy="23241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982" y="3273839"/>
            <a:ext cx="2295525" cy="3048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70" y="3491451"/>
            <a:ext cx="1885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28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903" y="2801971"/>
            <a:ext cx="2486025" cy="18383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182" y="2644809"/>
            <a:ext cx="2124075" cy="215265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511" y="2757694"/>
            <a:ext cx="2085975" cy="2190750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 dirty="0"/>
              <a:t>HVORDAN HAR DU DET NÅ?</a:t>
            </a:r>
          </a:p>
        </p:txBody>
      </p:sp>
    </p:spTree>
    <p:extLst>
      <p:ext uri="{BB962C8B-B14F-4D97-AF65-F5344CB8AC3E}">
        <p14:creationId xmlns:p14="http://schemas.microsoft.com/office/powerpoint/2010/main" val="2156103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KURT JOHANNESSEN: ØVINGAR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		</a:t>
            </a:r>
            <a:r>
              <a:rPr lang="nb-NO" sz="3600" b="1" dirty="0"/>
              <a:t>«GÅ INN I SKOGEN.</a:t>
            </a:r>
          </a:p>
          <a:p>
            <a:pPr marL="0" indent="0">
              <a:buNone/>
            </a:pPr>
            <a:r>
              <a:rPr lang="nb-NO" sz="3600" b="1" dirty="0"/>
              <a:t>		GRAV EIT HOL OG SKRIK NED I DET.</a:t>
            </a:r>
          </a:p>
          <a:p>
            <a:pPr marL="0" indent="0">
              <a:buNone/>
            </a:pPr>
            <a:r>
              <a:rPr lang="nb-NO" sz="3600" b="1" dirty="0"/>
              <a:t>			TETT HOLET IGJEN».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776" y="4293704"/>
            <a:ext cx="3458817" cy="217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8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D3EB5EA-4A64-45A1-BCAA-B6E43AD3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 dirty="0"/>
              <a:t>TAKK FOR OPPMERKSOMHETEN!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5AE9508-6027-4985-8C5B-87CB0F484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				</a:t>
            </a:r>
            <a:r>
              <a:rPr lang="nb-NO" sz="3600" b="1" dirty="0"/>
              <a:t>POSTSKRIPTUM</a:t>
            </a:r>
          </a:p>
          <a:p>
            <a:pPr marL="0" indent="0">
              <a:buNone/>
            </a:pPr>
            <a:endParaRPr lang="nb-NO" sz="3600" b="1" dirty="0"/>
          </a:p>
          <a:p>
            <a:pPr marL="0" indent="0">
              <a:buNone/>
            </a:pPr>
            <a:r>
              <a:rPr lang="nb-NO" sz="6000" b="1" dirty="0">
                <a:solidFill>
                  <a:srgbClr val="FF0000"/>
                </a:solidFill>
              </a:rPr>
              <a:t>«NÅR LUKKA VIL INN, SKAL EIN BERRE LATA UPP»</a:t>
            </a:r>
          </a:p>
          <a:p>
            <a:pPr marL="0" indent="0">
              <a:buNone/>
            </a:pPr>
            <a:r>
              <a:rPr lang="nb-NO" sz="3600" b="1" dirty="0"/>
              <a:t>								IVAR AASEN</a:t>
            </a:r>
          </a:p>
        </p:txBody>
      </p:sp>
    </p:spTree>
    <p:extLst>
      <p:ext uri="{BB962C8B-B14F-4D97-AF65-F5344CB8AC3E}">
        <p14:creationId xmlns:p14="http://schemas.microsoft.com/office/powerpoint/2010/main" val="2432815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C60A32A-86B7-4595-A3E6-9AED2DB5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 dirty="0"/>
              <a:t>TAKK FOR OPPMERKSOMHETEN!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5EFCF11-0AB2-4C68-B850-AE59792EF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				</a:t>
            </a:r>
            <a:r>
              <a:rPr lang="nb-NO" sz="4000" b="1" dirty="0"/>
              <a:t>POSTSKRIPTUM</a:t>
            </a:r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r>
              <a:rPr lang="nb-NO" sz="4000" b="1" i="1" dirty="0">
                <a:solidFill>
                  <a:srgbClr val="FF0000"/>
                </a:solidFill>
              </a:rPr>
              <a:t>«Hvis vi ikke selv tar ansvar for tankene våre,</a:t>
            </a:r>
          </a:p>
          <a:p>
            <a:pPr marL="0" indent="0">
              <a:buNone/>
            </a:pPr>
            <a:r>
              <a:rPr lang="nb-NO" sz="4000" b="1" i="1">
                <a:solidFill>
                  <a:srgbClr val="FF0000"/>
                </a:solidFill>
              </a:rPr>
              <a:t>hvem </a:t>
            </a:r>
            <a:r>
              <a:rPr lang="nb-NO" sz="4000" b="1" i="1" dirty="0">
                <a:solidFill>
                  <a:srgbClr val="FF0000"/>
                </a:solidFill>
              </a:rPr>
              <a:t>skal gjøre det da?»</a:t>
            </a:r>
          </a:p>
          <a:p>
            <a:pPr marL="0" indent="0">
              <a:buNone/>
            </a:pPr>
            <a:endParaRPr lang="nb-NO" sz="4000" b="1" i="1" dirty="0"/>
          </a:p>
          <a:p>
            <a:pPr marL="0" indent="0">
              <a:buNone/>
            </a:pPr>
            <a:r>
              <a:rPr lang="nb-NO" sz="1600" b="1" i="1" dirty="0"/>
              <a:t>						Psykiater Tor Jacob Moe, BT 06.08.2016</a:t>
            </a:r>
          </a:p>
          <a:p>
            <a:pPr marL="0" indent="0">
              <a:buNone/>
            </a:pPr>
            <a:endParaRPr lang="nb-NO" sz="4000" b="1" i="1" dirty="0"/>
          </a:p>
        </p:txBody>
      </p:sp>
    </p:spTree>
    <p:extLst>
      <p:ext uri="{BB962C8B-B14F-4D97-AF65-F5344CB8AC3E}">
        <p14:creationId xmlns:p14="http://schemas.microsoft.com/office/powerpoint/2010/main" val="2677420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A5A6C46-156E-4C75-849F-86E4C293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 dirty="0"/>
              <a:t>LIVSKVALITET???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7C225A4-A876-4BF8-B2CE-5BCC2004D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16000" b="1" dirty="0"/>
              <a:t>TEORETISKE OG FILOSOFISKE SYN:</a:t>
            </a:r>
          </a:p>
          <a:p>
            <a:pPr marL="0" indent="0">
              <a:buNone/>
            </a:pPr>
            <a:endParaRPr lang="nb-NO" sz="16000" b="1" dirty="0"/>
          </a:p>
          <a:p>
            <a:pPr marL="742950" indent="-742950">
              <a:buAutoNum type="arabicPeriod"/>
            </a:pPr>
            <a:r>
              <a:rPr lang="nb-NO" sz="14400" b="1" dirty="0"/>
              <a:t>HEDONISMETEORI</a:t>
            </a:r>
          </a:p>
          <a:p>
            <a:pPr marL="742950" indent="-742950">
              <a:buAutoNum type="arabicPeriod"/>
            </a:pPr>
            <a:r>
              <a:rPr lang="nb-NO" sz="14400" b="1" dirty="0"/>
              <a:t>LIVSTILFREDSHETSTEORI</a:t>
            </a:r>
          </a:p>
          <a:p>
            <a:pPr marL="742950" indent="-742950">
              <a:buAutoNum type="arabicPeriod"/>
            </a:pPr>
            <a:r>
              <a:rPr lang="nb-NO" sz="14400" b="1" dirty="0"/>
              <a:t>TEORIER OM OPPFYLLELSE AV PREFERANSER</a:t>
            </a:r>
          </a:p>
          <a:p>
            <a:pPr marL="742950" indent="-742950">
              <a:buAutoNum type="arabicPeriod"/>
            </a:pPr>
            <a:r>
              <a:rPr lang="nb-NO" sz="14400" b="1" dirty="0"/>
              <a:t>OBJEKTIVE LISTER I ULIKE VARIANTER</a:t>
            </a:r>
          </a:p>
          <a:p>
            <a:pPr marL="742950" indent="-742950">
              <a:buAutoNum type="arabicPeriod"/>
            </a:pPr>
            <a:r>
              <a:rPr lang="nb-NO" sz="14400" b="1" dirty="0"/>
              <a:t>NY-ARISTOTELISKE TEORIER</a:t>
            </a:r>
          </a:p>
          <a:p>
            <a:pPr marL="457200" lvl="1" indent="0">
              <a:buNone/>
            </a:pPr>
            <a:r>
              <a:rPr lang="nb-NO" sz="14000" b="1" dirty="0"/>
              <a:t>						</a:t>
            </a:r>
            <a:r>
              <a:rPr lang="nb-NO" sz="6400" b="1" dirty="0"/>
              <a:t>pixabay.com</a:t>
            </a:r>
          </a:p>
          <a:p>
            <a:pPr marL="0" indent="0">
              <a:buNone/>
            </a:pPr>
            <a:r>
              <a:rPr lang="nb-NO" sz="6400" b="1" dirty="0"/>
              <a:t>						HELSEDIREKTORATET RAPPORT IS-2479</a:t>
            </a:r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r>
              <a:rPr lang="nb-NO" dirty="0"/>
              <a:t>																		</a:t>
            </a:r>
            <a:endParaRPr lang="nb-NO" sz="20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3C7FE025-D96E-47B8-BF37-1C139EA76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074" y="-43405"/>
            <a:ext cx="19145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32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/>
              <a:t>EN VIKTIG REFLEKSJON:</a:t>
            </a:r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altLang="nb-NO" dirty="0"/>
          </a:p>
          <a:p>
            <a:pPr marL="0" indent="0">
              <a:buNone/>
            </a:pPr>
            <a:r>
              <a:rPr lang="nb-NO" altLang="nb-NO" sz="4000" b="1" dirty="0"/>
              <a:t>HVA BEGEISTER DEG?</a:t>
            </a:r>
          </a:p>
          <a:p>
            <a:pPr marL="0" indent="0">
              <a:buNone/>
            </a:pPr>
            <a:endParaRPr lang="nb-NO" altLang="nb-NO" sz="4000" b="1" dirty="0"/>
          </a:p>
          <a:p>
            <a:pPr marL="0" indent="0">
              <a:buNone/>
            </a:pPr>
            <a:r>
              <a:rPr lang="nb-NO" altLang="nb-NO" sz="4000" b="1" dirty="0"/>
              <a:t>ER DET ALDERSBESTEMT?</a:t>
            </a:r>
          </a:p>
          <a:p>
            <a:pPr marL="0" indent="0">
              <a:buNone/>
            </a:pPr>
            <a:endParaRPr lang="nb-NO" altLang="nb-NO" sz="4800" b="1" dirty="0"/>
          </a:p>
          <a:p>
            <a:pPr marL="0" indent="0">
              <a:buNone/>
            </a:pPr>
            <a:endParaRPr lang="nb-NO" altLang="nb-NO" sz="4800" b="1" dirty="0"/>
          </a:p>
        </p:txBody>
      </p:sp>
      <p:sp>
        <p:nvSpPr>
          <p:cNvPr id="2" name="AutoShape 2" descr="Bilderesultat for bilder folk i ulike aldr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70" y="4278216"/>
            <a:ext cx="4100430" cy="189874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715" y="1229119"/>
            <a:ext cx="3919284" cy="260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37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>
          <a:xfrm>
            <a:off x="838200" y="292935"/>
            <a:ext cx="10515600" cy="1325563"/>
          </a:xfrm>
        </p:spPr>
        <p:txBody>
          <a:bodyPr/>
          <a:lstStyle/>
          <a:p>
            <a:r>
              <a:rPr lang="nb-NO" altLang="nb-NO" b="1" dirty="0"/>
              <a:t>ETYMOLOGI: Ordet BEGEISTRING? </a:t>
            </a:r>
          </a:p>
        </p:txBody>
      </p:sp>
      <p:sp>
        <p:nvSpPr>
          <p:cNvPr id="1331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3200" dirty="0"/>
              <a:t>Opprinnelig tysk og betyr </a:t>
            </a:r>
            <a:r>
              <a:rPr lang="nb-NO" altLang="nb-NO" sz="3200" b="1" dirty="0"/>
              <a:t>«BEÅNDET».</a:t>
            </a:r>
          </a:p>
          <a:p>
            <a:r>
              <a:rPr lang="nb-NO" altLang="nb-NO" sz="3200" dirty="0"/>
              <a:t>Beslektet ord på norsk er </a:t>
            </a:r>
            <a:r>
              <a:rPr lang="nb-NO" altLang="nb-NO" sz="3200" b="1" dirty="0"/>
              <a:t>«ENTUSIASME»</a:t>
            </a:r>
          </a:p>
          <a:p>
            <a:r>
              <a:rPr lang="nb-NO" altLang="nb-NO" sz="3200" dirty="0"/>
              <a:t>Entusiasme kommer fra gresk en-</a:t>
            </a:r>
            <a:r>
              <a:rPr lang="nb-NO" altLang="nb-NO" sz="3200" dirty="0" err="1"/>
              <a:t>theos</a:t>
            </a:r>
            <a:r>
              <a:rPr lang="nb-NO" altLang="nb-NO" sz="3200" dirty="0"/>
              <a:t> </a:t>
            </a:r>
            <a:r>
              <a:rPr lang="nb-NO" altLang="nb-NO" sz="3200" b="1" dirty="0"/>
              <a:t>«SOM HAR GUD I SEG»</a:t>
            </a:r>
          </a:p>
          <a:p>
            <a:r>
              <a:rPr lang="nb-NO" altLang="nb-NO" sz="3200" dirty="0"/>
              <a:t>Det betyr: </a:t>
            </a:r>
            <a:r>
              <a:rPr lang="nb-NO" altLang="nb-NO" sz="3200" b="1" dirty="0"/>
              <a:t>HENRYKKELSE, STERK BEGEISTRING, IVER eller GLØD</a:t>
            </a:r>
          </a:p>
        </p:txBody>
      </p:sp>
      <p:sp>
        <p:nvSpPr>
          <p:cNvPr id="2" name="AutoShape 2" descr="Bilderesultat for BØKE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922" y="674312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48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/>
              <a:t>PÅ NYNORSK?</a:t>
            </a:r>
          </a:p>
        </p:txBody>
      </p:sp>
      <p:sp>
        <p:nvSpPr>
          <p:cNvPr id="14339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altLang="nb-NO" b="1" dirty="0"/>
          </a:p>
          <a:p>
            <a:endParaRPr lang="nb-NO" altLang="nb-NO" b="1" dirty="0"/>
          </a:p>
          <a:p>
            <a:endParaRPr lang="nb-NO" altLang="nb-NO" b="1" dirty="0"/>
          </a:p>
          <a:p>
            <a:endParaRPr lang="nb-NO" altLang="nb-NO" b="1" dirty="0"/>
          </a:p>
          <a:p>
            <a:endParaRPr lang="nb-NO" altLang="nb-NO" b="1" dirty="0"/>
          </a:p>
          <a:p>
            <a:endParaRPr lang="nb-NO" altLang="nb-NO" b="1" dirty="0"/>
          </a:p>
          <a:p>
            <a:endParaRPr lang="nb-NO" altLang="nb-NO" b="1" dirty="0"/>
          </a:p>
          <a:p>
            <a:r>
              <a:rPr lang="nb-NO" altLang="nb-NO" b="1" dirty="0"/>
              <a:t>BEGEISTRING = OPPGLØDING</a:t>
            </a:r>
          </a:p>
          <a:p>
            <a:r>
              <a:rPr lang="nb-NO" altLang="nb-NO" b="1" dirty="0"/>
              <a:t>DET Å BLI ELDHUGA</a:t>
            </a:r>
          </a:p>
          <a:p>
            <a:endParaRPr lang="nb-NO" altLang="nb-NO" dirty="0"/>
          </a:p>
          <a:p>
            <a:endParaRPr lang="nb-NO" altLang="nb-NO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557338"/>
            <a:ext cx="25193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65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7EDF17A-AA97-46A2-A68A-571A6AAA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9600" dirty="0"/>
              <a:t>+</a:t>
            </a:r>
            <a:r>
              <a:rPr lang="nb-NO" sz="6600" dirty="0"/>
              <a:t> </a:t>
            </a:r>
            <a:r>
              <a:rPr lang="nb-NO" sz="6600" b="1" dirty="0"/>
              <a:t>AROMAGRUPPER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FCB1124-1609-4A81-9D5E-679B4FDBB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1917065"/>
            <a:ext cx="10515600" cy="4940935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/>
              <a:t>Fruktighet</a:t>
            </a:r>
          </a:p>
          <a:p>
            <a:r>
              <a:rPr lang="nb-NO" b="1" dirty="0" err="1"/>
              <a:t>Vegetal</a:t>
            </a:r>
            <a:endParaRPr lang="nb-NO" b="1" dirty="0"/>
          </a:p>
          <a:p>
            <a:r>
              <a:rPr lang="nb-NO" b="1" dirty="0"/>
              <a:t>Urteaktig</a:t>
            </a:r>
          </a:p>
          <a:p>
            <a:r>
              <a:rPr lang="nb-NO" b="1" dirty="0"/>
              <a:t>Fat</a:t>
            </a:r>
          </a:p>
          <a:p>
            <a:r>
              <a:rPr lang="nb-NO" b="1" dirty="0"/>
              <a:t>Krydret</a:t>
            </a:r>
          </a:p>
          <a:p>
            <a:r>
              <a:rPr lang="nb-NO" b="1" dirty="0" err="1"/>
              <a:t>Blomsteraktig</a:t>
            </a:r>
            <a:endParaRPr lang="nb-NO" b="1" dirty="0"/>
          </a:p>
          <a:p>
            <a:r>
              <a:rPr lang="nb-NO" b="1" dirty="0"/>
              <a:t>Animalsk</a:t>
            </a:r>
          </a:p>
          <a:p>
            <a:r>
              <a:rPr lang="nb-NO" b="1" dirty="0"/>
              <a:t>Balsamisk</a:t>
            </a:r>
          </a:p>
          <a:p>
            <a:endParaRPr lang="nb-NO" dirty="0"/>
          </a:p>
          <a:p>
            <a:pPr marL="3657600" lvl="8" indent="0">
              <a:buNone/>
            </a:pPr>
            <a:r>
              <a:rPr lang="nb-NO" sz="1400" dirty="0"/>
              <a:t>				</a:t>
            </a:r>
          </a:p>
          <a:p>
            <a:pPr marL="3657600" lvl="8" indent="0">
              <a:buNone/>
            </a:pPr>
            <a:r>
              <a:rPr lang="nb-NO" sz="1400" dirty="0"/>
              <a:t>			</a:t>
            </a:r>
          </a:p>
          <a:p>
            <a:pPr marL="3657600" lvl="8" indent="0">
              <a:buNone/>
            </a:pPr>
            <a:r>
              <a:rPr lang="nb-NO" sz="1400" dirty="0"/>
              <a:t>				Bilder fra: kollokvium.no og Wmsecret.com</a:t>
            </a:r>
          </a:p>
          <a:p>
            <a:pPr lvl="6"/>
            <a:endParaRPr lang="nb-NO" dirty="0"/>
          </a:p>
          <a:p>
            <a:pPr lvl="8"/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F963A22C-6905-4C9A-83C1-A46D2EDC0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090" y="2239739"/>
            <a:ext cx="3394784" cy="237852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808EE4AA-EAFB-4DD9-A42C-237D4AAF3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269" y="3864450"/>
            <a:ext cx="2960291" cy="21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69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DE VANSKELIGE VALGENE: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19" y="2449002"/>
            <a:ext cx="7951304" cy="27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5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B046BD-9D04-4E22-BA09-9B3503DB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3" y="113380"/>
            <a:ext cx="10515600" cy="1325563"/>
          </a:xfrm>
        </p:spPr>
        <p:txBody>
          <a:bodyPr/>
          <a:lstStyle/>
          <a:p>
            <a:r>
              <a:rPr lang="nb-NO" b="1" dirty="0"/>
              <a:t>METODE FOR VIN-VURDERING:</a:t>
            </a:r>
            <a:br>
              <a:rPr lang="nb-NO" b="1" dirty="0"/>
            </a:b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85309F7-2FB2-4869-B6F1-141D96211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53" y="1453920"/>
            <a:ext cx="10515600" cy="4935305"/>
          </a:xfrm>
        </p:spPr>
        <p:txBody>
          <a:bodyPr>
            <a:normAutofit fontScale="25000" lnSpcReduction="20000"/>
          </a:bodyPr>
          <a:lstStyle/>
          <a:p>
            <a:r>
              <a:rPr lang="nb-NO" sz="24000" b="1" dirty="0"/>
              <a:t>SE 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endParaRPr lang="nb-NO" dirty="0"/>
          </a:p>
          <a:p>
            <a:endParaRPr lang="nb-NO" dirty="0"/>
          </a:p>
          <a:p>
            <a:endParaRPr lang="nb-NO" sz="24000" b="1" dirty="0"/>
          </a:p>
          <a:p>
            <a:r>
              <a:rPr lang="nb-NO" sz="24000" b="1" dirty="0"/>
              <a:t>LUKTE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endParaRPr lang="nb-NO" dirty="0"/>
          </a:p>
          <a:p>
            <a:endParaRPr lang="nb-NO" sz="7100" b="1" dirty="0"/>
          </a:p>
          <a:p>
            <a:pPr marL="2286000" lvl="5" indent="0">
              <a:buNone/>
            </a:pPr>
            <a:r>
              <a:rPr lang="nb-NO" sz="6100" b="1" dirty="0"/>
              <a:t>			</a:t>
            </a:r>
          </a:p>
          <a:p>
            <a:endParaRPr lang="nb-NO" sz="7100" b="1" dirty="0"/>
          </a:p>
          <a:p>
            <a:r>
              <a:rPr lang="nb-NO" sz="24000" b="1" dirty="0"/>
              <a:t>SMAKE						</a:t>
            </a:r>
            <a:r>
              <a:rPr lang="nb-NO" sz="6100" b="1" dirty="0"/>
              <a:t>															</a:t>
            </a:r>
          </a:p>
          <a:p>
            <a:pPr marL="2286000" lvl="5" indent="0">
              <a:buNone/>
            </a:pPr>
            <a:endParaRPr lang="nb-NO" sz="2200" b="1" dirty="0"/>
          </a:p>
          <a:p>
            <a:pPr marL="2286000" lvl="5" indent="0">
              <a:buNone/>
            </a:pPr>
            <a:endParaRPr lang="nb-NO" sz="2200" b="1" dirty="0"/>
          </a:p>
          <a:p>
            <a:pPr marL="2286000" lvl="5" indent="0">
              <a:buNone/>
            </a:pPr>
            <a:r>
              <a:rPr lang="nb-NO" sz="2200" b="1" dirty="0"/>
              <a:t>							</a:t>
            </a:r>
          </a:p>
          <a:p>
            <a:pPr marL="2286000" lvl="5" indent="0">
              <a:buNone/>
            </a:pPr>
            <a:endParaRPr lang="nb-NO" sz="2200" b="1" dirty="0"/>
          </a:p>
          <a:p>
            <a:pPr marL="2286000" lvl="5" indent="0">
              <a:buNone/>
            </a:pPr>
            <a:endParaRPr lang="nb-NO" sz="2200" b="1" dirty="0"/>
          </a:p>
          <a:p>
            <a:pPr marL="2286000" lvl="5" indent="0">
              <a:buNone/>
            </a:pPr>
            <a:endParaRPr lang="nb-NO" sz="2200" b="1" dirty="0"/>
          </a:p>
          <a:p>
            <a:pPr marL="2286000" lvl="5" indent="0">
              <a:buNone/>
            </a:pPr>
            <a:endParaRPr lang="nb-NO" sz="2200" b="1" dirty="0"/>
          </a:p>
          <a:p>
            <a:pPr marL="2286000" lvl="5" indent="0">
              <a:buNone/>
            </a:pPr>
            <a:r>
              <a:rPr lang="nb-NO" sz="2200" b="1" dirty="0"/>
              <a:t>							</a:t>
            </a:r>
            <a:endParaRPr lang="nb-NO" sz="700" b="1" dirty="0"/>
          </a:p>
          <a:p>
            <a:pPr lvl="8"/>
            <a:endParaRPr lang="nb-NO" sz="61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645E00D9-D016-4A2B-9C7B-BCE092DDC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53" y="2384386"/>
            <a:ext cx="2447925" cy="18669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89D220C3-9F27-4DA8-A028-9A4D7B576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63" y="1453920"/>
            <a:ext cx="3028950" cy="151447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DA72D8FD-D7D6-40E8-A7C0-168192D3D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975" y="4563802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6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32A8575-54A7-4016-A30A-09C5304E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1325563"/>
          </a:xfrm>
        </p:spPr>
        <p:txBody>
          <a:bodyPr>
            <a:normAutofit/>
          </a:bodyPr>
          <a:lstStyle/>
          <a:p>
            <a:r>
              <a:rPr lang="nb-NO" sz="6000" b="1" dirty="0"/>
              <a:t>LIKER DU GAMLE MENNESKER?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941193E-5962-4A99-9BD8-15EEF96E5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HVORDAN VIL DU BESKRIVE ELDRE MENNESKERS EGENSKAPER?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METODE FOR VERDSETTINGEN AV GAMLE MENNESKER?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METODE FOR HVA ER DE ELDRES:</a:t>
            </a:r>
          </a:p>
          <a:p>
            <a:pPr marL="0" indent="0">
              <a:buNone/>
            </a:pPr>
            <a:r>
              <a:rPr lang="nb-NO" b="1" dirty="0"/>
              <a:t>	KULTUR-BEHOV?</a:t>
            </a:r>
          </a:p>
          <a:p>
            <a:pPr marL="0" indent="0">
              <a:buNone/>
            </a:pPr>
            <a:r>
              <a:rPr lang="nb-NO" b="1" dirty="0"/>
              <a:t>	KULTUR-SJANGER?</a:t>
            </a:r>
          </a:p>
          <a:p>
            <a:pPr marL="0" indent="0">
              <a:buNone/>
            </a:pPr>
            <a:r>
              <a:rPr lang="nb-NO" b="1" dirty="0"/>
              <a:t>	KULTUR-OPPLEVELSER?</a:t>
            </a:r>
          </a:p>
        </p:txBody>
      </p:sp>
    </p:spTree>
    <p:extLst>
      <p:ext uri="{BB962C8B-B14F-4D97-AF65-F5344CB8AC3E}">
        <p14:creationId xmlns:p14="http://schemas.microsoft.com/office/powerpoint/2010/main" val="206340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5975" y="431800"/>
            <a:ext cx="10515600" cy="1325563"/>
          </a:xfrm>
        </p:spPr>
        <p:txBody>
          <a:bodyPr>
            <a:normAutofit/>
          </a:bodyPr>
          <a:lstStyle/>
          <a:p>
            <a:r>
              <a:rPr lang="nb-NO" sz="6000" b="1" dirty="0"/>
              <a:t>BESTILLINGEN: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930" y="189992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nb-NO" sz="4400" b="1" dirty="0"/>
              <a:t>LITT INSPIRASJON</a:t>
            </a:r>
          </a:p>
          <a:p>
            <a:pPr marL="457200" lvl="1" indent="0">
              <a:buNone/>
            </a:pPr>
            <a:r>
              <a:rPr lang="nb-NO" sz="4800" b="1" dirty="0"/>
              <a:t>	OG</a:t>
            </a:r>
          </a:p>
          <a:p>
            <a:pPr lvl="1"/>
            <a:r>
              <a:rPr lang="nb-NO" sz="4400" b="1" dirty="0"/>
              <a:t>LITT FAGLIG PÅFYLL</a:t>
            </a:r>
          </a:p>
          <a:p>
            <a:pPr marL="914400" lvl="2" indent="0">
              <a:buNone/>
            </a:pPr>
            <a:r>
              <a:rPr lang="nb-NO" sz="4800" b="1" dirty="0"/>
              <a:t>+</a:t>
            </a:r>
          </a:p>
          <a:p>
            <a:pPr lvl="1"/>
            <a:r>
              <a:rPr lang="nb-NO" sz="4400" b="1" dirty="0"/>
              <a:t>NOEN UTFORDRINGER SOM DERE SKAL BESVARE!</a:t>
            </a:r>
          </a:p>
          <a:p>
            <a:pPr marL="0" indent="0">
              <a:buNone/>
            </a:pPr>
            <a:r>
              <a:rPr lang="nb-NO" sz="4800" b="1" dirty="0"/>
              <a:t>       	</a:t>
            </a:r>
          </a:p>
          <a:p>
            <a:pPr marL="0" indent="0">
              <a:buNone/>
            </a:pPr>
            <a:endParaRPr lang="nb-NO" sz="3200" b="1" dirty="0"/>
          </a:p>
        </p:txBody>
      </p:sp>
      <p:sp>
        <p:nvSpPr>
          <p:cNvPr id="4" name="AutoShape 2" descr="Bilderesultat for bilde lys pære"/>
          <p:cNvSpPr>
            <a:spLocks noChangeAspect="1" noChangeArrowheads="1"/>
          </p:cNvSpPr>
          <p:nvPr/>
        </p:nvSpPr>
        <p:spPr bwMode="auto">
          <a:xfrm>
            <a:off x="-31750" y="-136525"/>
            <a:ext cx="5429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4" descr="Bilderesultat for bilde lys pære"/>
          <p:cNvSpPr>
            <a:spLocks noChangeAspect="1" noChangeArrowheads="1"/>
          </p:cNvSpPr>
          <p:nvPr/>
        </p:nvSpPr>
        <p:spPr bwMode="auto">
          <a:xfrm>
            <a:off x="120650" y="15875"/>
            <a:ext cx="5429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6" descr="Bilderesultat for bilde lys pær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8" descr="Bilderesultat for bilde lys pær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417" y="292100"/>
            <a:ext cx="2928303" cy="35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0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D67C89F-B168-44A1-99C4-5BD32C3F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 dirty="0"/>
              <a:t>PRESENTASJON: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330538C-9321-4C8A-9A86-3683181CC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b="1" dirty="0"/>
              <a:t>«Det sies at visdom kommer med alderen. Min erfaring er at alderen ofte kan komme helt alene også». Kong Harald, 23.oktober 2008.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BEDAFA19-8920-4E74-B133-D8AD92CD6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095" y="342900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90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1269</Words>
  <Application>Microsoft Office PowerPoint</Application>
  <PresentationFormat>Widescreen</PresentationFormat>
  <Paragraphs>358</Paragraphs>
  <Slides>50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50</vt:i4>
      </vt:variant>
    </vt:vector>
  </HeadingPairs>
  <TitlesOfParts>
    <vt:vector size="55" baseType="lpstr">
      <vt:lpstr>Algerian</vt:lpstr>
      <vt:lpstr>Arial</vt:lpstr>
      <vt:lpstr>Calibri</vt:lpstr>
      <vt:lpstr>Calibri Light</vt:lpstr>
      <vt:lpstr>Office-tema</vt:lpstr>
      <vt:lpstr>KULTUR OG LIVSKVALITET KULTURFORMIDLING TIL ELDRE</vt:lpstr>
      <vt:lpstr> ET KULTURELT INNSLAG: </vt:lpstr>
      <vt:lpstr>DET MANGFOLDIGE KVALITETSBEGREPET!?!</vt:lpstr>
      <vt:lpstr>DE MEST BRUKTE ORD/UTRYKK NÅR MAN SKAL BESKRIVE EN VINS EGENSKAPER:</vt:lpstr>
      <vt:lpstr>+ AROMAGRUPPER</vt:lpstr>
      <vt:lpstr>METODE FOR VIN-VURDERING: </vt:lpstr>
      <vt:lpstr>LIKER DU GAMLE MENNESKER?</vt:lpstr>
      <vt:lpstr>BESTILLINGEN:</vt:lpstr>
      <vt:lpstr>PRESENTASJON:</vt:lpstr>
      <vt:lpstr>PRESENTASJON AV EN «HUMOR-FORSKER»:</vt:lpstr>
      <vt:lpstr>EN ADVARSEL:</vt:lpstr>
      <vt:lpstr>FORVENTNINGENE???</vt:lpstr>
      <vt:lpstr>TRE ULIKE KULTURBEGREP:</vt:lpstr>
      <vt:lpstr>MIN FAVORITT DEFINISJON  AV KULTUR:</vt:lpstr>
      <vt:lpstr>LIVSKVALITET HANDLER OM :</vt:lpstr>
      <vt:lpstr>KJERNEN I INDIVIDUELL LIVSKVALIET (David Phillips 2006):</vt:lpstr>
      <vt:lpstr>OPPSUMMERT:</vt:lpstr>
      <vt:lpstr>NORWAY TOPS THE GLOBAL HAPPINESS RANKING FOR 2017:</vt:lpstr>
      <vt:lpstr>KULTUR GIR LIVSKVALITET:           oavis.no</vt:lpstr>
      <vt:lpstr> OTTAR HELLEVIK: JAKTEN PÅ DEN NORSKE LYKKEN, UNIVERSITETSFORLAGET 2008: </vt:lpstr>
      <vt:lpstr>HVA ER ALDRING?</vt:lpstr>
      <vt:lpstr> IVAR AASEN:                 no.wikipedia</vt:lpstr>
      <vt:lpstr>Søren Kierkegaard (1813-1855) sitater:</vt:lpstr>
      <vt:lpstr>LEVEALDER:</vt:lpstr>
      <vt:lpstr>MYTER OG STEROTYPIER OM ALDRING:</vt:lpstr>
      <vt:lpstr>REALITETENE!?!</vt:lpstr>
      <vt:lpstr>DEN KULLTURELLE SPASERSTOKKEN – EN KRITIKK:</vt:lpstr>
      <vt:lpstr>FOKUS SKIFTE: DERE!           pixabay.com</vt:lpstr>
      <vt:lpstr>EN KONGELIG HILSEN:</vt:lpstr>
      <vt:lpstr>HVA KJENNETEGNER EN BEGEISTRET PERSON?</vt:lpstr>
      <vt:lpstr>ILDSJEL:</vt:lpstr>
      <vt:lpstr>EN ILDSJEL ER:</vt:lpstr>
      <vt:lpstr>HVA FÅR ILDSJELER TIL Å BRENNE?  </vt:lpstr>
      <vt:lpstr>Ordspråkene 11,25:   </vt:lpstr>
      <vt:lpstr>EN HUSTAVLE* AV ARNULF ØVERLAND</vt:lpstr>
      <vt:lpstr>MEN: HVA FÅR EN ILDSJEL TIL Å SLOKNE / MISTE GLØDEN?</vt:lpstr>
      <vt:lpstr>«GÅ MANN KOR HELDIGE DOKKER E»:</vt:lpstr>
      <vt:lpstr>BLE DU HØY PÅ???</vt:lpstr>
      <vt:lpstr>EN FARE:</vt:lpstr>
      <vt:lpstr>UTFORDRINGER: Kva vil vi med spaserstokken i S ogFj?</vt:lpstr>
      <vt:lpstr>PIPPI LANGSTRØMPES MOTTO:</vt:lpstr>
      <vt:lpstr>HVORDAN HAR DU DET NÅ?</vt:lpstr>
      <vt:lpstr>KURT JOHANNESSEN: ØVINGAR</vt:lpstr>
      <vt:lpstr>TAKK FOR OPPMERKSOMHETEN!</vt:lpstr>
      <vt:lpstr>TAKK FOR OPPMERKSOMHETEN!</vt:lpstr>
      <vt:lpstr>LIVSKVALITET??? </vt:lpstr>
      <vt:lpstr>EN VIKTIG REFLEKSJON:</vt:lpstr>
      <vt:lpstr>ETYMOLOGI: Ordet BEGEISTRING? </vt:lpstr>
      <vt:lpstr>PÅ NYNORSK?</vt:lpstr>
      <vt:lpstr>DE VANSKELIGE VALGENE: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 OG LIVSKVALITET «MENNESKET LEVER IKKE AV BRØD ALENE, MEN…»</dc:title>
  <dc:creator>Eva Marie Halvorsen</dc:creator>
  <cp:lastModifiedBy>Jorunn Bakke Nydal</cp:lastModifiedBy>
  <cp:revision>141</cp:revision>
  <dcterms:created xsi:type="dcterms:W3CDTF">2018-01-08T11:47:02Z</dcterms:created>
  <dcterms:modified xsi:type="dcterms:W3CDTF">2018-01-19T08:34:05Z</dcterms:modified>
</cp:coreProperties>
</file>