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76" r:id="rId2"/>
    <p:sldId id="466" r:id="rId3"/>
    <p:sldId id="467" r:id="rId4"/>
    <p:sldId id="468" r:id="rId5"/>
    <p:sldId id="469" r:id="rId6"/>
    <p:sldId id="470" r:id="rId7"/>
    <p:sldId id="471" r:id="rId8"/>
    <p:sldId id="414" r:id="rId9"/>
    <p:sldId id="413" r:id="rId10"/>
    <p:sldId id="400" r:id="rId11"/>
    <p:sldId id="401" r:id="rId12"/>
    <p:sldId id="416" r:id="rId13"/>
    <p:sldId id="415" r:id="rId14"/>
    <p:sldId id="402" r:id="rId15"/>
    <p:sldId id="436" r:id="rId16"/>
    <p:sldId id="437" r:id="rId17"/>
    <p:sldId id="412" r:id="rId18"/>
    <p:sldId id="405" r:id="rId19"/>
    <p:sldId id="406" r:id="rId20"/>
    <p:sldId id="407" r:id="rId21"/>
    <p:sldId id="408" r:id="rId22"/>
    <p:sldId id="426" r:id="rId23"/>
    <p:sldId id="427" r:id="rId24"/>
    <p:sldId id="428" r:id="rId25"/>
    <p:sldId id="409" r:id="rId26"/>
    <p:sldId id="411" r:id="rId27"/>
    <p:sldId id="429" r:id="rId28"/>
    <p:sldId id="430" r:id="rId29"/>
    <p:sldId id="404" r:id="rId30"/>
    <p:sldId id="417" r:id="rId31"/>
    <p:sldId id="425" r:id="rId32"/>
    <p:sldId id="418" r:id="rId33"/>
    <p:sldId id="421" r:id="rId34"/>
    <p:sldId id="422" r:id="rId35"/>
    <p:sldId id="372" r:id="rId36"/>
    <p:sldId id="445" r:id="rId37"/>
    <p:sldId id="448" r:id="rId38"/>
    <p:sldId id="375" r:id="rId39"/>
    <p:sldId id="447" r:id="rId40"/>
    <p:sldId id="449" r:id="rId41"/>
    <p:sldId id="376" r:id="rId42"/>
    <p:sldId id="377" r:id="rId43"/>
    <p:sldId id="444" r:id="rId44"/>
    <p:sldId id="443" r:id="rId45"/>
    <p:sldId id="450" r:id="rId46"/>
    <p:sldId id="451" r:id="rId47"/>
    <p:sldId id="452" r:id="rId48"/>
    <p:sldId id="453" r:id="rId49"/>
    <p:sldId id="379" r:id="rId50"/>
    <p:sldId id="438" r:id="rId51"/>
    <p:sldId id="439" r:id="rId52"/>
    <p:sldId id="440" r:id="rId53"/>
    <p:sldId id="441" r:id="rId54"/>
    <p:sldId id="432" r:id="rId55"/>
    <p:sldId id="433" r:id="rId56"/>
    <p:sldId id="434" r:id="rId57"/>
    <p:sldId id="457" r:id="rId58"/>
    <p:sldId id="456" r:id="rId59"/>
    <p:sldId id="461" r:id="rId60"/>
    <p:sldId id="454" r:id="rId61"/>
    <p:sldId id="459" r:id="rId62"/>
    <p:sldId id="463" r:id="rId63"/>
    <p:sldId id="460" r:id="rId64"/>
    <p:sldId id="462" r:id="rId65"/>
    <p:sldId id="464" r:id="rId66"/>
    <p:sldId id="455" r:id="rId67"/>
    <p:sldId id="465" r:id="rId68"/>
  </p:sldIdLst>
  <p:sldSz cx="14630400" cy="8229600"/>
  <p:notesSz cx="6735763" cy="9866313"/>
  <p:defaultTextStyle>
    <a:defPPr>
      <a:defRPr lang="nb-NO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  <p15:guide id="3" orient="horz" pos="2476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2791">
          <p15:clr>
            <a:srgbClr val="A4A3A4"/>
          </p15:clr>
        </p15:guide>
        <p15:guide id="6" pos="90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A2B68"/>
    <a:srgbClr val="009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4" y="464"/>
      </p:cViewPr>
      <p:guideLst>
        <p:guide orient="horz" pos="2592"/>
        <p:guide pos="4608"/>
        <p:guide orient="horz" pos="2476"/>
        <p:guide orient="horz" pos="192"/>
        <p:guide orient="horz" pos="2791"/>
        <p:guide pos="90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BE7A4-2C45-054D-8553-0DA0933C6928}" type="datetimeFigureOut">
              <a:rPr lang="en-US" smtClean="0"/>
              <a:t>10/18/2017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33712-C6D2-7542-98F8-9427C8A5CA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17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28B64-2A81-4280-B87D-BC083D62FB2D}" type="datetimeFigureOut">
              <a:rPr lang="nb-NO" smtClean="0"/>
              <a:t>18.10.2017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EF8DE-8B15-479E-B9C1-AB2CD72E96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310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02609" y="2665913"/>
            <a:ext cx="7555765" cy="1258848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02609" y="4090853"/>
            <a:ext cx="7555765" cy="3323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Rectangle 8"/>
          <p:cNvSpPr/>
          <p:nvPr userDrawn="1"/>
        </p:nvSpPr>
        <p:spPr>
          <a:xfrm rot="4198283">
            <a:off x="10068977" y="2215561"/>
            <a:ext cx="8765035" cy="2829165"/>
          </a:xfrm>
          <a:custGeom>
            <a:avLst/>
            <a:gdLst>
              <a:gd name="connsiteX0" fmla="*/ 0 w 9063143"/>
              <a:gd name="connsiteY0" fmla="*/ 0 h 3844862"/>
              <a:gd name="connsiteX1" fmla="*/ 9063143 w 9063143"/>
              <a:gd name="connsiteY1" fmla="*/ 0 h 3844862"/>
              <a:gd name="connsiteX2" fmla="*/ 9063143 w 9063143"/>
              <a:gd name="connsiteY2" fmla="*/ 3844862 h 3844862"/>
              <a:gd name="connsiteX3" fmla="*/ 0 w 9063143"/>
              <a:gd name="connsiteY3" fmla="*/ 3844862 h 3844862"/>
              <a:gd name="connsiteX4" fmla="*/ 0 w 9063143"/>
              <a:gd name="connsiteY4" fmla="*/ 0 h 3844862"/>
              <a:gd name="connsiteX0" fmla="*/ 0 w 9063143"/>
              <a:gd name="connsiteY0" fmla="*/ 0 h 3846464"/>
              <a:gd name="connsiteX1" fmla="*/ 9063143 w 9063143"/>
              <a:gd name="connsiteY1" fmla="*/ 0 h 3846464"/>
              <a:gd name="connsiteX2" fmla="*/ 9063143 w 9063143"/>
              <a:gd name="connsiteY2" fmla="*/ 3844862 h 3846464"/>
              <a:gd name="connsiteX3" fmla="*/ 310319 w 9063143"/>
              <a:gd name="connsiteY3" fmla="*/ 3846464 h 3846464"/>
              <a:gd name="connsiteX4" fmla="*/ 0 w 9063143"/>
              <a:gd name="connsiteY4" fmla="*/ 0 h 3846464"/>
              <a:gd name="connsiteX0" fmla="*/ 0 w 9063143"/>
              <a:gd name="connsiteY0" fmla="*/ 0 h 3847272"/>
              <a:gd name="connsiteX1" fmla="*/ 9063143 w 9063143"/>
              <a:gd name="connsiteY1" fmla="*/ 0 h 3847272"/>
              <a:gd name="connsiteX2" fmla="*/ 9063143 w 9063143"/>
              <a:gd name="connsiteY2" fmla="*/ 3844862 h 3847272"/>
              <a:gd name="connsiteX3" fmla="*/ 303266 w 9063143"/>
              <a:gd name="connsiteY3" fmla="*/ 3847272 h 3847272"/>
              <a:gd name="connsiteX4" fmla="*/ 0 w 9063143"/>
              <a:gd name="connsiteY4" fmla="*/ 0 h 3847272"/>
              <a:gd name="connsiteX0" fmla="*/ 1029730 w 8759877"/>
              <a:gd name="connsiteY0" fmla="*/ 1029229 h 3847272"/>
              <a:gd name="connsiteX1" fmla="*/ 8759877 w 8759877"/>
              <a:gd name="connsiteY1" fmla="*/ 0 h 3847272"/>
              <a:gd name="connsiteX2" fmla="*/ 8759877 w 8759877"/>
              <a:gd name="connsiteY2" fmla="*/ 3844862 h 3847272"/>
              <a:gd name="connsiteX3" fmla="*/ 0 w 8759877"/>
              <a:gd name="connsiteY3" fmla="*/ 3847272 h 3847272"/>
              <a:gd name="connsiteX4" fmla="*/ 1029730 w 8759877"/>
              <a:gd name="connsiteY4" fmla="*/ 1029229 h 3847272"/>
              <a:gd name="connsiteX0" fmla="*/ 1041192 w 8759877"/>
              <a:gd name="connsiteY0" fmla="*/ 1018387 h 3847272"/>
              <a:gd name="connsiteX1" fmla="*/ 8759877 w 8759877"/>
              <a:gd name="connsiteY1" fmla="*/ 0 h 3847272"/>
              <a:gd name="connsiteX2" fmla="*/ 8759877 w 8759877"/>
              <a:gd name="connsiteY2" fmla="*/ 3844862 h 3847272"/>
              <a:gd name="connsiteX3" fmla="*/ 0 w 8759877"/>
              <a:gd name="connsiteY3" fmla="*/ 3847272 h 3847272"/>
              <a:gd name="connsiteX4" fmla="*/ 1041192 w 8759877"/>
              <a:gd name="connsiteY4" fmla="*/ 1018387 h 3847272"/>
              <a:gd name="connsiteX0" fmla="*/ 1036314 w 8754999"/>
              <a:gd name="connsiteY0" fmla="*/ 1018387 h 3852430"/>
              <a:gd name="connsiteX1" fmla="*/ 8754999 w 8754999"/>
              <a:gd name="connsiteY1" fmla="*/ 0 h 3852430"/>
              <a:gd name="connsiteX2" fmla="*/ 8754999 w 8754999"/>
              <a:gd name="connsiteY2" fmla="*/ 3844862 h 3852430"/>
              <a:gd name="connsiteX3" fmla="*/ 0 w 8754999"/>
              <a:gd name="connsiteY3" fmla="*/ 3852430 h 3852430"/>
              <a:gd name="connsiteX4" fmla="*/ 1036314 w 8754999"/>
              <a:gd name="connsiteY4" fmla="*/ 1018387 h 3852430"/>
              <a:gd name="connsiteX0" fmla="*/ 1046350 w 8765035"/>
              <a:gd name="connsiteY0" fmla="*/ 1018387 h 3852151"/>
              <a:gd name="connsiteX1" fmla="*/ 8765035 w 8765035"/>
              <a:gd name="connsiteY1" fmla="*/ 0 h 3852151"/>
              <a:gd name="connsiteX2" fmla="*/ 8765035 w 8765035"/>
              <a:gd name="connsiteY2" fmla="*/ 3844862 h 3852151"/>
              <a:gd name="connsiteX3" fmla="*/ 0 w 8765035"/>
              <a:gd name="connsiteY3" fmla="*/ 3852151 h 3852151"/>
              <a:gd name="connsiteX4" fmla="*/ 1046350 w 8765035"/>
              <a:gd name="connsiteY4" fmla="*/ 1018387 h 3852151"/>
              <a:gd name="connsiteX0" fmla="*/ 1031155 w 8765035"/>
              <a:gd name="connsiteY0" fmla="*/ 1022986 h 3852151"/>
              <a:gd name="connsiteX1" fmla="*/ 8765035 w 8765035"/>
              <a:gd name="connsiteY1" fmla="*/ 0 h 3852151"/>
              <a:gd name="connsiteX2" fmla="*/ 8765035 w 8765035"/>
              <a:gd name="connsiteY2" fmla="*/ 3844862 h 3852151"/>
              <a:gd name="connsiteX3" fmla="*/ 0 w 8765035"/>
              <a:gd name="connsiteY3" fmla="*/ 3852151 h 3852151"/>
              <a:gd name="connsiteX4" fmla="*/ 1031155 w 8765035"/>
              <a:gd name="connsiteY4" fmla="*/ 1022986 h 3852151"/>
              <a:gd name="connsiteX0" fmla="*/ 1031155 w 8765035"/>
              <a:gd name="connsiteY0" fmla="*/ 0 h 2829165"/>
              <a:gd name="connsiteX1" fmla="*/ 8765035 w 8765035"/>
              <a:gd name="connsiteY1" fmla="*/ 2821876 h 2829165"/>
              <a:gd name="connsiteX2" fmla="*/ 0 w 8765035"/>
              <a:gd name="connsiteY2" fmla="*/ 2829165 h 2829165"/>
              <a:gd name="connsiteX3" fmla="*/ 1031155 w 8765035"/>
              <a:gd name="connsiteY3" fmla="*/ 0 h 282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5035" h="2829165">
                <a:moveTo>
                  <a:pt x="1031155" y="0"/>
                </a:moveTo>
                <a:lnTo>
                  <a:pt x="8765035" y="2821876"/>
                </a:lnTo>
                <a:lnTo>
                  <a:pt x="0" y="2829165"/>
                </a:lnTo>
                <a:lnTo>
                  <a:pt x="103115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/>
          <p:cNvSpPr/>
          <p:nvPr userDrawn="1"/>
        </p:nvSpPr>
        <p:spPr>
          <a:xfrm rot="4198283">
            <a:off x="-4214205" y="3184442"/>
            <a:ext cx="8760743" cy="2827569"/>
          </a:xfrm>
          <a:custGeom>
            <a:avLst/>
            <a:gdLst>
              <a:gd name="connsiteX0" fmla="*/ 0 w 9307013"/>
              <a:gd name="connsiteY0" fmla="*/ 0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0 w 9307013"/>
              <a:gd name="connsiteY4" fmla="*/ 0 h 2967365"/>
              <a:gd name="connsiteX0" fmla="*/ 450834 w 9307013"/>
              <a:gd name="connsiteY0" fmla="*/ 0 h 2968089"/>
              <a:gd name="connsiteX1" fmla="*/ 9307013 w 9307013"/>
              <a:gd name="connsiteY1" fmla="*/ 724 h 2968089"/>
              <a:gd name="connsiteX2" fmla="*/ 9307013 w 9307013"/>
              <a:gd name="connsiteY2" fmla="*/ 2968089 h 2968089"/>
              <a:gd name="connsiteX3" fmla="*/ 0 w 9307013"/>
              <a:gd name="connsiteY3" fmla="*/ 2968089 h 2968089"/>
              <a:gd name="connsiteX4" fmla="*/ 450834 w 9307013"/>
              <a:gd name="connsiteY4" fmla="*/ 0 h 2968089"/>
              <a:gd name="connsiteX0" fmla="*/ 483161 w 9307013"/>
              <a:gd name="connsiteY0" fmla="*/ 4232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483161 w 9307013"/>
              <a:gd name="connsiteY4" fmla="*/ 4232 h 2967365"/>
              <a:gd name="connsiteX0" fmla="*/ 0 w 8823852"/>
              <a:gd name="connsiteY0" fmla="*/ 4232 h 2967365"/>
              <a:gd name="connsiteX1" fmla="*/ 8823852 w 8823852"/>
              <a:gd name="connsiteY1" fmla="*/ 0 h 2967365"/>
              <a:gd name="connsiteX2" fmla="*/ 8823852 w 8823852"/>
              <a:gd name="connsiteY2" fmla="*/ 2967365 h 2967365"/>
              <a:gd name="connsiteX3" fmla="*/ 0 w 8823852"/>
              <a:gd name="connsiteY3" fmla="*/ 4232 h 2967365"/>
              <a:gd name="connsiteX0" fmla="*/ 0 w 8823852"/>
              <a:gd name="connsiteY0" fmla="*/ 4232 h 2843733"/>
              <a:gd name="connsiteX1" fmla="*/ 8823852 w 8823852"/>
              <a:gd name="connsiteY1" fmla="*/ 0 h 2843733"/>
              <a:gd name="connsiteX2" fmla="*/ 7735598 w 8823852"/>
              <a:gd name="connsiteY2" fmla="*/ 2843733 h 2843733"/>
              <a:gd name="connsiteX3" fmla="*/ 0 w 8823852"/>
              <a:gd name="connsiteY3" fmla="*/ 4232 h 2843733"/>
              <a:gd name="connsiteX0" fmla="*/ 0 w 8756392"/>
              <a:gd name="connsiteY0" fmla="*/ 0 h 2839501"/>
              <a:gd name="connsiteX1" fmla="*/ 8756392 w 8756392"/>
              <a:gd name="connsiteY1" fmla="*/ 21088 h 2839501"/>
              <a:gd name="connsiteX2" fmla="*/ 7735598 w 8756392"/>
              <a:gd name="connsiteY2" fmla="*/ 2839501 h 2839501"/>
              <a:gd name="connsiteX3" fmla="*/ 0 w 8756392"/>
              <a:gd name="connsiteY3" fmla="*/ 0 h 2839501"/>
              <a:gd name="connsiteX0" fmla="*/ 0 w 8759654"/>
              <a:gd name="connsiteY0" fmla="*/ 0 h 2830552"/>
              <a:gd name="connsiteX1" fmla="*/ 8759654 w 8759654"/>
              <a:gd name="connsiteY1" fmla="*/ 12139 h 2830552"/>
              <a:gd name="connsiteX2" fmla="*/ 7738860 w 8759654"/>
              <a:gd name="connsiteY2" fmla="*/ 2830552 h 2830552"/>
              <a:gd name="connsiteX3" fmla="*/ 0 w 8759654"/>
              <a:gd name="connsiteY3" fmla="*/ 0 h 2830552"/>
              <a:gd name="connsiteX0" fmla="*/ 0 w 8762917"/>
              <a:gd name="connsiteY0" fmla="*/ 0 h 2821603"/>
              <a:gd name="connsiteX1" fmla="*/ 8762917 w 8762917"/>
              <a:gd name="connsiteY1" fmla="*/ 3190 h 2821603"/>
              <a:gd name="connsiteX2" fmla="*/ 7742123 w 8762917"/>
              <a:gd name="connsiteY2" fmla="*/ 2821603 h 2821603"/>
              <a:gd name="connsiteX3" fmla="*/ 0 w 8762917"/>
              <a:gd name="connsiteY3" fmla="*/ 0 h 2821603"/>
              <a:gd name="connsiteX0" fmla="*/ 0 w 8759655"/>
              <a:gd name="connsiteY0" fmla="*/ 0 h 2830552"/>
              <a:gd name="connsiteX1" fmla="*/ 8759655 w 8759655"/>
              <a:gd name="connsiteY1" fmla="*/ 12139 h 2830552"/>
              <a:gd name="connsiteX2" fmla="*/ 7738861 w 8759655"/>
              <a:gd name="connsiteY2" fmla="*/ 2830552 h 2830552"/>
              <a:gd name="connsiteX3" fmla="*/ 0 w 8759655"/>
              <a:gd name="connsiteY3" fmla="*/ 0 h 2830552"/>
              <a:gd name="connsiteX0" fmla="*/ 0 w 8760743"/>
              <a:gd name="connsiteY0" fmla="*/ 0 h 2827569"/>
              <a:gd name="connsiteX1" fmla="*/ 8760743 w 8760743"/>
              <a:gd name="connsiteY1" fmla="*/ 9156 h 2827569"/>
              <a:gd name="connsiteX2" fmla="*/ 7739949 w 8760743"/>
              <a:gd name="connsiteY2" fmla="*/ 2827569 h 2827569"/>
              <a:gd name="connsiteX3" fmla="*/ 0 w 8760743"/>
              <a:gd name="connsiteY3" fmla="*/ 0 h 28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0743" h="2827569">
                <a:moveTo>
                  <a:pt x="0" y="0"/>
                </a:moveTo>
                <a:lnTo>
                  <a:pt x="8760743" y="9156"/>
                </a:lnTo>
                <a:lnTo>
                  <a:pt x="7739949" y="2827569"/>
                </a:lnTo>
                <a:lnTo>
                  <a:pt x="0" y="0"/>
                </a:lnTo>
                <a:close/>
              </a:path>
            </a:pathLst>
          </a:custGeom>
          <a:solidFill>
            <a:srgbClr val="63A8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dirty="0">
                <a:solidFill>
                  <a:srgbClr val="0095C8"/>
                </a:solidFill>
              </a:rPr>
              <a:t> </a:t>
            </a:r>
          </a:p>
        </p:txBody>
      </p:sp>
      <p:pic>
        <p:nvPicPr>
          <p:cNvPr id="6" name="Picture 5" descr="NFF_hovedlogo_3f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571" y="312113"/>
            <a:ext cx="1547484" cy="154748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4198283">
            <a:off x="-1851958" y="3900016"/>
            <a:ext cx="8916593" cy="431953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6"/>
              <a:gd name="connsiteX1" fmla="*/ 9307013 w 9307013"/>
              <a:gd name="connsiteY1" fmla="*/ 0 h 426386"/>
              <a:gd name="connsiteX2" fmla="*/ 9307013 w 9307013"/>
              <a:gd name="connsiteY2" fmla="*/ 425063 h 426386"/>
              <a:gd name="connsiteX3" fmla="*/ 300282 w 9307013"/>
              <a:gd name="connsiteY3" fmla="*/ 426386 h 426386"/>
              <a:gd name="connsiteX4" fmla="*/ 0 w 9307013"/>
              <a:gd name="connsiteY4" fmla="*/ 0 h 426386"/>
              <a:gd name="connsiteX0" fmla="*/ 153808 w 9006731"/>
              <a:gd name="connsiteY0" fmla="*/ 0 h 429823"/>
              <a:gd name="connsiteX1" fmla="*/ 9006731 w 9006731"/>
              <a:gd name="connsiteY1" fmla="*/ 3437 h 429823"/>
              <a:gd name="connsiteX2" fmla="*/ 9006731 w 9006731"/>
              <a:gd name="connsiteY2" fmla="*/ 428500 h 429823"/>
              <a:gd name="connsiteX3" fmla="*/ 0 w 9006731"/>
              <a:gd name="connsiteY3" fmla="*/ 429823 h 429823"/>
              <a:gd name="connsiteX4" fmla="*/ 153808 w 9006731"/>
              <a:gd name="connsiteY4" fmla="*/ 0 h 429823"/>
              <a:gd name="connsiteX0" fmla="*/ 153808 w 9006731"/>
              <a:gd name="connsiteY0" fmla="*/ 0 h 431646"/>
              <a:gd name="connsiteX1" fmla="*/ 9006731 w 9006731"/>
              <a:gd name="connsiteY1" fmla="*/ 3437 h 431646"/>
              <a:gd name="connsiteX2" fmla="*/ 8764349 w 9006731"/>
              <a:gd name="connsiteY2" fmla="*/ 431646 h 431646"/>
              <a:gd name="connsiteX3" fmla="*/ 0 w 9006731"/>
              <a:gd name="connsiteY3" fmla="*/ 429823 h 431646"/>
              <a:gd name="connsiteX4" fmla="*/ 153808 w 9006731"/>
              <a:gd name="connsiteY4" fmla="*/ 0 h 431646"/>
              <a:gd name="connsiteX0" fmla="*/ 153808 w 8916593"/>
              <a:gd name="connsiteY0" fmla="*/ 307 h 431953"/>
              <a:gd name="connsiteX1" fmla="*/ 8916593 w 8916593"/>
              <a:gd name="connsiteY1" fmla="*/ 0 h 431953"/>
              <a:gd name="connsiteX2" fmla="*/ 8764349 w 8916593"/>
              <a:gd name="connsiteY2" fmla="*/ 431953 h 431953"/>
              <a:gd name="connsiteX3" fmla="*/ 0 w 8916593"/>
              <a:gd name="connsiteY3" fmla="*/ 430130 h 431953"/>
              <a:gd name="connsiteX4" fmla="*/ 153808 w 8916593"/>
              <a:gd name="connsiteY4" fmla="*/ 307 h 4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6593" h="431953">
                <a:moveTo>
                  <a:pt x="153808" y="307"/>
                </a:moveTo>
                <a:lnTo>
                  <a:pt x="8916593" y="0"/>
                </a:lnTo>
                <a:lnTo>
                  <a:pt x="8764349" y="431953"/>
                </a:lnTo>
                <a:lnTo>
                  <a:pt x="0" y="430130"/>
                </a:lnTo>
                <a:lnTo>
                  <a:pt x="153808" y="3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16" name="Rectangle 15"/>
          <p:cNvSpPr/>
          <p:nvPr userDrawn="1"/>
        </p:nvSpPr>
        <p:spPr>
          <a:xfrm rot="4198283">
            <a:off x="-2309230" y="3900703"/>
            <a:ext cx="8924335" cy="430689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7"/>
              <a:gd name="connsiteX1" fmla="*/ 9307013 w 9307013"/>
              <a:gd name="connsiteY1" fmla="*/ 0 h 426387"/>
              <a:gd name="connsiteX2" fmla="*/ 9307013 w 9307013"/>
              <a:gd name="connsiteY2" fmla="*/ 425063 h 426387"/>
              <a:gd name="connsiteX3" fmla="*/ 300282 w 9307013"/>
              <a:gd name="connsiteY3" fmla="*/ 426387 h 426387"/>
              <a:gd name="connsiteX4" fmla="*/ 0 w 9307013"/>
              <a:gd name="connsiteY4" fmla="*/ 0 h 426387"/>
              <a:gd name="connsiteX0" fmla="*/ 155704 w 9006731"/>
              <a:gd name="connsiteY0" fmla="*/ 633 h 426387"/>
              <a:gd name="connsiteX1" fmla="*/ 9006731 w 9006731"/>
              <a:gd name="connsiteY1" fmla="*/ 0 h 426387"/>
              <a:gd name="connsiteX2" fmla="*/ 9006731 w 9006731"/>
              <a:gd name="connsiteY2" fmla="*/ 425063 h 426387"/>
              <a:gd name="connsiteX3" fmla="*/ 0 w 9006731"/>
              <a:gd name="connsiteY3" fmla="*/ 426387 h 426387"/>
              <a:gd name="connsiteX4" fmla="*/ 155704 w 9006731"/>
              <a:gd name="connsiteY4" fmla="*/ 633 h 426387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8773430 w 9010802"/>
              <a:gd name="connsiteY2" fmla="*/ 425877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8924335"/>
              <a:gd name="connsiteY0" fmla="*/ 3039 h 430689"/>
              <a:gd name="connsiteX1" fmla="*/ 8924335 w 8924335"/>
              <a:gd name="connsiteY1" fmla="*/ 0 h 430689"/>
              <a:gd name="connsiteX2" fmla="*/ 8773430 w 8924335"/>
              <a:gd name="connsiteY2" fmla="*/ 428283 h 430689"/>
              <a:gd name="connsiteX3" fmla="*/ 0 w 8924335"/>
              <a:gd name="connsiteY3" fmla="*/ 430689 h 430689"/>
              <a:gd name="connsiteX4" fmla="*/ 159775 w 8924335"/>
              <a:gd name="connsiteY4" fmla="*/ 3039 h 43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335" h="430689">
                <a:moveTo>
                  <a:pt x="159775" y="3039"/>
                </a:moveTo>
                <a:lnTo>
                  <a:pt x="8924335" y="0"/>
                </a:lnTo>
                <a:lnTo>
                  <a:pt x="8773430" y="428283"/>
                </a:lnTo>
                <a:lnTo>
                  <a:pt x="0" y="430689"/>
                </a:lnTo>
                <a:lnTo>
                  <a:pt x="159775" y="3039"/>
                </a:lnTo>
                <a:close/>
              </a:path>
            </a:pathLst>
          </a:custGeom>
          <a:solidFill>
            <a:srgbClr val="0095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17" name="Rectangle 16"/>
          <p:cNvSpPr/>
          <p:nvPr userDrawn="1"/>
        </p:nvSpPr>
        <p:spPr>
          <a:xfrm rot="4198283">
            <a:off x="-2753532" y="3904844"/>
            <a:ext cx="8911454" cy="424610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311589 w 9307013"/>
              <a:gd name="connsiteY3" fmla="*/ 422991 h 425063"/>
              <a:gd name="connsiteX4" fmla="*/ 0 w 9307013"/>
              <a:gd name="connsiteY4" fmla="*/ 0 h 425063"/>
              <a:gd name="connsiteX0" fmla="*/ 150277 w 8995424"/>
              <a:gd name="connsiteY0" fmla="*/ 2109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50277 w 8995424"/>
              <a:gd name="connsiteY4" fmla="*/ 2109 h 425063"/>
              <a:gd name="connsiteX0" fmla="*/ 133091 w 8995424"/>
              <a:gd name="connsiteY0" fmla="*/ 306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3091 w 8995424"/>
              <a:gd name="connsiteY4" fmla="*/ 306 h 425063"/>
              <a:gd name="connsiteX0" fmla="*/ 146341 w 8995424"/>
              <a:gd name="connsiteY0" fmla="*/ 674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46341 w 8995424"/>
              <a:gd name="connsiteY4" fmla="*/ 674 h 425063"/>
              <a:gd name="connsiteX0" fmla="*/ 137030 w 8995424"/>
              <a:gd name="connsiteY0" fmla="*/ 1740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7030 w 8995424"/>
              <a:gd name="connsiteY4" fmla="*/ 1740 h 425063"/>
              <a:gd name="connsiteX0" fmla="*/ 147039 w 9005433"/>
              <a:gd name="connsiteY0" fmla="*/ 1740 h 425063"/>
              <a:gd name="connsiteX1" fmla="*/ 9005433 w 9005433"/>
              <a:gd name="connsiteY1" fmla="*/ 0 h 425063"/>
              <a:gd name="connsiteX2" fmla="*/ 9005433 w 9005433"/>
              <a:gd name="connsiteY2" fmla="*/ 425063 h 425063"/>
              <a:gd name="connsiteX3" fmla="*/ 0 w 9005433"/>
              <a:gd name="connsiteY3" fmla="*/ 401497 h 425063"/>
              <a:gd name="connsiteX4" fmla="*/ 147039 w 9005433"/>
              <a:gd name="connsiteY4" fmla="*/ 1740 h 425063"/>
              <a:gd name="connsiteX0" fmla="*/ 144537 w 9002931"/>
              <a:gd name="connsiteY0" fmla="*/ 1740 h 425063"/>
              <a:gd name="connsiteX1" fmla="*/ 9002931 w 9002931"/>
              <a:gd name="connsiteY1" fmla="*/ 0 h 425063"/>
              <a:gd name="connsiteX2" fmla="*/ 9002931 w 9002931"/>
              <a:gd name="connsiteY2" fmla="*/ 425063 h 425063"/>
              <a:gd name="connsiteX3" fmla="*/ 0 w 9002931"/>
              <a:gd name="connsiteY3" fmla="*/ 406869 h 425063"/>
              <a:gd name="connsiteX4" fmla="*/ 144537 w 9002931"/>
              <a:gd name="connsiteY4" fmla="*/ 1740 h 425063"/>
              <a:gd name="connsiteX0" fmla="*/ 144537 w 9002931"/>
              <a:gd name="connsiteY0" fmla="*/ 1740 h 424538"/>
              <a:gd name="connsiteX1" fmla="*/ 9002931 w 9002931"/>
              <a:gd name="connsiteY1" fmla="*/ 0 h 424538"/>
              <a:gd name="connsiteX2" fmla="*/ 8761886 w 9002931"/>
              <a:gd name="connsiteY2" fmla="*/ 424538 h 424538"/>
              <a:gd name="connsiteX3" fmla="*/ 0 w 9002931"/>
              <a:gd name="connsiteY3" fmla="*/ 406869 h 424538"/>
              <a:gd name="connsiteX4" fmla="*/ 144537 w 9002931"/>
              <a:gd name="connsiteY4" fmla="*/ 1740 h 424538"/>
              <a:gd name="connsiteX0" fmla="*/ 144537 w 8911454"/>
              <a:gd name="connsiteY0" fmla="*/ 1812 h 424610"/>
              <a:gd name="connsiteX1" fmla="*/ 8911454 w 8911454"/>
              <a:gd name="connsiteY1" fmla="*/ 0 h 424610"/>
              <a:gd name="connsiteX2" fmla="*/ 8761886 w 8911454"/>
              <a:gd name="connsiteY2" fmla="*/ 424610 h 424610"/>
              <a:gd name="connsiteX3" fmla="*/ 0 w 8911454"/>
              <a:gd name="connsiteY3" fmla="*/ 406941 h 424610"/>
              <a:gd name="connsiteX4" fmla="*/ 144537 w 8911454"/>
              <a:gd name="connsiteY4" fmla="*/ 1812 h 4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454" h="424610">
                <a:moveTo>
                  <a:pt x="144537" y="1812"/>
                </a:moveTo>
                <a:lnTo>
                  <a:pt x="8911454" y="0"/>
                </a:lnTo>
                <a:lnTo>
                  <a:pt x="8761886" y="424610"/>
                </a:lnTo>
                <a:lnTo>
                  <a:pt x="0" y="406941"/>
                </a:lnTo>
                <a:lnTo>
                  <a:pt x="144537" y="1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8"/>
          <p:cNvSpPr/>
          <p:nvPr userDrawn="1"/>
        </p:nvSpPr>
        <p:spPr>
          <a:xfrm rot="4198283">
            <a:off x="10068977" y="2215561"/>
            <a:ext cx="8765035" cy="2829165"/>
          </a:xfrm>
          <a:custGeom>
            <a:avLst/>
            <a:gdLst>
              <a:gd name="connsiteX0" fmla="*/ 0 w 9063143"/>
              <a:gd name="connsiteY0" fmla="*/ 0 h 3844862"/>
              <a:gd name="connsiteX1" fmla="*/ 9063143 w 9063143"/>
              <a:gd name="connsiteY1" fmla="*/ 0 h 3844862"/>
              <a:gd name="connsiteX2" fmla="*/ 9063143 w 9063143"/>
              <a:gd name="connsiteY2" fmla="*/ 3844862 h 3844862"/>
              <a:gd name="connsiteX3" fmla="*/ 0 w 9063143"/>
              <a:gd name="connsiteY3" fmla="*/ 3844862 h 3844862"/>
              <a:gd name="connsiteX4" fmla="*/ 0 w 9063143"/>
              <a:gd name="connsiteY4" fmla="*/ 0 h 3844862"/>
              <a:gd name="connsiteX0" fmla="*/ 0 w 9063143"/>
              <a:gd name="connsiteY0" fmla="*/ 0 h 3846464"/>
              <a:gd name="connsiteX1" fmla="*/ 9063143 w 9063143"/>
              <a:gd name="connsiteY1" fmla="*/ 0 h 3846464"/>
              <a:gd name="connsiteX2" fmla="*/ 9063143 w 9063143"/>
              <a:gd name="connsiteY2" fmla="*/ 3844862 h 3846464"/>
              <a:gd name="connsiteX3" fmla="*/ 310319 w 9063143"/>
              <a:gd name="connsiteY3" fmla="*/ 3846464 h 3846464"/>
              <a:gd name="connsiteX4" fmla="*/ 0 w 9063143"/>
              <a:gd name="connsiteY4" fmla="*/ 0 h 3846464"/>
              <a:gd name="connsiteX0" fmla="*/ 0 w 9063143"/>
              <a:gd name="connsiteY0" fmla="*/ 0 h 3847272"/>
              <a:gd name="connsiteX1" fmla="*/ 9063143 w 9063143"/>
              <a:gd name="connsiteY1" fmla="*/ 0 h 3847272"/>
              <a:gd name="connsiteX2" fmla="*/ 9063143 w 9063143"/>
              <a:gd name="connsiteY2" fmla="*/ 3844862 h 3847272"/>
              <a:gd name="connsiteX3" fmla="*/ 303266 w 9063143"/>
              <a:gd name="connsiteY3" fmla="*/ 3847272 h 3847272"/>
              <a:gd name="connsiteX4" fmla="*/ 0 w 9063143"/>
              <a:gd name="connsiteY4" fmla="*/ 0 h 3847272"/>
              <a:gd name="connsiteX0" fmla="*/ 1029730 w 8759877"/>
              <a:gd name="connsiteY0" fmla="*/ 1029229 h 3847272"/>
              <a:gd name="connsiteX1" fmla="*/ 8759877 w 8759877"/>
              <a:gd name="connsiteY1" fmla="*/ 0 h 3847272"/>
              <a:gd name="connsiteX2" fmla="*/ 8759877 w 8759877"/>
              <a:gd name="connsiteY2" fmla="*/ 3844862 h 3847272"/>
              <a:gd name="connsiteX3" fmla="*/ 0 w 8759877"/>
              <a:gd name="connsiteY3" fmla="*/ 3847272 h 3847272"/>
              <a:gd name="connsiteX4" fmla="*/ 1029730 w 8759877"/>
              <a:gd name="connsiteY4" fmla="*/ 1029229 h 3847272"/>
              <a:gd name="connsiteX0" fmla="*/ 1041192 w 8759877"/>
              <a:gd name="connsiteY0" fmla="*/ 1018387 h 3847272"/>
              <a:gd name="connsiteX1" fmla="*/ 8759877 w 8759877"/>
              <a:gd name="connsiteY1" fmla="*/ 0 h 3847272"/>
              <a:gd name="connsiteX2" fmla="*/ 8759877 w 8759877"/>
              <a:gd name="connsiteY2" fmla="*/ 3844862 h 3847272"/>
              <a:gd name="connsiteX3" fmla="*/ 0 w 8759877"/>
              <a:gd name="connsiteY3" fmla="*/ 3847272 h 3847272"/>
              <a:gd name="connsiteX4" fmla="*/ 1041192 w 8759877"/>
              <a:gd name="connsiteY4" fmla="*/ 1018387 h 3847272"/>
              <a:gd name="connsiteX0" fmla="*/ 1036314 w 8754999"/>
              <a:gd name="connsiteY0" fmla="*/ 1018387 h 3852430"/>
              <a:gd name="connsiteX1" fmla="*/ 8754999 w 8754999"/>
              <a:gd name="connsiteY1" fmla="*/ 0 h 3852430"/>
              <a:gd name="connsiteX2" fmla="*/ 8754999 w 8754999"/>
              <a:gd name="connsiteY2" fmla="*/ 3844862 h 3852430"/>
              <a:gd name="connsiteX3" fmla="*/ 0 w 8754999"/>
              <a:gd name="connsiteY3" fmla="*/ 3852430 h 3852430"/>
              <a:gd name="connsiteX4" fmla="*/ 1036314 w 8754999"/>
              <a:gd name="connsiteY4" fmla="*/ 1018387 h 3852430"/>
              <a:gd name="connsiteX0" fmla="*/ 1046350 w 8765035"/>
              <a:gd name="connsiteY0" fmla="*/ 1018387 h 3852151"/>
              <a:gd name="connsiteX1" fmla="*/ 8765035 w 8765035"/>
              <a:gd name="connsiteY1" fmla="*/ 0 h 3852151"/>
              <a:gd name="connsiteX2" fmla="*/ 8765035 w 8765035"/>
              <a:gd name="connsiteY2" fmla="*/ 3844862 h 3852151"/>
              <a:gd name="connsiteX3" fmla="*/ 0 w 8765035"/>
              <a:gd name="connsiteY3" fmla="*/ 3852151 h 3852151"/>
              <a:gd name="connsiteX4" fmla="*/ 1046350 w 8765035"/>
              <a:gd name="connsiteY4" fmla="*/ 1018387 h 3852151"/>
              <a:gd name="connsiteX0" fmla="*/ 1031155 w 8765035"/>
              <a:gd name="connsiteY0" fmla="*/ 1022986 h 3852151"/>
              <a:gd name="connsiteX1" fmla="*/ 8765035 w 8765035"/>
              <a:gd name="connsiteY1" fmla="*/ 0 h 3852151"/>
              <a:gd name="connsiteX2" fmla="*/ 8765035 w 8765035"/>
              <a:gd name="connsiteY2" fmla="*/ 3844862 h 3852151"/>
              <a:gd name="connsiteX3" fmla="*/ 0 w 8765035"/>
              <a:gd name="connsiteY3" fmla="*/ 3852151 h 3852151"/>
              <a:gd name="connsiteX4" fmla="*/ 1031155 w 8765035"/>
              <a:gd name="connsiteY4" fmla="*/ 1022986 h 3852151"/>
              <a:gd name="connsiteX0" fmla="*/ 1031155 w 8765035"/>
              <a:gd name="connsiteY0" fmla="*/ 0 h 2829165"/>
              <a:gd name="connsiteX1" fmla="*/ 8765035 w 8765035"/>
              <a:gd name="connsiteY1" fmla="*/ 2821876 h 2829165"/>
              <a:gd name="connsiteX2" fmla="*/ 0 w 8765035"/>
              <a:gd name="connsiteY2" fmla="*/ 2829165 h 2829165"/>
              <a:gd name="connsiteX3" fmla="*/ 1031155 w 8765035"/>
              <a:gd name="connsiteY3" fmla="*/ 0 h 282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5035" h="2829165">
                <a:moveTo>
                  <a:pt x="1031155" y="0"/>
                </a:moveTo>
                <a:lnTo>
                  <a:pt x="8765035" y="2821876"/>
                </a:lnTo>
                <a:lnTo>
                  <a:pt x="0" y="2829165"/>
                </a:lnTo>
                <a:lnTo>
                  <a:pt x="103115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7"/>
          <p:cNvSpPr/>
          <p:nvPr userDrawn="1"/>
        </p:nvSpPr>
        <p:spPr>
          <a:xfrm rot="4198283">
            <a:off x="-4214205" y="3184442"/>
            <a:ext cx="8760743" cy="2827569"/>
          </a:xfrm>
          <a:custGeom>
            <a:avLst/>
            <a:gdLst>
              <a:gd name="connsiteX0" fmla="*/ 0 w 9307013"/>
              <a:gd name="connsiteY0" fmla="*/ 0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0 w 9307013"/>
              <a:gd name="connsiteY4" fmla="*/ 0 h 2967365"/>
              <a:gd name="connsiteX0" fmla="*/ 450834 w 9307013"/>
              <a:gd name="connsiteY0" fmla="*/ 0 h 2968089"/>
              <a:gd name="connsiteX1" fmla="*/ 9307013 w 9307013"/>
              <a:gd name="connsiteY1" fmla="*/ 724 h 2968089"/>
              <a:gd name="connsiteX2" fmla="*/ 9307013 w 9307013"/>
              <a:gd name="connsiteY2" fmla="*/ 2968089 h 2968089"/>
              <a:gd name="connsiteX3" fmla="*/ 0 w 9307013"/>
              <a:gd name="connsiteY3" fmla="*/ 2968089 h 2968089"/>
              <a:gd name="connsiteX4" fmla="*/ 450834 w 9307013"/>
              <a:gd name="connsiteY4" fmla="*/ 0 h 2968089"/>
              <a:gd name="connsiteX0" fmla="*/ 483161 w 9307013"/>
              <a:gd name="connsiteY0" fmla="*/ 4232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483161 w 9307013"/>
              <a:gd name="connsiteY4" fmla="*/ 4232 h 2967365"/>
              <a:gd name="connsiteX0" fmla="*/ 0 w 8823852"/>
              <a:gd name="connsiteY0" fmla="*/ 4232 h 2967365"/>
              <a:gd name="connsiteX1" fmla="*/ 8823852 w 8823852"/>
              <a:gd name="connsiteY1" fmla="*/ 0 h 2967365"/>
              <a:gd name="connsiteX2" fmla="*/ 8823852 w 8823852"/>
              <a:gd name="connsiteY2" fmla="*/ 2967365 h 2967365"/>
              <a:gd name="connsiteX3" fmla="*/ 0 w 8823852"/>
              <a:gd name="connsiteY3" fmla="*/ 4232 h 2967365"/>
              <a:gd name="connsiteX0" fmla="*/ 0 w 8823852"/>
              <a:gd name="connsiteY0" fmla="*/ 4232 h 2843733"/>
              <a:gd name="connsiteX1" fmla="*/ 8823852 w 8823852"/>
              <a:gd name="connsiteY1" fmla="*/ 0 h 2843733"/>
              <a:gd name="connsiteX2" fmla="*/ 7735598 w 8823852"/>
              <a:gd name="connsiteY2" fmla="*/ 2843733 h 2843733"/>
              <a:gd name="connsiteX3" fmla="*/ 0 w 8823852"/>
              <a:gd name="connsiteY3" fmla="*/ 4232 h 2843733"/>
              <a:gd name="connsiteX0" fmla="*/ 0 w 8756392"/>
              <a:gd name="connsiteY0" fmla="*/ 0 h 2839501"/>
              <a:gd name="connsiteX1" fmla="*/ 8756392 w 8756392"/>
              <a:gd name="connsiteY1" fmla="*/ 21088 h 2839501"/>
              <a:gd name="connsiteX2" fmla="*/ 7735598 w 8756392"/>
              <a:gd name="connsiteY2" fmla="*/ 2839501 h 2839501"/>
              <a:gd name="connsiteX3" fmla="*/ 0 w 8756392"/>
              <a:gd name="connsiteY3" fmla="*/ 0 h 2839501"/>
              <a:gd name="connsiteX0" fmla="*/ 0 w 8759654"/>
              <a:gd name="connsiteY0" fmla="*/ 0 h 2830552"/>
              <a:gd name="connsiteX1" fmla="*/ 8759654 w 8759654"/>
              <a:gd name="connsiteY1" fmla="*/ 12139 h 2830552"/>
              <a:gd name="connsiteX2" fmla="*/ 7738860 w 8759654"/>
              <a:gd name="connsiteY2" fmla="*/ 2830552 h 2830552"/>
              <a:gd name="connsiteX3" fmla="*/ 0 w 8759654"/>
              <a:gd name="connsiteY3" fmla="*/ 0 h 2830552"/>
              <a:gd name="connsiteX0" fmla="*/ 0 w 8762917"/>
              <a:gd name="connsiteY0" fmla="*/ 0 h 2821603"/>
              <a:gd name="connsiteX1" fmla="*/ 8762917 w 8762917"/>
              <a:gd name="connsiteY1" fmla="*/ 3190 h 2821603"/>
              <a:gd name="connsiteX2" fmla="*/ 7742123 w 8762917"/>
              <a:gd name="connsiteY2" fmla="*/ 2821603 h 2821603"/>
              <a:gd name="connsiteX3" fmla="*/ 0 w 8762917"/>
              <a:gd name="connsiteY3" fmla="*/ 0 h 2821603"/>
              <a:gd name="connsiteX0" fmla="*/ 0 w 8759655"/>
              <a:gd name="connsiteY0" fmla="*/ 0 h 2830552"/>
              <a:gd name="connsiteX1" fmla="*/ 8759655 w 8759655"/>
              <a:gd name="connsiteY1" fmla="*/ 12139 h 2830552"/>
              <a:gd name="connsiteX2" fmla="*/ 7738861 w 8759655"/>
              <a:gd name="connsiteY2" fmla="*/ 2830552 h 2830552"/>
              <a:gd name="connsiteX3" fmla="*/ 0 w 8759655"/>
              <a:gd name="connsiteY3" fmla="*/ 0 h 2830552"/>
              <a:gd name="connsiteX0" fmla="*/ 0 w 8760743"/>
              <a:gd name="connsiteY0" fmla="*/ 0 h 2827569"/>
              <a:gd name="connsiteX1" fmla="*/ 8760743 w 8760743"/>
              <a:gd name="connsiteY1" fmla="*/ 9156 h 2827569"/>
              <a:gd name="connsiteX2" fmla="*/ 7739949 w 8760743"/>
              <a:gd name="connsiteY2" fmla="*/ 2827569 h 2827569"/>
              <a:gd name="connsiteX3" fmla="*/ 0 w 8760743"/>
              <a:gd name="connsiteY3" fmla="*/ 0 h 28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0743" h="2827569">
                <a:moveTo>
                  <a:pt x="0" y="0"/>
                </a:moveTo>
                <a:lnTo>
                  <a:pt x="8760743" y="9156"/>
                </a:lnTo>
                <a:lnTo>
                  <a:pt x="7739949" y="2827569"/>
                </a:lnTo>
                <a:lnTo>
                  <a:pt x="0" y="0"/>
                </a:lnTo>
                <a:close/>
              </a:path>
            </a:pathLst>
          </a:custGeom>
          <a:solidFill>
            <a:srgbClr val="63A8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dirty="0">
                <a:solidFill>
                  <a:srgbClr val="0095C8"/>
                </a:solidFill>
              </a:rPr>
              <a:t> </a:t>
            </a:r>
          </a:p>
        </p:txBody>
      </p:sp>
      <p:pic>
        <p:nvPicPr>
          <p:cNvPr id="18" name="Picture 17" descr="NFF_hovedlogo_3f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571" y="312113"/>
            <a:ext cx="1547484" cy="1547484"/>
          </a:xfrm>
          <a:prstGeom prst="rect">
            <a:avLst/>
          </a:prstGeom>
        </p:spPr>
      </p:pic>
      <p:sp>
        <p:nvSpPr>
          <p:cNvPr id="19" name="Rectangle 13"/>
          <p:cNvSpPr/>
          <p:nvPr userDrawn="1"/>
        </p:nvSpPr>
        <p:spPr>
          <a:xfrm rot="4198283">
            <a:off x="-1851958" y="3900016"/>
            <a:ext cx="8916593" cy="431953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6"/>
              <a:gd name="connsiteX1" fmla="*/ 9307013 w 9307013"/>
              <a:gd name="connsiteY1" fmla="*/ 0 h 426386"/>
              <a:gd name="connsiteX2" fmla="*/ 9307013 w 9307013"/>
              <a:gd name="connsiteY2" fmla="*/ 425063 h 426386"/>
              <a:gd name="connsiteX3" fmla="*/ 300282 w 9307013"/>
              <a:gd name="connsiteY3" fmla="*/ 426386 h 426386"/>
              <a:gd name="connsiteX4" fmla="*/ 0 w 9307013"/>
              <a:gd name="connsiteY4" fmla="*/ 0 h 426386"/>
              <a:gd name="connsiteX0" fmla="*/ 153808 w 9006731"/>
              <a:gd name="connsiteY0" fmla="*/ 0 h 429823"/>
              <a:gd name="connsiteX1" fmla="*/ 9006731 w 9006731"/>
              <a:gd name="connsiteY1" fmla="*/ 3437 h 429823"/>
              <a:gd name="connsiteX2" fmla="*/ 9006731 w 9006731"/>
              <a:gd name="connsiteY2" fmla="*/ 428500 h 429823"/>
              <a:gd name="connsiteX3" fmla="*/ 0 w 9006731"/>
              <a:gd name="connsiteY3" fmla="*/ 429823 h 429823"/>
              <a:gd name="connsiteX4" fmla="*/ 153808 w 9006731"/>
              <a:gd name="connsiteY4" fmla="*/ 0 h 429823"/>
              <a:gd name="connsiteX0" fmla="*/ 153808 w 9006731"/>
              <a:gd name="connsiteY0" fmla="*/ 0 h 431646"/>
              <a:gd name="connsiteX1" fmla="*/ 9006731 w 9006731"/>
              <a:gd name="connsiteY1" fmla="*/ 3437 h 431646"/>
              <a:gd name="connsiteX2" fmla="*/ 8764349 w 9006731"/>
              <a:gd name="connsiteY2" fmla="*/ 431646 h 431646"/>
              <a:gd name="connsiteX3" fmla="*/ 0 w 9006731"/>
              <a:gd name="connsiteY3" fmla="*/ 429823 h 431646"/>
              <a:gd name="connsiteX4" fmla="*/ 153808 w 9006731"/>
              <a:gd name="connsiteY4" fmla="*/ 0 h 431646"/>
              <a:gd name="connsiteX0" fmla="*/ 153808 w 8916593"/>
              <a:gd name="connsiteY0" fmla="*/ 307 h 431953"/>
              <a:gd name="connsiteX1" fmla="*/ 8916593 w 8916593"/>
              <a:gd name="connsiteY1" fmla="*/ 0 h 431953"/>
              <a:gd name="connsiteX2" fmla="*/ 8764349 w 8916593"/>
              <a:gd name="connsiteY2" fmla="*/ 431953 h 431953"/>
              <a:gd name="connsiteX3" fmla="*/ 0 w 8916593"/>
              <a:gd name="connsiteY3" fmla="*/ 430130 h 431953"/>
              <a:gd name="connsiteX4" fmla="*/ 153808 w 8916593"/>
              <a:gd name="connsiteY4" fmla="*/ 307 h 4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6593" h="431953">
                <a:moveTo>
                  <a:pt x="153808" y="307"/>
                </a:moveTo>
                <a:lnTo>
                  <a:pt x="8916593" y="0"/>
                </a:lnTo>
                <a:lnTo>
                  <a:pt x="8764349" y="431953"/>
                </a:lnTo>
                <a:lnTo>
                  <a:pt x="0" y="430130"/>
                </a:lnTo>
                <a:lnTo>
                  <a:pt x="153808" y="3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20" name="Rectangle 15"/>
          <p:cNvSpPr/>
          <p:nvPr userDrawn="1"/>
        </p:nvSpPr>
        <p:spPr>
          <a:xfrm rot="4198283">
            <a:off x="-2309230" y="3900703"/>
            <a:ext cx="8924335" cy="430689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7"/>
              <a:gd name="connsiteX1" fmla="*/ 9307013 w 9307013"/>
              <a:gd name="connsiteY1" fmla="*/ 0 h 426387"/>
              <a:gd name="connsiteX2" fmla="*/ 9307013 w 9307013"/>
              <a:gd name="connsiteY2" fmla="*/ 425063 h 426387"/>
              <a:gd name="connsiteX3" fmla="*/ 300282 w 9307013"/>
              <a:gd name="connsiteY3" fmla="*/ 426387 h 426387"/>
              <a:gd name="connsiteX4" fmla="*/ 0 w 9307013"/>
              <a:gd name="connsiteY4" fmla="*/ 0 h 426387"/>
              <a:gd name="connsiteX0" fmla="*/ 155704 w 9006731"/>
              <a:gd name="connsiteY0" fmla="*/ 633 h 426387"/>
              <a:gd name="connsiteX1" fmla="*/ 9006731 w 9006731"/>
              <a:gd name="connsiteY1" fmla="*/ 0 h 426387"/>
              <a:gd name="connsiteX2" fmla="*/ 9006731 w 9006731"/>
              <a:gd name="connsiteY2" fmla="*/ 425063 h 426387"/>
              <a:gd name="connsiteX3" fmla="*/ 0 w 9006731"/>
              <a:gd name="connsiteY3" fmla="*/ 426387 h 426387"/>
              <a:gd name="connsiteX4" fmla="*/ 155704 w 9006731"/>
              <a:gd name="connsiteY4" fmla="*/ 633 h 426387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8773430 w 9010802"/>
              <a:gd name="connsiteY2" fmla="*/ 425877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8924335"/>
              <a:gd name="connsiteY0" fmla="*/ 3039 h 430689"/>
              <a:gd name="connsiteX1" fmla="*/ 8924335 w 8924335"/>
              <a:gd name="connsiteY1" fmla="*/ 0 h 430689"/>
              <a:gd name="connsiteX2" fmla="*/ 8773430 w 8924335"/>
              <a:gd name="connsiteY2" fmla="*/ 428283 h 430689"/>
              <a:gd name="connsiteX3" fmla="*/ 0 w 8924335"/>
              <a:gd name="connsiteY3" fmla="*/ 430689 h 430689"/>
              <a:gd name="connsiteX4" fmla="*/ 159775 w 8924335"/>
              <a:gd name="connsiteY4" fmla="*/ 3039 h 43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335" h="430689">
                <a:moveTo>
                  <a:pt x="159775" y="3039"/>
                </a:moveTo>
                <a:lnTo>
                  <a:pt x="8924335" y="0"/>
                </a:lnTo>
                <a:lnTo>
                  <a:pt x="8773430" y="428283"/>
                </a:lnTo>
                <a:lnTo>
                  <a:pt x="0" y="430689"/>
                </a:lnTo>
                <a:lnTo>
                  <a:pt x="159775" y="3039"/>
                </a:lnTo>
                <a:close/>
              </a:path>
            </a:pathLst>
          </a:custGeom>
          <a:solidFill>
            <a:srgbClr val="0095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21" name="Rectangle 16"/>
          <p:cNvSpPr/>
          <p:nvPr userDrawn="1"/>
        </p:nvSpPr>
        <p:spPr>
          <a:xfrm rot="4198283">
            <a:off x="-2753532" y="3904844"/>
            <a:ext cx="8911454" cy="424610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311589 w 9307013"/>
              <a:gd name="connsiteY3" fmla="*/ 422991 h 425063"/>
              <a:gd name="connsiteX4" fmla="*/ 0 w 9307013"/>
              <a:gd name="connsiteY4" fmla="*/ 0 h 425063"/>
              <a:gd name="connsiteX0" fmla="*/ 150277 w 8995424"/>
              <a:gd name="connsiteY0" fmla="*/ 2109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50277 w 8995424"/>
              <a:gd name="connsiteY4" fmla="*/ 2109 h 425063"/>
              <a:gd name="connsiteX0" fmla="*/ 133091 w 8995424"/>
              <a:gd name="connsiteY0" fmla="*/ 306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3091 w 8995424"/>
              <a:gd name="connsiteY4" fmla="*/ 306 h 425063"/>
              <a:gd name="connsiteX0" fmla="*/ 146341 w 8995424"/>
              <a:gd name="connsiteY0" fmla="*/ 674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46341 w 8995424"/>
              <a:gd name="connsiteY4" fmla="*/ 674 h 425063"/>
              <a:gd name="connsiteX0" fmla="*/ 137030 w 8995424"/>
              <a:gd name="connsiteY0" fmla="*/ 1740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7030 w 8995424"/>
              <a:gd name="connsiteY4" fmla="*/ 1740 h 425063"/>
              <a:gd name="connsiteX0" fmla="*/ 147039 w 9005433"/>
              <a:gd name="connsiteY0" fmla="*/ 1740 h 425063"/>
              <a:gd name="connsiteX1" fmla="*/ 9005433 w 9005433"/>
              <a:gd name="connsiteY1" fmla="*/ 0 h 425063"/>
              <a:gd name="connsiteX2" fmla="*/ 9005433 w 9005433"/>
              <a:gd name="connsiteY2" fmla="*/ 425063 h 425063"/>
              <a:gd name="connsiteX3" fmla="*/ 0 w 9005433"/>
              <a:gd name="connsiteY3" fmla="*/ 401497 h 425063"/>
              <a:gd name="connsiteX4" fmla="*/ 147039 w 9005433"/>
              <a:gd name="connsiteY4" fmla="*/ 1740 h 425063"/>
              <a:gd name="connsiteX0" fmla="*/ 144537 w 9002931"/>
              <a:gd name="connsiteY0" fmla="*/ 1740 h 425063"/>
              <a:gd name="connsiteX1" fmla="*/ 9002931 w 9002931"/>
              <a:gd name="connsiteY1" fmla="*/ 0 h 425063"/>
              <a:gd name="connsiteX2" fmla="*/ 9002931 w 9002931"/>
              <a:gd name="connsiteY2" fmla="*/ 425063 h 425063"/>
              <a:gd name="connsiteX3" fmla="*/ 0 w 9002931"/>
              <a:gd name="connsiteY3" fmla="*/ 406869 h 425063"/>
              <a:gd name="connsiteX4" fmla="*/ 144537 w 9002931"/>
              <a:gd name="connsiteY4" fmla="*/ 1740 h 425063"/>
              <a:gd name="connsiteX0" fmla="*/ 144537 w 9002931"/>
              <a:gd name="connsiteY0" fmla="*/ 1740 h 424538"/>
              <a:gd name="connsiteX1" fmla="*/ 9002931 w 9002931"/>
              <a:gd name="connsiteY1" fmla="*/ 0 h 424538"/>
              <a:gd name="connsiteX2" fmla="*/ 8761886 w 9002931"/>
              <a:gd name="connsiteY2" fmla="*/ 424538 h 424538"/>
              <a:gd name="connsiteX3" fmla="*/ 0 w 9002931"/>
              <a:gd name="connsiteY3" fmla="*/ 406869 h 424538"/>
              <a:gd name="connsiteX4" fmla="*/ 144537 w 9002931"/>
              <a:gd name="connsiteY4" fmla="*/ 1740 h 424538"/>
              <a:gd name="connsiteX0" fmla="*/ 144537 w 8911454"/>
              <a:gd name="connsiteY0" fmla="*/ 1812 h 424610"/>
              <a:gd name="connsiteX1" fmla="*/ 8911454 w 8911454"/>
              <a:gd name="connsiteY1" fmla="*/ 0 h 424610"/>
              <a:gd name="connsiteX2" fmla="*/ 8761886 w 8911454"/>
              <a:gd name="connsiteY2" fmla="*/ 424610 h 424610"/>
              <a:gd name="connsiteX3" fmla="*/ 0 w 8911454"/>
              <a:gd name="connsiteY3" fmla="*/ 406941 h 424610"/>
              <a:gd name="connsiteX4" fmla="*/ 144537 w 8911454"/>
              <a:gd name="connsiteY4" fmla="*/ 1812 h 4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454" h="424610">
                <a:moveTo>
                  <a:pt x="144537" y="1812"/>
                </a:moveTo>
                <a:lnTo>
                  <a:pt x="8911454" y="0"/>
                </a:lnTo>
                <a:lnTo>
                  <a:pt x="8761886" y="424610"/>
                </a:lnTo>
                <a:lnTo>
                  <a:pt x="0" y="406941"/>
                </a:lnTo>
                <a:lnTo>
                  <a:pt x="144537" y="1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18.10.2017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2275720" y="7932979"/>
            <a:ext cx="370573" cy="221599"/>
          </a:xfrm>
          <a:prstGeom prst="rect">
            <a:avLst/>
          </a:prstGeo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Tittel 1"/>
          <p:cNvSpPr>
            <a:spLocks noGrp="1"/>
          </p:cNvSpPr>
          <p:nvPr>
            <p:ph type="ctrTitle"/>
          </p:nvPr>
        </p:nvSpPr>
        <p:spPr>
          <a:xfrm>
            <a:off x="4494213" y="2673374"/>
            <a:ext cx="8086610" cy="1258848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4494213" y="4098314"/>
            <a:ext cx="8086610" cy="3323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23" name="Picture 22" descr="Adress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6" b="71233"/>
          <a:stretch/>
        </p:blipFill>
        <p:spPr>
          <a:xfrm>
            <a:off x="338261" y="6773556"/>
            <a:ext cx="1859779" cy="299574"/>
          </a:xfrm>
          <a:prstGeom prst="rect">
            <a:avLst/>
          </a:prstGeom>
        </p:spPr>
      </p:pic>
      <p:pic>
        <p:nvPicPr>
          <p:cNvPr id="6" name="Picture 5" descr="Adress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9" t="46409" r="41696" b="41270"/>
          <a:stretch/>
        </p:blipFill>
        <p:spPr>
          <a:xfrm>
            <a:off x="132692" y="7022465"/>
            <a:ext cx="2442390" cy="9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FF 2012 - 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nb-NO"/>
              <a:t>Norges Fotballforbund | www.fotball.no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41" y="657226"/>
            <a:ext cx="13754101" cy="8972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06880" y="2468880"/>
            <a:ext cx="12435840" cy="493776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DBBF2-23C0-49CA-9A72-E9CD1472A99F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13199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Norges Fotballforbund | www.fotball.no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96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b-NO"/>
              <a:t>Norges Fotballforbund | www.fotball.no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4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(til aktivit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02609" y="2665913"/>
            <a:ext cx="7555765" cy="1258848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02609" y="4090853"/>
            <a:ext cx="7555765" cy="3323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Rectangle 8"/>
          <p:cNvSpPr/>
          <p:nvPr userDrawn="1"/>
        </p:nvSpPr>
        <p:spPr>
          <a:xfrm rot="4198283">
            <a:off x="10068977" y="2215561"/>
            <a:ext cx="8765035" cy="2829165"/>
          </a:xfrm>
          <a:custGeom>
            <a:avLst/>
            <a:gdLst>
              <a:gd name="connsiteX0" fmla="*/ 0 w 9063143"/>
              <a:gd name="connsiteY0" fmla="*/ 0 h 3844862"/>
              <a:gd name="connsiteX1" fmla="*/ 9063143 w 9063143"/>
              <a:gd name="connsiteY1" fmla="*/ 0 h 3844862"/>
              <a:gd name="connsiteX2" fmla="*/ 9063143 w 9063143"/>
              <a:gd name="connsiteY2" fmla="*/ 3844862 h 3844862"/>
              <a:gd name="connsiteX3" fmla="*/ 0 w 9063143"/>
              <a:gd name="connsiteY3" fmla="*/ 3844862 h 3844862"/>
              <a:gd name="connsiteX4" fmla="*/ 0 w 9063143"/>
              <a:gd name="connsiteY4" fmla="*/ 0 h 3844862"/>
              <a:gd name="connsiteX0" fmla="*/ 0 w 9063143"/>
              <a:gd name="connsiteY0" fmla="*/ 0 h 3846464"/>
              <a:gd name="connsiteX1" fmla="*/ 9063143 w 9063143"/>
              <a:gd name="connsiteY1" fmla="*/ 0 h 3846464"/>
              <a:gd name="connsiteX2" fmla="*/ 9063143 w 9063143"/>
              <a:gd name="connsiteY2" fmla="*/ 3844862 h 3846464"/>
              <a:gd name="connsiteX3" fmla="*/ 310319 w 9063143"/>
              <a:gd name="connsiteY3" fmla="*/ 3846464 h 3846464"/>
              <a:gd name="connsiteX4" fmla="*/ 0 w 9063143"/>
              <a:gd name="connsiteY4" fmla="*/ 0 h 3846464"/>
              <a:gd name="connsiteX0" fmla="*/ 0 w 9063143"/>
              <a:gd name="connsiteY0" fmla="*/ 0 h 3847272"/>
              <a:gd name="connsiteX1" fmla="*/ 9063143 w 9063143"/>
              <a:gd name="connsiteY1" fmla="*/ 0 h 3847272"/>
              <a:gd name="connsiteX2" fmla="*/ 9063143 w 9063143"/>
              <a:gd name="connsiteY2" fmla="*/ 3844862 h 3847272"/>
              <a:gd name="connsiteX3" fmla="*/ 303266 w 9063143"/>
              <a:gd name="connsiteY3" fmla="*/ 3847272 h 3847272"/>
              <a:gd name="connsiteX4" fmla="*/ 0 w 9063143"/>
              <a:gd name="connsiteY4" fmla="*/ 0 h 3847272"/>
              <a:gd name="connsiteX0" fmla="*/ 1029730 w 8759877"/>
              <a:gd name="connsiteY0" fmla="*/ 1029229 h 3847272"/>
              <a:gd name="connsiteX1" fmla="*/ 8759877 w 8759877"/>
              <a:gd name="connsiteY1" fmla="*/ 0 h 3847272"/>
              <a:gd name="connsiteX2" fmla="*/ 8759877 w 8759877"/>
              <a:gd name="connsiteY2" fmla="*/ 3844862 h 3847272"/>
              <a:gd name="connsiteX3" fmla="*/ 0 w 8759877"/>
              <a:gd name="connsiteY3" fmla="*/ 3847272 h 3847272"/>
              <a:gd name="connsiteX4" fmla="*/ 1029730 w 8759877"/>
              <a:gd name="connsiteY4" fmla="*/ 1029229 h 3847272"/>
              <a:gd name="connsiteX0" fmla="*/ 1041192 w 8759877"/>
              <a:gd name="connsiteY0" fmla="*/ 1018387 h 3847272"/>
              <a:gd name="connsiteX1" fmla="*/ 8759877 w 8759877"/>
              <a:gd name="connsiteY1" fmla="*/ 0 h 3847272"/>
              <a:gd name="connsiteX2" fmla="*/ 8759877 w 8759877"/>
              <a:gd name="connsiteY2" fmla="*/ 3844862 h 3847272"/>
              <a:gd name="connsiteX3" fmla="*/ 0 w 8759877"/>
              <a:gd name="connsiteY3" fmla="*/ 3847272 h 3847272"/>
              <a:gd name="connsiteX4" fmla="*/ 1041192 w 8759877"/>
              <a:gd name="connsiteY4" fmla="*/ 1018387 h 3847272"/>
              <a:gd name="connsiteX0" fmla="*/ 1036314 w 8754999"/>
              <a:gd name="connsiteY0" fmla="*/ 1018387 h 3852430"/>
              <a:gd name="connsiteX1" fmla="*/ 8754999 w 8754999"/>
              <a:gd name="connsiteY1" fmla="*/ 0 h 3852430"/>
              <a:gd name="connsiteX2" fmla="*/ 8754999 w 8754999"/>
              <a:gd name="connsiteY2" fmla="*/ 3844862 h 3852430"/>
              <a:gd name="connsiteX3" fmla="*/ 0 w 8754999"/>
              <a:gd name="connsiteY3" fmla="*/ 3852430 h 3852430"/>
              <a:gd name="connsiteX4" fmla="*/ 1036314 w 8754999"/>
              <a:gd name="connsiteY4" fmla="*/ 1018387 h 3852430"/>
              <a:gd name="connsiteX0" fmla="*/ 1046350 w 8765035"/>
              <a:gd name="connsiteY0" fmla="*/ 1018387 h 3852151"/>
              <a:gd name="connsiteX1" fmla="*/ 8765035 w 8765035"/>
              <a:gd name="connsiteY1" fmla="*/ 0 h 3852151"/>
              <a:gd name="connsiteX2" fmla="*/ 8765035 w 8765035"/>
              <a:gd name="connsiteY2" fmla="*/ 3844862 h 3852151"/>
              <a:gd name="connsiteX3" fmla="*/ 0 w 8765035"/>
              <a:gd name="connsiteY3" fmla="*/ 3852151 h 3852151"/>
              <a:gd name="connsiteX4" fmla="*/ 1046350 w 8765035"/>
              <a:gd name="connsiteY4" fmla="*/ 1018387 h 3852151"/>
              <a:gd name="connsiteX0" fmla="*/ 1031155 w 8765035"/>
              <a:gd name="connsiteY0" fmla="*/ 1022986 h 3852151"/>
              <a:gd name="connsiteX1" fmla="*/ 8765035 w 8765035"/>
              <a:gd name="connsiteY1" fmla="*/ 0 h 3852151"/>
              <a:gd name="connsiteX2" fmla="*/ 8765035 w 8765035"/>
              <a:gd name="connsiteY2" fmla="*/ 3844862 h 3852151"/>
              <a:gd name="connsiteX3" fmla="*/ 0 w 8765035"/>
              <a:gd name="connsiteY3" fmla="*/ 3852151 h 3852151"/>
              <a:gd name="connsiteX4" fmla="*/ 1031155 w 8765035"/>
              <a:gd name="connsiteY4" fmla="*/ 1022986 h 3852151"/>
              <a:gd name="connsiteX0" fmla="*/ 1031155 w 8765035"/>
              <a:gd name="connsiteY0" fmla="*/ 0 h 2829165"/>
              <a:gd name="connsiteX1" fmla="*/ 8765035 w 8765035"/>
              <a:gd name="connsiteY1" fmla="*/ 2821876 h 2829165"/>
              <a:gd name="connsiteX2" fmla="*/ 0 w 8765035"/>
              <a:gd name="connsiteY2" fmla="*/ 2829165 h 2829165"/>
              <a:gd name="connsiteX3" fmla="*/ 1031155 w 8765035"/>
              <a:gd name="connsiteY3" fmla="*/ 0 h 282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5035" h="2829165">
                <a:moveTo>
                  <a:pt x="1031155" y="0"/>
                </a:moveTo>
                <a:lnTo>
                  <a:pt x="8765035" y="2821876"/>
                </a:lnTo>
                <a:lnTo>
                  <a:pt x="0" y="2829165"/>
                </a:lnTo>
                <a:lnTo>
                  <a:pt x="103115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/>
          <p:cNvSpPr/>
          <p:nvPr userDrawn="1"/>
        </p:nvSpPr>
        <p:spPr>
          <a:xfrm rot="4198283">
            <a:off x="-4214205" y="3184442"/>
            <a:ext cx="8760743" cy="2827569"/>
          </a:xfrm>
          <a:custGeom>
            <a:avLst/>
            <a:gdLst>
              <a:gd name="connsiteX0" fmla="*/ 0 w 9307013"/>
              <a:gd name="connsiteY0" fmla="*/ 0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0 w 9307013"/>
              <a:gd name="connsiteY4" fmla="*/ 0 h 2967365"/>
              <a:gd name="connsiteX0" fmla="*/ 450834 w 9307013"/>
              <a:gd name="connsiteY0" fmla="*/ 0 h 2968089"/>
              <a:gd name="connsiteX1" fmla="*/ 9307013 w 9307013"/>
              <a:gd name="connsiteY1" fmla="*/ 724 h 2968089"/>
              <a:gd name="connsiteX2" fmla="*/ 9307013 w 9307013"/>
              <a:gd name="connsiteY2" fmla="*/ 2968089 h 2968089"/>
              <a:gd name="connsiteX3" fmla="*/ 0 w 9307013"/>
              <a:gd name="connsiteY3" fmla="*/ 2968089 h 2968089"/>
              <a:gd name="connsiteX4" fmla="*/ 450834 w 9307013"/>
              <a:gd name="connsiteY4" fmla="*/ 0 h 2968089"/>
              <a:gd name="connsiteX0" fmla="*/ 483161 w 9307013"/>
              <a:gd name="connsiteY0" fmla="*/ 4232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483161 w 9307013"/>
              <a:gd name="connsiteY4" fmla="*/ 4232 h 2967365"/>
              <a:gd name="connsiteX0" fmla="*/ 0 w 8823852"/>
              <a:gd name="connsiteY0" fmla="*/ 4232 h 2967365"/>
              <a:gd name="connsiteX1" fmla="*/ 8823852 w 8823852"/>
              <a:gd name="connsiteY1" fmla="*/ 0 h 2967365"/>
              <a:gd name="connsiteX2" fmla="*/ 8823852 w 8823852"/>
              <a:gd name="connsiteY2" fmla="*/ 2967365 h 2967365"/>
              <a:gd name="connsiteX3" fmla="*/ 0 w 8823852"/>
              <a:gd name="connsiteY3" fmla="*/ 4232 h 2967365"/>
              <a:gd name="connsiteX0" fmla="*/ 0 w 8823852"/>
              <a:gd name="connsiteY0" fmla="*/ 4232 h 2843733"/>
              <a:gd name="connsiteX1" fmla="*/ 8823852 w 8823852"/>
              <a:gd name="connsiteY1" fmla="*/ 0 h 2843733"/>
              <a:gd name="connsiteX2" fmla="*/ 7735598 w 8823852"/>
              <a:gd name="connsiteY2" fmla="*/ 2843733 h 2843733"/>
              <a:gd name="connsiteX3" fmla="*/ 0 w 8823852"/>
              <a:gd name="connsiteY3" fmla="*/ 4232 h 2843733"/>
              <a:gd name="connsiteX0" fmla="*/ 0 w 8756392"/>
              <a:gd name="connsiteY0" fmla="*/ 0 h 2839501"/>
              <a:gd name="connsiteX1" fmla="*/ 8756392 w 8756392"/>
              <a:gd name="connsiteY1" fmla="*/ 21088 h 2839501"/>
              <a:gd name="connsiteX2" fmla="*/ 7735598 w 8756392"/>
              <a:gd name="connsiteY2" fmla="*/ 2839501 h 2839501"/>
              <a:gd name="connsiteX3" fmla="*/ 0 w 8756392"/>
              <a:gd name="connsiteY3" fmla="*/ 0 h 2839501"/>
              <a:gd name="connsiteX0" fmla="*/ 0 w 8759654"/>
              <a:gd name="connsiteY0" fmla="*/ 0 h 2830552"/>
              <a:gd name="connsiteX1" fmla="*/ 8759654 w 8759654"/>
              <a:gd name="connsiteY1" fmla="*/ 12139 h 2830552"/>
              <a:gd name="connsiteX2" fmla="*/ 7738860 w 8759654"/>
              <a:gd name="connsiteY2" fmla="*/ 2830552 h 2830552"/>
              <a:gd name="connsiteX3" fmla="*/ 0 w 8759654"/>
              <a:gd name="connsiteY3" fmla="*/ 0 h 2830552"/>
              <a:gd name="connsiteX0" fmla="*/ 0 w 8762917"/>
              <a:gd name="connsiteY0" fmla="*/ 0 h 2821603"/>
              <a:gd name="connsiteX1" fmla="*/ 8762917 w 8762917"/>
              <a:gd name="connsiteY1" fmla="*/ 3190 h 2821603"/>
              <a:gd name="connsiteX2" fmla="*/ 7742123 w 8762917"/>
              <a:gd name="connsiteY2" fmla="*/ 2821603 h 2821603"/>
              <a:gd name="connsiteX3" fmla="*/ 0 w 8762917"/>
              <a:gd name="connsiteY3" fmla="*/ 0 h 2821603"/>
              <a:gd name="connsiteX0" fmla="*/ 0 w 8759655"/>
              <a:gd name="connsiteY0" fmla="*/ 0 h 2830552"/>
              <a:gd name="connsiteX1" fmla="*/ 8759655 w 8759655"/>
              <a:gd name="connsiteY1" fmla="*/ 12139 h 2830552"/>
              <a:gd name="connsiteX2" fmla="*/ 7738861 w 8759655"/>
              <a:gd name="connsiteY2" fmla="*/ 2830552 h 2830552"/>
              <a:gd name="connsiteX3" fmla="*/ 0 w 8759655"/>
              <a:gd name="connsiteY3" fmla="*/ 0 h 2830552"/>
              <a:gd name="connsiteX0" fmla="*/ 0 w 8760743"/>
              <a:gd name="connsiteY0" fmla="*/ 0 h 2827569"/>
              <a:gd name="connsiteX1" fmla="*/ 8760743 w 8760743"/>
              <a:gd name="connsiteY1" fmla="*/ 9156 h 2827569"/>
              <a:gd name="connsiteX2" fmla="*/ 7739949 w 8760743"/>
              <a:gd name="connsiteY2" fmla="*/ 2827569 h 2827569"/>
              <a:gd name="connsiteX3" fmla="*/ 0 w 8760743"/>
              <a:gd name="connsiteY3" fmla="*/ 0 h 28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0743" h="2827569">
                <a:moveTo>
                  <a:pt x="0" y="0"/>
                </a:moveTo>
                <a:lnTo>
                  <a:pt x="8760743" y="9156"/>
                </a:lnTo>
                <a:lnTo>
                  <a:pt x="7739949" y="2827569"/>
                </a:lnTo>
                <a:lnTo>
                  <a:pt x="0" y="0"/>
                </a:lnTo>
                <a:close/>
              </a:path>
            </a:pathLst>
          </a:custGeom>
          <a:solidFill>
            <a:srgbClr val="63A8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dirty="0">
                <a:solidFill>
                  <a:srgbClr val="0095C8"/>
                </a:solidFill>
              </a:rPr>
              <a:t> </a:t>
            </a:r>
          </a:p>
        </p:txBody>
      </p:sp>
      <p:sp>
        <p:nvSpPr>
          <p:cNvPr id="14" name="Rectangle 13"/>
          <p:cNvSpPr/>
          <p:nvPr userDrawn="1"/>
        </p:nvSpPr>
        <p:spPr>
          <a:xfrm rot="4198283">
            <a:off x="-1851958" y="3900016"/>
            <a:ext cx="8916593" cy="431953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6"/>
              <a:gd name="connsiteX1" fmla="*/ 9307013 w 9307013"/>
              <a:gd name="connsiteY1" fmla="*/ 0 h 426386"/>
              <a:gd name="connsiteX2" fmla="*/ 9307013 w 9307013"/>
              <a:gd name="connsiteY2" fmla="*/ 425063 h 426386"/>
              <a:gd name="connsiteX3" fmla="*/ 300282 w 9307013"/>
              <a:gd name="connsiteY3" fmla="*/ 426386 h 426386"/>
              <a:gd name="connsiteX4" fmla="*/ 0 w 9307013"/>
              <a:gd name="connsiteY4" fmla="*/ 0 h 426386"/>
              <a:gd name="connsiteX0" fmla="*/ 153808 w 9006731"/>
              <a:gd name="connsiteY0" fmla="*/ 0 h 429823"/>
              <a:gd name="connsiteX1" fmla="*/ 9006731 w 9006731"/>
              <a:gd name="connsiteY1" fmla="*/ 3437 h 429823"/>
              <a:gd name="connsiteX2" fmla="*/ 9006731 w 9006731"/>
              <a:gd name="connsiteY2" fmla="*/ 428500 h 429823"/>
              <a:gd name="connsiteX3" fmla="*/ 0 w 9006731"/>
              <a:gd name="connsiteY3" fmla="*/ 429823 h 429823"/>
              <a:gd name="connsiteX4" fmla="*/ 153808 w 9006731"/>
              <a:gd name="connsiteY4" fmla="*/ 0 h 429823"/>
              <a:gd name="connsiteX0" fmla="*/ 153808 w 9006731"/>
              <a:gd name="connsiteY0" fmla="*/ 0 h 431646"/>
              <a:gd name="connsiteX1" fmla="*/ 9006731 w 9006731"/>
              <a:gd name="connsiteY1" fmla="*/ 3437 h 431646"/>
              <a:gd name="connsiteX2" fmla="*/ 8764349 w 9006731"/>
              <a:gd name="connsiteY2" fmla="*/ 431646 h 431646"/>
              <a:gd name="connsiteX3" fmla="*/ 0 w 9006731"/>
              <a:gd name="connsiteY3" fmla="*/ 429823 h 431646"/>
              <a:gd name="connsiteX4" fmla="*/ 153808 w 9006731"/>
              <a:gd name="connsiteY4" fmla="*/ 0 h 431646"/>
              <a:gd name="connsiteX0" fmla="*/ 153808 w 8916593"/>
              <a:gd name="connsiteY0" fmla="*/ 307 h 431953"/>
              <a:gd name="connsiteX1" fmla="*/ 8916593 w 8916593"/>
              <a:gd name="connsiteY1" fmla="*/ 0 h 431953"/>
              <a:gd name="connsiteX2" fmla="*/ 8764349 w 8916593"/>
              <a:gd name="connsiteY2" fmla="*/ 431953 h 431953"/>
              <a:gd name="connsiteX3" fmla="*/ 0 w 8916593"/>
              <a:gd name="connsiteY3" fmla="*/ 430130 h 431953"/>
              <a:gd name="connsiteX4" fmla="*/ 153808 w 8916593"/>
              <a:gd name="connsiteY4" fmla="*/ 307 h 4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6593" h="431953">
                <a:moveTo>
                  <a:pt x="153808" y="307"/>
                </a:moveTo>
                <a:lnTo>
                  <a:pt x="8916593" y="0"/>
                </a:lnTo>
                <a:lnTo>
                  <a:pt x="8764349" y="431953"/>
                </a:lnTo>
                <a:lnTo>
                  <a:pt x="0" y="430130"/>
                </a:lnTo>
                <a:lnTo>
                  <a:pt x="153808" y="3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16" name="Rectangle 15"/>
          <p:cNvSpPr/>
          <p:nvPr userDrawn="1"/>
        </p:nvSpPr>
        <p:spPr>
          <a:xfrm rot="4198283">
            <a:off x="-2309230" y="3900703"/>
            <a:ext cx="8924335" cy="430689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7"/>
              <a:gd name="connsiteX1" fmla="*/ 9307013 w 9307013"/>
              <a:gd name="connsiteY1" fmla="*/ 0 h 426387"/>
              <a:gd name="connsiteX2" fmla="*/ 9307013 w 9307013"/>
              <a:gd name="connsiteY2" fmla="*/ 425063 h 426387"/>
              <a:gd name="connsiteX3" fmla="*/ 300282 w 9307013"/>
              <a:gd name="connsiteY3" fmla="*/ 426387 h 426387"/>
              <a:gd name="connsiteX4" fmla="*/ 0 w 9307013"/>
              <a:gd name="connsiteY4" fmla="*/ 0 h 426387"/>
              <a:gd name="connsiteX0" fmla="*/ 155704 w 9006731"/>
              <a:gd name="connsiteY0" fmla="*/ 633 h 426387"/>
              <a:gd name="connsiteX1" fmla="*/ 9006731 w 9006731"/>
              <a:gd name="connsiteY1" fmla="*/ 0 h 426387"/>
              <a:gd name="connsiteX2" fmla="*/ 9006731 w 9006731"/>
              <a:gd name="connsiteY2" fmla="*/ 425063 h 426387"/>
              <a:gd name="connsiteX3" fmla="*/ 0 w 9006731"/>
              <a:gd name="connsiteY3" fmla="*/ 426387 h 426387"/>
              <a:gd name="connsiteX4" fmla="*/ 155704 w 9006731"/>
              <a:gd name="connsiteY4" fmla="*/ 633 h 426387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8773430 w 9010802"/>
              <a:gd name="connsiteY2" fmla="*/ 425877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8924335"/>
              <a:gd name="connsiteY0" fmla="*/ 3039 h 430689"/>
              <a:gd name="connsiteX1" fmla="*/ 8924335 w 8924335"/>
              <a:gd name="connsiteY1" fmla="*/ 0 h 430689"/>
              <a:gd name="connsiteX2" fmla="*/ 8773430 w 8924335"/>
              <a:gd name="connsiteY2" fmla="*/ 428283 h 430689"/>
              <a:gd name="connsiteX3" fmla="*/ 0 w 8924335"/>
              <a:gd name="connsiteY3" fmla="*/ 430689 h 430689"/>
              <a:gd name="connsiteX4" fmla="*/ 159775 w 8924335"/>
              <a:gd name="connsiteY4" fmla="*/ 3039 h 43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335" h="430689">
                <a:moveTo>
                  <a:pt x="159775" y="3039"/>
                </a:moveTo>
                <a:lnTo>
                  <a:pt x="8924335" y="0"/>
                </a:lnTo>
                <a:lnTo>
                  <a:pt x="8773430" y="428283"/>
                </a:lnTo>
                <a:lnTo>
                  <a:pt x="0" y="430689"/>
                </a:lnTo>
                <a:lnTo>
                  <a:pt x="159775" y="3039"/>
                </a:lnTo>
                <a:close/>
              </a:path>
            </a:pathLst>
          </a:custGeom>
          <a:solidFill>
            <a:srgbClr val="0095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17" name="Rectangle 16"/>
          <p:cNvSpPr/>
          <p:nvPr userDrawn="1"/>
        </p:nvSpPr>
        <p:spPr>
          <a:xfrm rot="4198283">
            <a:off x="-2753532" y="3904844"/>
            <a:ext cx="8911454" cy="424610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311589 w 9307013"/>
              <a:gd name="connsiteY3" fmla="*/ 422991 h 425063"/>
              <a:gd name="connsiteX4" fmla="*/ 0 w 9307013"/>
              <a:gd name="connsiteY4" fmla="*/ 0 h 425063"/>
              <a:gd name="connsiteX0" fmla="*/ 150277 w 8995424"/>
              <a:gd name="connsiteY0" fmla="*/ 2109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50277 w 8995424"/>
              <a:gd name="connsiteY4" fmla="*/ 2109 h 425063"/>
              <a:gd name="connsiteX0" fmla="*/ 133091 w 8995424"/>
              <a:gd name="connsiteY0" fmla="*/ 306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3091 w 8995424"/>
              <a:gd name="connsiteY4" fmla="*/ 306 h 425063"/>
              <a:gd name="connsiteX0" fmla="*/ 146341 w 8995424"/>
              <a:gd name="connsiteY0" fmla="*/ 674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46341 w 8995424"/>
              <a:gd name="connsiteY4" fmla="*/ 674 h 425063"/>
              <a:gd name="connsiteX0" fmla="*/ 137030 w 8995424"/>
              <a:gd name="connsiteY0" fmla="*/ 1740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7030 w 8995424"/>
              <a:gd name="connsiteY4" fmla="*/ 1740 h 425063"/>
              <a:gd name="connsiteX0" fmla="*/ 147039 w 9005433"/>
              <a:gd name="connsiteY0" fmla="*/ 1740 h 425063"/>
              <a:gd name="connsiteX1" fmla="*/ 9005433 w 9005433"/>
              <a:gd name="connsiteY1" fmla="*/ 0 h 425063"/>
              <a:gd name="connsiteX2" fmla="*/ 9005433 w 9005433"/>
              <a:gd name="connsiteY2" fmla="*/ 425063 h 425063"/>
              <a:gd name="connsiteX3" fmla="*/ 0 w 9005433"/>
              <a:gd name="connsiteY3" fmla="*/ 401497 h 425063"/>
              <a:gd name="connsiteX4" fmla="*/ 147039 w 9005433"/>
              <a:gd name="connsiteY4" fmla="*/ 1740 h 425063"/>
              <a:gd name="connsiteX0" fmla="*/ 144537 w 9002931"/>
              <a:gd name="connsiteY0" fmla="*/ 1740 h 425063"/>
              <a:gd name="connsiteX1" fmla="*/ 9002931 w 9002931"/>
              <a:gd name="connsiteY1" fmla="*/ 0 h 425063"/>
              <a:gd name="connsiteX2" fmla="*/ 9002931 w 9002931"/>
              <a:gd name="connsiteY2" fmla="*/ 425063 h 425063"/>
              <a:gd name="connsiteX3" fmla="*/ 0 w 9002931"/>
              <a:gd name="connsiteY3" fmla="*/ 406869 h 425063"/>
              <a:gd name="connsiteX4" fmla="*/ 144537 w 9002931"/>
              <a:gd name="connsiteY4" fmla="*/ 1740 h 425063"/>
              <a:gd name="connsiteX0" fmla="*/ 144537 w 9002931"/>
              <a:gd name="connsiteY0" fmla="*/ 1740 h 424538"/>
              <a:gd name="connsiteX1" fmla="*/ 9002931 w 9002931"/>
              <a:gd name="connsiteY1" fmla="*/ 0 h 424538"/>
              <a:gd name="connsiteX2" fmla="*/ 8761886 w 9002931"/>
              <a:gd name="connsiteY2" fmla="*/ 424538 h 424538"/>
              <a:gd name="connsiteX3" fmla="*/ 0 w 9002931"/>
              <a:gd name="connsiteY3" fmla="*/ 406869 h 424538"/>
              <a:gd name="connsiteX4" fmla="*/ 144537 w 9002931"/>
              <a:gd name="connsiteY4" fmla="*/ 1740 h 424538"/>
              <a:gd name="connsiteX0" fmla="*/ 144537 w 8911454"/>
              <a:gd name="connsiteY0" fmla="*/ 1812 h 424610"/>
              <a:gd name="connsiteX1" fmla="*/ 8911454 w 8911454"/>
              <a:gd name="connsiteY1" fmla="*/ 0 h 424610"/>
              <a:gd name="connsiteX2" fmla="*/ 8761886 w 8911454"/>
              <a:gd name="connsiteY2" fmla="*/ 424610 h 424610"/>
              <a:gd name="connsiteX3" fmla="*/ 0 w 8911454"/>
              <a:gd name="connsiteY3" fmla="*/ 406941 h 424610"/>
              <a:gd name="connsiteX4" fmla="*/ 144537 w 8911454"/>
              <a:gd name="connsiteY4" fmla="*/ 1812 h 4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454" h="424610">
                <a:moveTo>
                  <a:pt x="144537" y="1812"/>
                </a:moveTo>
                <a:lnTo>
                  <a:pt x="8911454" y="0"/>
                </a:lnTo>
                <a:lnTo>
                  <a:pt x="8761886" y="424610"/>
                </a:lnTo>
                <a:lnTo>
                  <a:pt x="0" y="406941"/>
                </a:lnTo>
                <a:lnTo>
                  <a:pt x="144537" y="1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812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s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18.10.2017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2275720" y="7932979"/>
            <a:ext cx="370573" cy="221599"/>
          </a:xfrm>
          <a:prstGeom prst="rect">
            <a:avLst/>
          </a:prstGeo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nholds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80135" y="2160271"/>
            <a:ext cx="6217920" cy="514864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874243" y="2160270"/>
            <a:ext cx="6217920" cy="514864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18.10.2017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2275720" y="7932979"/>
            <a:ext cx="370573" cy="221599"/>
          </a:xfrm>
          <a:prstGeom prst="rect">
            <a:avLst/>
          </a:prstGeo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0135" y="2160270"/>
            <a:ext cx="6189344" cy="730250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0135" y="2890520"/>
            <a:ext cx="6189344" cy="441839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7872337" y="2160270"/>
            <a:ext cx="6219826" cy="730250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7872337" y="2890520"/>
            <a:ext cx="6219826" cy="441839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18.10.2017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12275720" y="7932979"/>
            <a:ext cx="370573" cy="221599"/>
          </a:xfrm>
          <a:prstGeom prst="rect">
            <a:avLst/>
          </a:prstGeo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324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tel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7"/>
          <p:cNvSpPr/>
          <p:nvPr userDrawn="1"/>
        </p:nvSpPr>
        <p:spPr>
          <a:xfrm rot="4198283">
            <a:off x="-4214205" y="3184442"/>
            <a:ext cx="8760743" cy="2827569"/>
          </a:xfrm>
          <a:custGeom>
            <a:avLst/>
            <a:gdLst>
              <a:gd name="connsiteX0" fmla="*/ 0 w 9307013"/>
              <a:gd name="connsiteY0" fmla="*/ 0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0 w 9307013"/>
              <a:gd name="connsiteY4" fmla="*/ 0 h 2967365"/>
              <a:gd name="connsiteX0" fmla="*/ 450834 w 9307013"/>
              <a:gd name="connsiteY0" fmla="*/ 0 h 2968089"/>
              <a:gd name="connsiteX1" fmla="*/ 9307013 w 9307013"/>
              <a:gd name="connsiteY1" fmla="*/ 724 h 2968089"/>
              <a:gd name="connsiteX2" fmla="*/ 9307013 w 9307013"/>
              <a:gd name="connsiteY2" fmla="*/ 2968089 h 2968089"/>
              <a:gd name="connsiteX3" fmla="*/ 0 w 9307013"/>
              <a:gd name="connsiteY3" fmla="*/ 2968089 h 2968089"/>
              <a:gd name="connsiteX4" fmla="*/ 450834 w 9307013"/>
              <a:gd name="connsiteY4" fmla="*/ 0 h 2968089"/>
              <a:gd name="connsiteX0" fmla="*/ 483161 w 9307013"/>
              <a:gd name="connsiteY0" fmla="*/ 4232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483161 w 9307013"/>
              <a:gd name="connsiteY4" fmla="*/ 4232 h 2967365"/>
              <a:gd name="connsiteX0" fmla="*/ 0 w 8823852"/>
              <a:gd name="connsiteY0" fmla="*/ 4232 h 2967365"/>
              <a:gd name="connsiteX1" fmla="*/ 8823852 w 8823852"/>
              <a:gd name="connsiteY1" fmla="*/ 0 h 2967365"/>
              <a:gd name="connsiteX2" fmla="*/ 8823852 w 8823852"/>
              <a:gd name="connsiteY2" fmla="*/ 2967365 h 2967365"/>
              <a:gd name="connsiteX3" fmla="*/ 0 w 8823852"/>
              <a:gd name="connsiteY3" fmla="*/ 4232 h 2967365"/>
              <a:gd name="connsiteX0" fmla="*/ 0 w 8823852"/>
              <a:gd name="connsiteY0" fmla="*/ 4232 h 2843733"/>
              <a:gd name="connsiteX1" fmla="*/ 8823852 w 8823852"/>
              <a:gd name="connsiteY1" fmla="*/ 0 h 2843733"/>
              <a:gd name="connsiteX2" fmla="*/ 7735598 w 8823852"/>
              <a:gd name="connsiteY2" fmla="*/ 2843733 h 2843733"/>
              <a:gd name="connsiteX3" fmla="*/ 0 w 8823852"/>
              <a:gd name="connsiteY3" fmla="*/ 4232 h 2843733"/>
              <a:gd name="connsiteX0" fmla="*/ 0 w 8756392"/>
              <a:gd name="connsiteY0" fmla="*/ 0 h 2839501"/>
              <a:gd name="connsiteX1" fmla="*/ 8756392 w 8756392"/>
              <a:gd name="connsiteY1" fmla="*/ 21088 h 2839501"/>
              <a:gd name="connsiteX2" fmla="*/ 7735598 w 8756392"/>
              <a:gd name="connsiteY2" fmla="*/ 2839501 h 2839501"/>
              <a:gd name="connsiteX3" fmla="*/ 0 w 8756392"/>
              <a:gd name="connsiteY3" fmla="*/ 0 h 2839501"/>
              <a:gd name="connsiteX0" fmla="*/ 0 w 8759654"/>
              <a:gd name="connsiteY0" fmla="*/ 0 h 2830552"/>
              <a:gd name="connsiteX1" fmla="*/ 8759654 w 8759654"/>
              <a:gd name="connsiteY1" fmla="*/ 12139 h 2830552"/>
              <a:gd name="connsiteX2" fmla="*/ 7738860 w 8759654"/>
              <a:gd name="connsiteY2" fmla="*/ 2830552 h 2830552"/>
              <a:gd name="connsiteX3" fmla="*/ 0 w 8759654"/>
              <a:gd name="connsiteY3" fmla="*/ 0 h 2830552"/>
              <a:gd name="connsiteX0" fmla="*/ 0 w 8762917"/>
              <a:gd name="connsiteY0" fmla="*/ 0 h 2821603"/>
              <a:gd name="connsiteX1" fmla="*/ 8762917 w 8762917"/>
              <a:gd name="connsiteY1" fmla="*/ 3190 h 2821603"/>
              <a:gd name="connsiteX2" fmla="*/ 7742123 w 8762917"/>
              <a:gd name="connsiteY2" fmla="*/ 2821603 h 2821603"/>
              <a:gd name="connsiteX3" fmla="*/ 0 w 8762917"/>
              <a:gd name="connsiteY3" fmla="*/ 0 h 2821603"/>
              <a:gd name="connsiteX0" fmla="*/ 0 w 8759655"/>
              <a:gd name="connsiteY0" fmla="*/ 0 h 2830552"/>
              <a:gd name="connsiteX1" fmla="*/ 8759655 w 8759655"/>
              <a:gd name="connsiteY1" fmla="*/ 12139 h 2830552"/>
              <a:gd name="connsiteX2" fmla="*/ 7738861 w 8759655"/>
              <a:gd name="connsiteY2" fmla="*/ 2830552 h 2830552"/>
              <a:gd name="connsiteX3" fmla="*/ 0 w 8759655"/>
              <a:gd name="connsiteY3" fmla="*/ 0 h 2830552"/>
              <a:gd name="connsiteX0" fmla="*/ 0 w 8760743"/>
              <a:gd name="connsiteY0" fmla="*/ 0 h 2827569"/>
              <a:gd name="connsiteX1" fmla="*/ 8760743 w 8760743"/>
              <a:gd name="connsiteY1" fmla="*/ 9156 h 2827569"/>
              <a:gd name="connsiteX2" fmla="*/ 7739949 w 8760743"/>
              <a:gd name="connsiteY2" fmla="*/ 2827569 h 2827569"/>
              <a:gd name="connsiteX3" fmla="*/ 0 w 8760743"/>
              <a:gd name="connsiteY3" fmla="*/ 0 h 28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0743" h="2827569">
                <a:moveTo>
                  <a:pt x="0" y="0"/>
                </a:moveTo>
                <a:lnTo>
                  <a:pt x="8760743" y="9156"/>
                </a:lnTo>
                <a:lnTo>
                  <a:pt x="7739949" y="2827569"/>
                </a:lnTo>
                <a:lnTo>
                  <a:pt x="0" y="0"/>
                </a:lnTo>
                <a:close/>
              </a:path>
            </a:pathLst>
          </a:custGeom>
          <a:solidFill>
            <a:srgbClr val="63A8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dirty="0">
                <a:solidFill>
                  <a:srgbClr val="0095C8"/>
                </a:solidFill>
              </a:rPr>
              <a:t> </a:t>
            </a:r>
          </a:p>
        </p:txBody>
      </p:sp>
      <p:sp>
        <p:nvSpPr>
          <p:cNvPr id="15" name="Rectangle 13"/>
          <p:cNvSpPr/>
          <p:nvPr userDrawn="1"/>
        </p:nvSpPr>
        <p:spPr>
          <a:xfrm rot="4198283">
            <a:off x="-1851958" y="3900016"/>
            <a:ext cx="8916593" cy="431953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6"/>
              <a:gd name="connsiteX1" fmla="*/ 9307013 w 9307013"/>
              <a:gd name="connsiteY1" fmla="*/ 0 h 426386"/>
              <a:gd name="connsiteX2" fmla="*/ 9307013 w 9307013"/>
              <a:gd name="connsiteY2" fmla="*/ 425063 h 426386"/>
              <a:gd name="connsiteX3" fmla="*/ 300282 w 9307013"/>
              <a:gd name="connsiteY3" fmla="*/ 426386 h 426386"/>
              <a:gd name="connsiteX4" fmla="*/ 0 w 9307013"/>
              <a:gd name="connsiteY4" fmla="*/ 0 h 426386"/>
              <a:gd name="connsiteX0" fmla="*/ 153808 w 9006731"/>
              <a:gd name="connsiteY0" fmla="*/ 0 h 429823"/>
              <a:gd name="connsiteX1" fmla="*/ 9006731 w 9006731"/>
              <a:gd name="connsiteY1" fmla="*/ 3437 h 429823"/>
              <a:gd name="connsiteX2" fmla="*/ 9006731 w 9006731"/>
              <a:gd name="connsiteY2" fmla="*/ 428500 h 429823"/>
              <a:gd name="connsiteX3" fmla="*/ 0 w 9006731"/>
              <a:gd name="connsiteY3" fmla="*/ 429823 h 429823"/>
              <a:gd name="connsiteX4" fmla="*/ 153808 w 9006731"/>
              <a:gd name="connsiteY4" fmla="*/ 0 h 429823"/>
              <a:gd name="connsiteX0" fmla="*/ 153808 w 9006731"/>
              <a:gd name="connsiteY0" fmla="*/ 0 h 431646"/>
              <a:gd name="connsiteX1" fmla="*/ 9006731 w 9006731"/>
              <a:gd name="connsiteY1" fmla="*/ 3437 h 431646"/>
              <a:gd name="connsiteX2" fmla="*/ 8764349 w 9006731"/>
              <a:gd name="connsiteY2" fmla="*/ 431646 h 431646"/>
              <a:gd name="connsiteX3" fmla="*/ 0 w 9006731"/>
              <a:gd name="connsiteY3" fmla="*/ 429823 h 431646"/>
              <a:gd name="connsiteX4" fmla="*/ 153808 w 9006731"/>
              <a:gd name="connsiteY4" fmla="*/ 0 h 431646"/>
              <a:gd name="connsiteX0" fmla="*/ 153808 w 8916593"/>
              <a:gd name="connsiteY0" fmla="*/ 307 h 431953"/>
              <a:gd name="connsiteX1" fmla="*/ 8916593 w 8916593"/>
              <a:gd name="connsiteY1" fmla="*/ 0 h 431953"/>
              <a:gd name="connsiteX2" fmla="*/ 8764349 w 8916593"/>
              <a:gd name="connsiteY2" fmla="*/ 431953 h 431953"/>
              <a:gd name="connsiteX3" fmla="*/ 0 w 8916593"/>
              <a:gd name="connsiteY3" fmla="*/ 430130 h 431953"/>
              <a:gd name="connsiteX4" fmla="*/ 153808 w 8916593"/>
              <a:gd name="connsiteY4" fmla="*/ 307 h 4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6593" h="431953">
                <a:moveTo>
                  <a:pt x="153808" y="307"/>
                </a:moveTo>
                <a:lnTo>
                  <a:pt x="8916593" y="0"/>
                </a:lnTo>
                <a:lnTo>
                  <a:pt x="8764349" y="431953"/>
                </a:lnTo>
                <a:lnTo>
                  <a:pt x="0" y="430130"/>
                </a:lnTo>
                <a:lnTo>
                  <a:pt x="153808" y="3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16" name="Rectangle 15"/>
          <p:cNvSpPr/>
          <p:nvPr userDrawn="1"/>
        </p:nvSpPr>
        <p:spPr>
          <a:xfrm rot="4198283">
            <a:off x="-2309230" y="3900703"/>
            <a:ext cx="8924335" cy="430689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7"/>
              <a:gd name="connsiteX1" fmla="*/ 9307013 w 9307013"/>
              <a:gd name="connsiteY1" fmla="*/ 0 h 426387"/>
              <a:gd name="connsiteX2" fmla="*/ 9307013 w 9307013"/>
              <a:gd name="connsiteY2" fmla="*/ 425063 h 426387"/>
              <a:gd name="connsiteX3" fmla="*/ 300282 w 9307013"/>
              <a:gd name="connsiteY3" fmla="*/ 426387 h 426387"/>
              <a:gd name="connsiteX4" fmla="*/ 0 w 9307013"/>
              <a:gd name="connsiteY4" fmla="*/ 0 h 426387"/>
              <a:gd name="connsiteX0" fmla="*/ 155704 w 9006731"/>
              <a:gd name="connsiteY0" fmla="*/ 633 h 426387"/>
              <a:gd name="connsiteX1" fmla="*/ 9006731 w 9006731"/>
              <a:gd name="connsiteY1" fmla="*/ 0 h 426387"/>
              <a:gd name="connsiteX2" fmla="*/ 9006731 w 9006731"/>
              <a:gd name="connsiteY2" fmla="*/ 425063 h 426387"/>
              <a:gd name="connsiteX3" fmla="*/ 0 w 9006731"/>
              <a:gd name="connsiteY3" fmla="*/ 426387 h 426387"/>
              <a:gd name="connsiteX4" fmla="*/ 155704 w 9006731"/>
              <a:gd name="connsiteY4" fmla="*/ 633 h 426387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8773430 w 9010802"/>
              <a:gd name="connsiteY2" fmla="*/ 425877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8924335"/>
              <a:gd name="connsiteY0" fmla="*/ 3039 h 430689"/>
              <a:gd name="connsiteX1" fmla="*/ 8924335 w 8924335"/>
              <a:gd name="connsiteY1" fmla="*/ 0 h 430689"/>
              <a:gd name="connsiteX2" fmla="*/ 8773430 w 8924335"/>
              <a:gd name="connsiteY2" fmla="*/ 428283 h 430689"/>
              <a:gd name="connsiteX3" fmla="*/ 0 w 8924335"/>
              <a:gd name="connsiteY3" fmla="*/ 430689 h 430689"/>
              <a:gd name="connsiteX4" fmla="*/ 159775 w 8924335"/>
              <a:gd name="connsiteY4" fmla="*/ 3039 h 43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335" h="430689">
                <a:moveTo>
                  <a:pt x="159775" y="3039"/>
                </a:moveTo>
                <a:lnTo>
                  <a:pt x="8924335" y="0"/>
                </a:lnTo>
                <a:lnTo>
                  <a:pt x="8773430" y="428283"/>
                </a:lnTo>
                <a:lnTo>
                  <a:pt x="0" y="430689"/>
                </a:lnTo>
                <a:lnTo>
                  <a:pt x="159775" y="3039"/>
                </a:lnTo>
                <a:close/>
              </a:path>
            </a:pathLst>
          </a:custGeom>
          <a:solidFill>
            <a:srgbClr val="0095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17" name="Rectangle 16"/>
          <p:cNvSpPr/>
          <p:nvPr userDrawn="1"/>
        </p:nvSpPr>
        <p:spPr>
          <a:xfrm rot="4198283">
            <a:off x="-2753532" y="3904844"/>
            <a:ext cx="8911454" cy="424610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311589 w 9307013"/>
              <a:gd name="connsiteY3" fmla="*/ 422991 h 425063"/>
              <a:gd name="connsiteX4" fmla="*/ 0 w 9307013"/>
              <a:gd name="connsiteY4" fmla="*/ 0 h 425063"/>
              <a:gd name="connsiteX0" fmla="*/ 150277 w 8995424"/>
              <a:gd name="connsiteY0" fmla="*/ 2109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50277 w 8995424"/>
              <a:gd name="connsiteY4" fmla="*/ 2109 h 425063"/>
              <a:gd name="connsiteX0" fmla="*/ 133091 w 8995424"/>
              <a:gd name="connsiteY0" fmla="*/ 306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3091 w 8995424"/>
              <a:gd name="connsiteY4" fmla="*/ 306 h 425063"/>
              <a:gd name="connsiteX0" fmla="*/ 146341 w 8995424"/>
              <a:gd name="connsiteY0" fmla="*/ 674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46341 w 8995424"/>
              <a:gd name="connsiteY4" fmla="*/ 674 h 425063"/>
              <a:gd name="connsiteX0" fmla="*/ 137030 w 8995424"/>
              <a:gd name="connsiteY0" fmla="*/ 1740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7030 w 8995424"/>
              <a:gd name="connsiteY4" fmla="*/ 1740 h 425063"/>
              <a:gd name="connsiteX0" fmla="*/ 147039 w 9005433"/>
              <a:gd name="connsiteY0" fmla="*/ 1740 h 425063"/>
              <a:gd name="connsiteX1" fmla="*/ 9005433 w 9005433"/>
              <a:gd name="connsiteY1" fmla="*/ 0 h 425063"/>
              <a:gd name="connsiteX2" fmla="*/ 9005433 w 9005433"/>
              <a:gd name="connsiteY2" fmla="*/ 425063 h 425063"/>
              <a:gd name="connsiteX3" fmla="*/ 0 w 9005433"/>
              <a:gd name="connsiteY3" fmla="*/ 401497 h 425063"/>
              <a:gd name="connsiteX4" fmla="*/ 147039 w 9005433"/>
              <a:gd name="connsiteY4" fmla="*/ 1740 h 425063"/>
              <a:gd name="connsiteX0" fmla="*/ 144537 w 9002931"/>
              <a:gd name="connsiteY0" fmla="*/ 1740 h 425063"/>
              <a:gd name="connsiteX1" fmla="*/ 9002931 w 9002931"/>
              <a:gd name="connsiteY1" fmla="*/ 0 h 425063"/>
              <a:gd name="connsiteX2" fmla="*/ 9002931 w 9002931"/>
              <a:gd name="connsiteY2" fmla="*/ 425063 h 425063"/>
              <a:gd name="connsiteX3" fmla="*/ 0 w 9002931"/>
              <a:gd name="connsiteY3" fmla="*/ 406869 h 425063"/>
              <a:gd name="connsiteX4" fmla="*/ 144537 w 9002931"/>
              <a:gd name="connsiteY4" fmla="*/ 1740 h 425063"/>
              <a:gd name="connsiteX0" fmla="*/ 144537 w 9002931"/>
              <a:gd name="connsiteY0" fmla="*/ 1740 h 424538"/>
              <a:gd name="connsiteX1" fmla="*/ 9002931 w 9002931"/>
              <a:gd name="connsiteY1" fmla="*/ 0 h 424538"/>
              <a:gd name="connsiteX2" fmla="*/ 8761886 w 9002931"/>
              <a:gd name="connsiteY2" fmla="*/ 424538 h 424538"/>
              <a:gd name="connsiteX3" fmla="*/ 0 w 9002931"/>
              <a:gd name="connsiteY3" fmla="*/ 406869 h 424538"/>
              <a:gd name="connsiteX4" fmla="*/ 144537 w 9002931"/>
              <a:gd name="connsiteY4" fmla="*/ 1740 h 424538"/>
              <a:gd name="connsiteX0" fmla="*/ 144537 w 8911454"/>
              <a:gd name="connsiteY0" fmla="*/ 1812 h 424610"/>
              <a:gd name="connsiteX1" fmla="*/ 8911454 w 8911454"/>
              <a:gd name="connsiteY1" fmla="*/ 0 h 424610"/>
              <a:gd name="connsiteX2" fmla="*/ 8761886 w 8911454"/>
              <a:gd name="connsiteY2" fmla="*/ 424610 h 424610"/>
              <a:gd name="connsiteX3" fmla="*/ 0 w 8911454"/>
              <a:gd name="connsiteY3" fmla="*/ 406941 h 424610"/>
              <a:gd name="connsiteX4" fmla="*/ 144537 w 8911454"/>
              <a:gd name="connsiteY4" fmla="*/ 1812 h 4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454" h="424610">
                <a:moveTo>
                  <a:pt x="144537" y="1812"/>
                </a:moveTo>
                <a:lnTo>
                  <a:pt x="8911454" y="0"/>
                </a:lnTo>
                <a:lnTo>
                  <a:pt x="8761886" y="424610"/>
                </a:lnTo>
                <a:lnTo>
                  <a:pt x="0" y="406941"/>
                </a:lnTo>
                <a:lnTo>
                  <a:pt x="144537" y="1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6453" y="870793"/>
            <a:ext cx="8086610" cy="1258848"/>
          </a:xfrm>
        </p:spPr>
        <p:txBody>
          <a:bodyPr anchor="t" anchorCtr="0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726453" y="2572744"/>
            <a:ext cx="8086610" cy="3323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+mn-lt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016" y="305428"/>
            <a:ext cx="805214" cy="8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4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sside 1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18.10.2017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2275720" y="7932979"/>
            <a:ext cx="370573" cy="221599"/>
          </a:xfrm>
          <a:prstGeom prst="rect">
            <a:avLst/>
          </a:prstGeo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016" y="305428"/>
            <a:ext cx="805214" cy="805214"/>
          </a:xfrm>
          <a:prstGeom prst="rect">
            <a:avLst/>
          </a:prstGeom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25" y="8041869"/>
            <a:ext cx="1590551" cy="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6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nholdsside 2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80135" y="2160271"/>
            <a:ext cx="6217920" cy="5148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874243" y="2160270"/>
            <a:ext cx="6217920" cy="5148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18.10.2017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2275720" y="7932979"/>
            <a:ext cx="370573" cy="221599"/>
          </a:xfrm>
          <a:prstGeom prst="rect">
            <a:avLst/>
          </a:prstGeo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016" y="305428"/>
            <a:ext cx="805214" cy="805214"/>
          </a:xfrm>
          <a:prstGeom prst="rect">
            <a:avLst/>
          </a:prstGeom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25" y="8041869"/>
            <a:ext cx="1590551" cy="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3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0135" y="2160270"/>
            <a:ext cx="6189344" cy="730250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0135" y="2890520"/>
            <a:ext cx="6189344" cy="44183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7872337" y="2160270"/>
            <a:ext cx="6219826" cy="730250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7872337" y="2890520"/>
            <a:ext cx="6219826" cy="44183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18.10.2017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12275720" y="7932979"/>
            <a:ext cx="370573" cy="221599"/>
          </a:xfrm>
          <a:prstGeom prst="rect">
            <a:avLst/>
          </a:prstGeo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016" y="305428"/>
            <a:ext cx="805214" cy="805214"/>
          </a:xfrm>
          <a:prstGeom prst="rect">
            <a:avLst/>
          </a:prstGeom>
        </p:spPr>
      </p:pic>
      <p:pic>
        <p:nvPicPr>
          <p:cNvPr id="13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25" y="8041869"/>
            <a:ext cx="1590551" cy="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0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7"/>
          <p:cNvSpPr/>
          <p:nvPr userDrawn="1"/>
        </p:nvSpPr>
        <p:spPr>
          <a:xfrm rot="4198283">
            <a:off x="-4214205" y="3184442"/>
            <a:ext cx="8760743" cy="2827569"/>
          </a:xfrm>
          <a:custGeom>
            <a:avLst/>
            <a:gdLst>
              <a:gd name="connsiteX0" fmla="*/ 0 w 9307013"/>
              <a:gd name="connsiteY0" fmla="*/ 0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0 w 9307013"/>
              <a:gd name="connsiteY4" fmla="*/ 0 h 2967365"/>
              <a:gd name="connsiteX0" fmla="*/ 450834 w 9307013"/>
              <a:gd name="connsiteY0" fmla="*/ 0 h 2968089"/>
              <a:gd name="connsiteX1" fmla="*/ 9307013 w 9307013"/>
              <a:gd name="connsiteY1" fmla="*/ 724 h 2968089"/>
              <a:gd name="connsiteX2" fmla="*/ 9307013 w 9307013"/>
              <a:gd name="connsiteY2" fmla="*/ 2968089 h 2968089"/>
              <a:gd name="connsiteX3" fmla="*/ 0 w 9307013"/>
              <a:gd name="connsiteY3" fmla="*/ 2968089 h 2968089"/>
              <a:gd name="connsiteX4" fmla="*/ 450834 w 9307013"/>
              <a:gd name="connsiteY4" fmla="*/ 0 h 2968089"/>
              <a:gd name="connsiteX0" fmla="*/ 483161 w 9307013"/>
              <a:gd name="connsiteY0" fmla="*/ 4232 h 2967365"/>
              <a:gd name="connsiteX1" fmla="*/ 9307013 w 9307013"/>
              <a:gd name="connsiteY1" fmla="*/ 0 h 2967365"/>
              <a:gd name="connsiteX2" fmla="*/ 9307013 w 9307013"/>
              <a:gd name="connsiteY2" fmla="*/ 2967365 h 2967365"/>
              <a:gd name="connsiteX3" fmla="*/ 0 w 9307013"/>
              <a:gd name="connsiteY3" fmla="*/ 2967365 h 2967365"/>
              <a:gd name="connsiteX4" fmla="*/ 483161 w 9307013"/>
              <a:gd name="connsiteY4" fmla="*/ 4232 h 2967365"/>
              <a:gd name="connsiteX0" fmla="*/ 0 w 8823852"/>
              <a:gd name="connsiteY0" fmla="*/ 4232 h 2967365"/>
              <a:gd name="connsiteX1" fmla="*/ 8823852 w 8823852"/>
              <a:gd name="connsiteY1" fmla="*/ 0 h 2967365"/>
              <a:gd name="connsiteX2" fmla="*/ 8823852 w 8823852"/>
              <a:gd name="connsiteY2" fmla="*/ 2967365 h 2967365"/>
              <a:gd name="connsiteX3" fmla="*/ 0 w 8823852"/>
              <a:gd name="connsiteY3" fmla="*/ 4232 h 2967365"/>
              <a:gd name="connsiteX0" fmla="*/ 0 w 8823852"/>
              <a:gd name="connsiteY0" fmla="*/ 4232 h 2843733"/>
              <a:gd name="connsiteX1" fmla="*/ 8823852 w 8823852"/>
              <a:gd name="connsiteY1" fmla="*/ 0 h 2843733"/>
              <a:gd name="connsiteX2" fmla="*/ 7735598 w 8823852"/>
              <a:gd name="connsiteY2" fmla="*/ 2843733 h 2843733"/>
              <a:gd name="connsiteX3" fmla="*/ 0 w 8823852"/>
              <a:gd name="connsiteY3" fmla="*/ 4232 h 2843733"/>
              <a:gd name="connsiteX0" fmla="*/ 0 w 8756392"/>
              <a:gd name="connsiteY0" fmla="*/ 0 h 2839501"/>
              <a:gd name="connsiteX1" fmla="*/ 8756392 w 8756392"/>
              <a:gd name="connsiteY1" fmla="*/ 21088 h 2839501"/>
              <a:gd name="connsiteX2" fmla="*/ 7735598 w 8756392"/>
              <a:gd name="connsiteY2" fmla="*/ 2839501 h 2839501"/>
              <a:gd name="connsiteX3" fmla="*/ 0 w 8756392"/>
              <a:gd name="connsiteY3" fmla="*/ 0 h 2839501"/>
              <a:gd name="connsiteX0" fmla="*/ 0 w 8759654"/>
              <a:gd name="connsiteY0" fmla="*/ 0 h 2830552"/>
              <a:gd name="connsiteX1" fmla="*/ 8759654 w 8759654"/>
              <a:gd name="connsiteY1" fmla="*/ 12139 h 2830552"/>
              <a:gd name="connsiteX2" fmla="*/ 7738860 w 8759654"/>
              <a:gd name="connsiteY2" fmla="*/ 2830552 h 2830552"/>
              <a:gd name="connsiteX3" fmla="*/ 0 w 8759654"/>
              <a:gd name="connsiteY3" fmla="*/ 0 h 2830552"/>
              <a:gd name="connsiteX0" fmla="*/ 0 w 8762917"/>
              <a:gd name="connsiteY0" fmla="*/ 0 h 2821603"/>
              <a:gd name="connsiteX1" fmla="*/ 8762917 w 8762917"/>
              <a:gd name="connsiteY1" fmla="*/ 3190 h 2821603"/>
              <a:gd name="connsiteX2" fmla="*/ 7742123 w 8762917"/>
              <a:gd name="connsiteY2" fmla="*/ 2821603 h 2821603"/>
              <a:gd name="connsiteX3" fmla="*/ 0 w 8762917"/>
              <a:gd name="connsiteY3" fmla="*/ 0 h 2821603"/>
              <a:gd name="connsiteX0" fmla="*/ 0 w 8759655"/>
              <a:gd name="connsiteY0" fmla="*/ 0 h 2830552"/>
              <a:gd name="connsiteX1" fmla="*/ 8759655 w 8759655"/>
              <a:gd name="connsiteY1" fmla="*/ 12139 h 2830552"/>
              <a:gd name="connsiteX2" fmla="*/ 7738861 w 8759655"/>
              <a:gd name="connsiteY2" fmla="*/ 2830552 h 2830552"/>
              <a:gd name="connsiteX3" fmla="*/ 0 w 8759655"/>
              <a:gd name="connsiteY3" fmla="*/ 0 h 2830552"/>
              <a:gd name="connsiteX0" fmla="*/ 0 w 8760743"/>
              <a:gd name="connsiteY0" fmla="*/ 0 h 2827569"/>
              <a:gd name="connsiteX1" fmla="*/ 8760743 w 8760743"/>
              <a:gd name="connsiteY1" fmla="*/ 9156 h 2827569"/>
              <a:gd name="connsiteX2" fmla="*/ 7739949 w 8760743"/>
              <a:gd name="connsiteY2" fmla="*/ 2827569 h 2827569"/>
              <a:gd name="connsiteX3" fmla="*/ 0 w 8760743"/>
              <a:gd name="connsiteY3" fmla="*/ 0 h 28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0743" h="2827569">
                <a:moveTo>
                  <a:pt x="0" y="0"/>
                </a:moveTo>
                <a:lnTo>
                  <a:pt x="8760743" y="9156"/>
                </a:lnTo>
                <a:lnTo>
                  <a:pt x="7739949" y="2827569"/>
                </a:lnTo>
                <a:lnTo>
                  <a:pt x="0" y="0"/>
                </a:lnTo>
                <a:close/>
              </a:path>
            </a:pathLst>
          </a:custGeom>
          <a:solidFill>
            <a:srgbClr val="63A8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dirty="0">
                <a:solidFill>
                  <a:srgbClr val="0095C8"/>
                </a:solidFill>
              </a:rPr>
              <a:t> </a:t>
            </a:r>
          </a:p>
        </p:txBody>
      </p:sp>
      <p:sp>
        <p:nvSpPr>
          <p:cNvPr id="20" name="Rectangle 13"/>
          <p:cNvSpPr/>
          <p:nvPr userDrawn="1"/>
        </p:nvSpPr>
        <p:spPr>
          <a:xfrm rot="4198283">
            <a:off x="-1851958" y="3900016"/>
            <a:ext cx="8916593" cy="431953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6"/>
              <a:gd name="connsiteX1" fmla="*/ 9307013 w 9307013"/>
              <a:gd name="connsiteY1" fmla="*/ 0 h 426386"/>
              <a:gd name="connsiteX2" fmla="*/ 9307013 w 9307013"/>
              <a:gd name="connsiteY2" fmla="*/ 425063 h 426386"/>
              <a:gd name="connsiteX3" fmla="*/ 300282 w 9307013"/>
              <a:gd name="connsiteY3" fmla="*/ 426386 h 426386"/>
              <a:gd name="connsiteX4" fmla="*/ 0 w 9307013"/>
              <a:gd name="connsiteY4" fmla="*/ 0 h 426386"/>
              <a:gd name="connsiteX0" fmla="*/ 153808 w 9006731"/>
              <a:gd name="connsiteY0" fmla="*/ 0 h 429823"/>
              <a:gd name="connsiteX1" fmla="*/ 9006731 w 9006731"/>
              <a:gd name="connsiteY1" fmla="*/ 3437 h 429823"/>
              <a:gd name="connsiteX2" fmla="*/ 9006731 w 9006731"/>
              <a:gd name="connsiteY2" fmla="*/ 428500 h 429823"/>
              <a:gd name="connsiteX3" fmla="*/ 0 w 9006731"/>
              <a:gd name="connsiteY3" fmla="*/ 429823 h 429823"/>
              <a:gd name="connsiteX4" fmla="*/ 153808 w 9006731"/>
              <a:gd name="connsiteY4" fmla="*/ 0 h 429823"/>
              <a:gd name="connsiteX0" fmla="*/ 153808 w 9006731"/>
              <a:gd name="connsiteY0" fmla="*/ 0 h 431646"/>
              <a:gd name="connsiteX1" fmla="*/ 9006731 w 9006731"/>
              <a:gd name="connsiteY1" fmla="*/ 3437 h 431646"/>
              <a:gd name="connsiteX2" fmla="*/ 8764349 w 9006731"/>
              <a:gd name="connsiteY2" fmla="*/ 431646 h 431646"/>
              <a:gd name="connsiteX3" fmla="*/ 0 w 9006731"/>
              <a:gd name="connsiteY3" fmla="*/ 429823 h 431646"/>
              <a:gd name="connsiteX4" fmla="*/ 153808 w 9006731"/>
              <a:gd name="connsiteY4" fmla="*/ 0 h 431646"/>
              <a:gd name="connsiteX0" fmla="*/ 153808 w 8916593"/>
              <a:gd name="connsiteY0" fmla="*/ 307 h 431953"/>
              <a:gd name="connsiteX1" fmla="*/ 8916593 w 8916593"/>
              <a:gd name="connsiteY1" fmla="*/ 0 h 431953"/>
              <a:gd name="connsiteX2" fmla="*/ 8764349 w 8916593"/>
              <a:gd name="connsiteY2" fmla="*/ 431953 h 431953"/>
              <a:gd name="connsiteX3" fmla="*/ 0 w 8916593"/>
              <a:gd name="connsiteY3" fmla="*/ 430130 h 431953"/>
              <a:gd name="connsiteX4" fmla="*/ 153808 w 8916593"/>
              <a:gd name="connsiteY4" fmla="*/ 307 h 4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6593" h="431953">
                <a:moveTo>
                  <a:pt x="153808" y="307"/>
                </a:moveTo>
                <a:lnTo>
                  <a:pt x="8916593" y="0"/>
                </a:lnTo>
                <a:lnTo>
                  <a:pt x="8764349" y="431953"/>
                </a:lnTo>
                <a:lnTo>
                  <a:pt x="0" y="430130"/>
                </a:lnTo>
                <a:lnTo>
                  <a:pt x="153808" y="3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21" name="Rectangle 15"/>
          <p:cNvSpPr/>
          <p:nvPr userDrawn="1"/>
        </p:nvSpPr>
        <p:spPr>
          <a:xfrm rot="4198283">
            <a:off x="-2309230" y="3900703"/>
            <a:ext cx="8924335" cy="430689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6387"/>
              <a:gd name="connsiteX1" fmla="*/ 9307013 w 9307013"/>
              <a:gd name="connsiteY1" fmla="*/ 0 h 426387"/>
              <a:gd name="connsiteX2" fmla="*/ 9307013 w 9307013"/>
              <a:gd name="connsiteY2" fmla="*/ 425063 h 426387"/>
              <a:gd name="connsiteX3" fmla="*/ 300282 w 9307013"/>
              <a:gd name="connsiteY3" fmla="*/ 426387 h 426387"/>
              <a:gd name="connsiteX4" fmla="*/ 0 w 9307013"/>
              <a:gd name="connsiteY4" fmla="*/ 0 h 426387"/>
              <a:gd name="connsiteX0" fmla="*/ 155704 w 9006731"/>
              <a:gd name="connsiteY0" fmla="*/ 633 h 426387"/>
              <a:gd name="connsiteX1" fmla="*/ 9006731 w 9006731"/>
              <a:gd name="connsiteY1" fmla="*/ 0 h 426387"/>
              <a:gd name="connsiteX2" fmla="*/ 9006731 w 9006731"/>
              <a:gd name="connsiteY2" fmla="*/ 425063 h 426387"/>
              <a:gd name="connsiteX3" fmla="*/ 0 w 9006731"/>
              <a:gd name="connsiteY3" fmla="*/ 426387 h 426387"/>
              <a:gd name="connsiteX4" fmla="*/ 155704 w 9006731"/>
              <a:gd name="connsiteY4" fmla="*/ 633 h 426387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9010802 w 9010802"/>
              <a:gd name="connsiteY2" fmla="*/ 425063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9010802"/>
              <a:gd name="connsiteY0" fmla="*/ 633 h 428283"/>
              <a:gd name="connsiteX1" fmla="*/ 9010802 w 9010802"/>
              <a:gd name="connsiteY1" fmla="*/ 0 h 428283"/>
              <a:gd name="connsiteX2" fmla="*/ 8773430 w 9010802"/>
              <a:gd name="connsiteY2" fmla="*/ 425877 h 428283"/>
              <a:gd name="connsiteX3" fmla="*/ 0 w 9010802"/>
              <a:gd name="connsiteY3" fmla="*/ 428283 h 428283"/>
              <a:gd name="connsiteX4" fmla="*/ 159775 w 9010802"/>
              <a:gd name="connsiteY4" fmla="*/ 633 h 428283"/>
              <a:gd name="connsiteX0" fmla="*/ 159775 w 8924335"/>
              <a:gd name="connsiteY0" fmla="*/ 3039 h 430689"/>
              <a:gd name="connsiteX1" fmla="*/ 8924335 w 8924335"/>
              <a:gd name="connsiteY1" fmla="*/ 0 h 430689"/>
              <a:gd name="connsiteX2" fmla="*/ 8773430 w 8924335"/>
              <a:gd name="connsiteY2" fmla="*/ 428283 h 430689"/>
              <a:gd name="connsiteX3" fmla="*/ 0 w 8924335"/>
              <a:gd name="connsiteY3" fmla="*/ 430689 h 430689"/>
              <a:gd name="connsiteX4" fmla="*/ 159775 w 8924335"/>
              <a:gd name="connsiteY4" fmla="*/ 3039 h 43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4335" h="430689">
                <a:moveTo>
                  <a:pt x="159775" y="3039"/>
                </a:moveTo>
                <a:lnTo>
                  <a:pt x="8924335" y="0"/>
                </a:lnTo>
                <a:lnTo>
                  <a:pt x="8773430" y="428283"/>
                </a:lnTo>
                <a:lnTo>
                  <a:pt x="0" y="430689"/>
                </a:lnTo>
                <a:lnTo>
                  <a:pt x="159775" y="3039"/>
                </a:lnTo>
                <a:close/>
              </a:path>
            </a:pathLst>
          </a:custGeom>
          <a:solidFill>
            <a:srgbClr val="0095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22" name="Rectangle 16"/>
          <p:cNvSpPr/>
          <p:nvPr userDrawn="1"/>
        </p:nvSpPr>
        <p:spPr>
          <a:xfrm rot="4198283">
            <a:off x="-2753532" y="3904844"/>
            <a:ext cx="8911454" cy="424610"/>
          </a:xfrm>
          <a:custGeom>
            <a:avLst/>
            <a:gdLst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0 w 9307013"/>
              <a:gd name="connsiteY3" fmla="*/ 425063 h 425063"/>
              <a:gd name="connsiteX4" fmla="*/ 0 w 9307013"/>
              <a:gd name="connsiteY4" fmla="*/ 0 h 425063"/>
              <a:gd name="connsiteX0" fmla="*/ 0 w 9307013"/>
              <a:gd name="connsiteY0" fmla="*/ 0 h 425063"/>
              <a:gd name="connsiteX1" fmla="*/ 9307013 w 9307013"/>
              <a:gd name="connsiteY1" fmla="*/ 0 h 425063"/>
              <a:gd name="connsiteX2" fmla="*/ 9307013 w 9307013"/>
              <a:gd name="connsiteY2" fmla="*/ 425063 h 425063"/>
              <a:gd name="connsiteX3" fmla="*/ 311589 w 9307013"/>
              <a:gd name="connsiteY3" fmla="*/ 422991 h 425063"/>
              <a:gd name="connsiteX4" fmla="*/ 0 w 9307013"/>
              <a:gd name="connsiteY4" fmla="*/ 0 h 425063"/>
              <a:gd name="connsiteX0" fmla="*/ 150277 w 8995424"/>
              <a:gd name="connsiteY0" fmla="*/ 2109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50277 w 8995424"/>
              <a:gd name="connsiteY4" fmla="*/ 2109 h 425063"/>
              <a:gd name="connsiteX0" fmla="*/ 133091 w 8995424"/>
              <a:gd name="connsiteY0" fmla="*/ 306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3091 w 8995424"/>
              <a:gd name="connsiteY4" fmla="*/ 306 h 425063"/>
              <a:gd name="connsiteX0" fmla="*/ 146341 w 8995424"/>
              <a:gd name="connsiteY0" fmla="*/ 674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46341 w 8995424"/>
              <a:gd name="connsiteY4" fmla="*/ 674 h 425063"/>
              <a:gd name="connsiteX0" fmla="*/ 137030 w 8995424"/>
              <a:gd name="connsiteY0" fmla="*/ 1740 h 425063"/>
              <a:gd name="connsiteX1" fmla="*/ 8995424 w 8995424"/>
              <a:gd name="connsiteY1" fmla="*/ 0 h 425063"/>
              <a:gd name="connsiteX2" fmla="*/ 8995424 w 8995424"/>
              <a:gd name="connsiteY2" fmla="*/ 425063 h 425063"/>
              <a:gd name="connsiteX3" fmla="*/ 0 w 8995424"/>
              <a:gd name="connsiteY3" fmla="*/ 422991 h 425063"/>
              <a:gd name="connsiteX4" fmla="*/ 137030 w 8995424"/>
              <a:gd name="connsiteY4" fmla="*/ 1740 h 425063"/>
              <a:gd name="connsiteX0" fmla="*/ 147039 w 9005433"/>
              <a:gd name="connsiteY0" fmla="*/ 1740 h 425063"/>
              <a:gd name="connsiteX1" fmla="*/ 9005433 w 9005433"/>
              <a:gd name="connsiteY1" fmla="*/ 0 h 425063"/>
              <a:gd name="connsiteX2" fmla="*/ 9005433 w 9005433"/>
              <a:gd name="connsiteY2" fmla="*/ 425063 h 425063"/>
              <a:gd name="connsiteX3" fmla="*/ 0 w 9005433"/>
              <a:gd name="connsiteY3" fmla="*/ 401497 h 425063"/>
              <a:gd name="connsiteX4" fmla="*/ 147039 w 9005433"/>
              <a:gd name="connsiteY4" fmla="*/ 1740 h 425063"/>
              <a:gd name="connsiteX0" fmla="*/ 144537 w 9002931"/>
              <a:gd name="connsiteY0" fmla="*/ 1740 h 425063"/>
              <a:gd name="connsiteX1" fmla="*/ 9002931 w 9002931"/>
              <a:gd name="connsiteY1" fmla="*/ 0 h 425063"/>
              <a:gd name="connsiteX2" fmla="*/ 9002931 w 9002931"/>
              <a:gd name="connsiteY2" fmla="*/ 425063 h 425063"/>
              <a:gd name="connsiteX3" fmla="*/ 0 w 9002931"/>
              <a:gd name="connsiteY3" fmla="*/ 406869 h 425063"/>
              <a:gd name="connsiteX4" fmla="*/ 144537 w 9002931"/>
              <a:gd name="connsiteY4" fmla="*/ 1740 h 425063"/>
              <a:gd name="connsiteX0" fmla="*/ 144537 w 9002931"/>
              <a:gd name="connsiteY0" fmla="*/ 1740 h 424538"/>
              <a:gd name="connsiteX1" fmla="*/ 9002931 w 9002931"/>
              <a:gd name="connsiteY1" fmla="*/ 0 h 424538"/>
              <a:gd name="connsiteX2" fmla="*/ 8761886 w 9002931"/>
              <a:gd name="connsiteY2" fmla="*/ 424538 h 424538"/>
              <a:gd name="connsiteX3" fmla="*/ 0 w 9002931"/>
              <a:gd name="connsiteY3" fmla="*/ 406869 h 424538"/>
              <a:gd name="connsiteX4" fmla="*/ 144537 w 9002931"/>
              <a:gd name="connsiteY4" fmla="*/ 1740 h 424538"/>
              <a:gd name="connsiteX0" fmla="*/ 144537 w 8911454"/>
              <a:gd name="connsiteY0" fmla="*/ 1812 h 424610"/>
              <a:gd name="connsiteX1" fmla="*/ 8911454 w 8911454"/>
              <a:gd name="connsiteY1" fmla="*/ 0 h 424610"/>
              <a:gd name="connsiteX2" fmla="*/ 8761886 w 8911454"/>
              <a:gd name="connsiteY2" fmla="*/ 424610 h 424610"/>
              <a:gd name="connsiteX3" fmla="*/ 0 w 8911454"/>
              <a:gd name="connsiteY3" fmla="*/ 406941 h 424610"/>
              <a:gd name="connsiteX4" fmla="*/ 144537 w 8911454"/>
              <a:gd name="connsiteY4" fmla="*/ 1812 h 4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454" h="424610">
                <a:moveTo>
                  <a:pt x="144537" y="1812"/>
                </a:moveTo>
                <a:lnTo>
                  <a:pt x="8911454" y="0"/>
                </a:lnTo>
                <a:lnTo>
                  <a:pt x="8761886" y="424610"/>
                </a:lnTo>
                <a:lnTo>
                  <a:pt x="0" y="406941"/>
                </a:lnTo>
                <a:lnTo>
                  <a:pt x="144537" y="1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14630401" cy="7926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80136" y="900113"/>
            <a:ext cx="13014000" cy="8309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0136" y="2160270"/>
            <a:ext cx="13012027" cy="51486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784493" y="7929839"/>
            <a:ext cx="1015465" cy="2215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18.10.2017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49079" y="7929839"/>
            <a:ext cx="4294671" cy="2215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17" name="Bild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25" y="8041869"/>
            <a:ext cx="1590551" cy="773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512" y="254410"/>
            <a:ext cx="949230" cy="94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50" r:id="rId3"/>
    <p:sldLayoutId id="2147483652" r:id="rId4"/>
    <p:sldLayoutId id="2147483677" r:id="rId5"/>
    <p:sldLayoutId id="2147483670" r:id="rId6"/>
    <p:sldLayoutId id="2147483672" r:id="rId7"/>
    <p:sldLayoutId id="2147483673" r:id="rId8"/>
    <p:sldLayoutId id="2147483678" r:id="rId9"/>
    <p:sldLayoutId id="2147483655" r:id="rId10"/>
    <p:sldLayoutId id="2147483680" r:id="rId11"/>
    <p:sldLayoutId id="2147483683" r:id="rId12"/>
    <p:sldLayoutId id="2147483684" r:id="rId13"/>
    <p:sldLayoutId id="2147483685" r:id="rId14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109728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460800" indent="-230400" algn="l" defTabSz="109728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691200" indent="-230400" algn="l" defTabSz="109728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921600" indent="-230400" algn="l" defTabSz="109728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152000" indent="-230400" algn="l" defTabSz="109728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jostatus.no/tema/kjemikalier/noen-farlige-kjemikalier/ftalater/" TargetMode="External"/><Relationship Id="rId2" Type="http://schemas.openxmlformats.org/officeDocument/2006/relationships/hyperlink" Target="http://www.miljostatus.no/pah" TargetMode="Externa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2353134" y="0"/>
            <a:ext cx="7555765" cy="1258848"/>
          </a:xfrm>
        </p:spPr>
        <p:txBody>
          <a:bodyPr/>
          <a:lstStyle/>
          <a:p>
            <a:r>
              <a:rPr lang="nb-NO" dirty="0"/>
              <a:t>Norges Fotballforbund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5179483" y="1734009"/>
            <a:ext cx="5495925" cy="456741"/>
          </a:xfrm>
        </p:spPr>
        <p:txBody>
          <a:bodyPr>
            <a:normAutofit/>
          </a:bodyPr>
          <a:lstStyle/>
          <a:p>
            <a:r>
              <a:rPr lang="nb-NO" sz="3200" dirty="0"/>
              <a:t>Granulat  i kunstgressbaner</a:t>
            </a:r>
          </a:p>
        </p:txBody>
      </p:sp>
      <p:pic>
        <p:nvPicPr>
          <p:cNvPr id="6" name="Bild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58" y="2413000"/>
            <a:ext cx="5667375" cy="5307183"/>
          </a:xfrm>
          <a:prstGeom prst="rect">
            <a:avLst/>
          </a:prstGeom>
          <a:noFill/>
        </p:spPr>
      </p:pic>
      <p:sp>
        <p:nvSpPr>
          <p:cNvPr id="7" name="TekstSylinder 6"/>
          <p:cNvSpPr txBox="1"/>
          <p:nvPr/>
        </p:nvSpPr>
        <p:spPr>
          <a:xfrm>
            <a:off x="11096625" y="7372351"/>
            <a:ext cx="258127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SKEI 18.10.2017</a:t>
            </a:r>
          </a:p>
        </p:txBody>
      </p:sp>
    </p:spTree>
    <p:extLst>
      <p:ext uri="{BB962C8B-B14F-4D97-AF65-F5344CB8AC3E}">
        <p14:creationId xmlns:p14="http://schemas.microsoft.com/office/powerpoint/2010/main" val="2686387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Hvorfor benyttes granulat?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146811" y="3486150"/>
            <a:ext cx="11378564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b-NO" sz="3600" b="1" dirty="0"/>
              <a:t>Mest mulig likt naturgressets spilleegenskaper</a:t>
            </a:r>
          </a:p>
          <a:p>
            <a:pPr marL="342900" indent="-342900">
              <a:buFontTx/>
              <a:buChar char="-"/>
            </a:pPr>
            <a:r>
              <a:rPr lang="nb-NO" sz="3600" b="1" dirty="0"/>
              <a:t>Støtdemping</a:t>
            </a:r>
          </a:p>
          <a:p>
            <a:pPr marL="342900" indent="-342900">
              <a:buFontTx/>
              <a:buChar char="-"/>
            </a:pPr>
            <a:r>
              <a:rPr lang="nb-NO" sz="3600" b="1" dirty="0" err="1"/>
              <a:t>Traction</a:t>
            </a:r>
            <a:r>
              <a:rPr lang="nb-NO" sz="3600" b="1" dirty="0"/>
              <a:t>/stabilitet fot</a:t>
            </a:r>
          </a:p>
          <a:p>
            <a:pPr marL="342900" indent="-342900">
              <a:buFontTx/>
              <a:buChar char="-"/>
            </a:pPr>
            <a:r>
              <a:rPr lang="nb-NO" sz="3600" b="1" dirty="0"/>
              <a:t>Hudvennlig (skrubbsår)</a:t>
            </a:r>
          </a:p>
          <a:p>
            <a:pPr marL="342900" indent="-342900">
              <a:buFontTx/>
              <a:buChar char="-"/>
            </a:pPr>
            <a:r>
              <a:rPr lang="nb-NO" sz="3600" b="1" dirty="0"/>
              <a:t>Belastning = stabilt dekke</a:t>
            </a:r>
          </a:p>
          <a:p>
            <a:pPr marL="342900" indent="-342900">
              <a:buFontTx/>
              <a:buChar char="-"/>
            </a:pPr>
            <a:endParaRPr lang="nb-NO" dirty="0"/>
          </a:p>
          <a:p>
            <a:pPr marL="342900" indent="-34290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108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3461" y="500063"/>
            <a:ext cx="13014000" cy="830997"/>
          </a:xfrm>
        </p:spPr>
        <p:txBody>
          <a:bodyPr>
            <a:normAutofit/>
          </a:bodyPr>
          <a:lstStyle/>
          <a:p>
            <a:r>
              <a:rPr lang="nb-NO" sz="4000" dirty="0"/>
              <a:t>Typer granulat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146811" y="3486150"/>
            <a:ext cx="1137856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pPr marL="342900" indent="-342900">
              <a:buFontTx/>
              <a:buChar char="-"/>
            </a:pPr>
            <a:endParaRPr lang="nb-NO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489259"/>
              </p:ext>
            </p:extLst>
          </p:nvPr>
        </p:nvGraphicFramePr>
        <p:xfrm>
          <a:off x="666750" y="1638300"/>
          <a:ext cx="13360711" cy="5658535"/>
        </p:xfrm>
        <a:graphic>
          <a:graphicData uri="http://schemas.openxmlformats.org/drawingml/2006/table">
            <a:tbl>
              <a:tblPr/>
              <a:tblGrid>
                <a:gridCol w="291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9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6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308">
                <a:tc>
                  <a:txBody>
                    <a:bodyPr/>
                    <a:lstStyle/>
                    <a:p>
                      <a:pPr algn="l" fontAlgn="b"/>
                      <a:r>
                        <a:rPr lang="nb-NO" sz="32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32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Fordeler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32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Ulemper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SBR (fra oppmalte dekk)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Prisgunstig, gode spilleegenskaper, </a:t>
                      </a:r>
                    </a:p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gjenbruk kassert materiale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Lukt, farge, innhold miljøgifter, mikroplast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SBR </a:t>
                      </a:r>
                      <a:r>
                        <a:rPr lang="nb-NO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coated</a:t>
                      </a:r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 dyrere,</a:t>
                      </a:r>
                      <a:r>
                        <a:rPr lang="nb-NO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men noe billigere enn EPDM, </a:t>
                      </a:r>
                    </a:p>
                    <a:p>
                      <a:pPr algn="l" fontAlgn="b"/>
                      <a:r>
                        <a:rPr lang="nb-NO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slipper ikke ut miljøgifter så lenge </a:t>
                      </a:r>
                      <a:r>
                        <a:rPr lang="nb-NO" sz="1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coatingen</a:t>
                      </a:r>
                      <a:r>
                        <a:rPr lang="nb-NO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holder</a:t>
                      </a:r>
                      <a:endParaRPr lang="nb-N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Inneholder miljøgifter, mikroplast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EPBM (fabrikknytt)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Dyrere enn SBR, billigere enn TPE, gode spilleegenskaper, valgfri farge, lite eller ingen miljøgifter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kvalitetsforskjeller som er vanskelig å oppdage før en tids bruk, mikroplast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Industrigummi </a:t>
                      </a:r>
                    </a:p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(avkapp annen produksjon)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Dyrere enn SBR, billigere enn TPE, </a:t>
                      </a:r>
                    </a:p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varierende spilleegenskaper, oftest sort eller grå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Uspesifisert innhold, mikroplast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TPE (fabrikknytt)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Gode spilleegenskaper, fritt for miljøgifter, valgfri farge, uten lukt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Dyrt, hardt (anbefaler støtdempende </a:t>
                      </a:r>
                    </a:p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underlag), mikroplast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Kork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Gode spilleegenskaper, fritt for miljøgifter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Lett (skader ved vedlikehold, kan flyte vekk), </a:t>
                      </a:r>
                    </a:p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støv, slitasje, dyrt, må vannes, fryser lett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 kork, kokosnøttskall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Gode spilleegenskaper, fritt for miljøgifter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Lett (skader ved vedlikehold, kan flyte vekk), </a:t>
                      </a:r>
                    </a:p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støv, slitasje, dyrt, må vannes, fryser lett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Stabilt dekke, ingen miljøutfordringer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Ikke gode spilleegenskaper, skrubbsår, fryser lett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587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Sukkerroer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Organisk, men bioplast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Ikke ferdig utviklet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16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Uten innfyll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 miljøutfordringer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Lett (skader ved vedlikehold), dyrt, </a:t>
                      </a:r>
                    </a:p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tåler mindre slitasje, dårligere spilleegenskaper</a:t>
                      </a:r>
                    </a:p>
                  </a:txBody>
                  <a:tcPr marL="8729" marR="8729" marT="87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407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Type innfyll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1731110"/>
            <a:ext cx="8945550" cy="612407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D8FC793-585A-4803-A983-7C76BBF23964}"/>
              </a:ext>
            </a:extLst>
          </p:cNvPr>
          <p:cNvSpPr txBox="1"/>
          <p:nvPr/>
        </p:nvSpPr>
        <p:spPr>
          <a:xfrm rot="20391513">
            <a:off x="3877733" y="3432748"/>
            <a:ext cx="64664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6%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9F2468A-37FE-447F-B6F3-8910E4772CA9}"/>
              </a:ext>
            </a:extLst>
          </p:cNvPr>
          <p:cNvSpPr txBox="1"/>
          <p:nvPr/>
        </p:nvSpPr>
        <p:spPr>
          <a:xfrm rot="20361061">
            <a:off x="4510767" y="2770415"/>
            <a:ext cx="670832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1660986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Støtdempende underlag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17" y="1635434"/>
            <a:ext cx="9990284" cy="58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5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SBR (fra oppmalte dekk)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428750" y="2476293"/>
            <a:ext cx="6153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Fordeler: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Prisgunstig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Gode spilleegenskaper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Gjenbruk kassert materiale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God tilgjengelighet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428750" y="5429250"/>
            <a:ext cx="379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Ulemper: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Lukt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Farge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Innhold miljøgifter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Mikroplast</a:t>
            </a:r>
          </a:p>
        </p:txBody>
      </p:sp>
      <p:pic>
        <p:nvPicPr>
          <p:cNvPr id="7" name="Bild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36979" r="21792" b="3287"/>
          <a:stretch/>
        </p:blipFill>
        <p:spPr bwMode="auto">
          <a:xfrm>
            <a:off x="6429374" y="1543050"/>
            <a:ext cx="6905625" cy="5800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5336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77653"/>
            <a:ext cx="9735916" cy="761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91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1" y="161364"/>
            <a:ext cx="10426066" cy="75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9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SBR </a:t>
            </a:r>
            <a:r>
              <a:rPr lang="nb-NO" dirty="0" err="1"/>
              <a:t>coated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428750" y="2476293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Fordeler: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Litt dyrere, men noe billigere enn EPDM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Slipper ikke ut miljøgifter så lenge </a:t>
            </a:r>
            <a:r>
              <a:rPr lang="nb-NO" b="1" dirty="0" err="1"/>
              <a:t>coatingen</a:t>
            </a:r>
            <a:r>
              <a:rPr lang="nb-NO" b="1" dirty="0"/>
              <a:t> holder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428750" y="5429250"/>
            <a:ext cx="37909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Ulemper: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Innhold miljøgifter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Mikroplast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4" y="1458844"/>
            <a:ext cx="7889820" cy="57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8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EPDM (fabrikknytt)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080136" y="2429602"/>
            <a:ext cx="615315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Fordeler: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Dyrere enn SBR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Billigere enn TPE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Gode spilleegenskaper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Valgfri farge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Lite eller ingen miljøgifter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28699" y="5438775"/>
            <a:ext cx="54006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Ulemper: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Store kvalitetsforskjeller som er vanskelig å oppdage før en tids bruk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Mikroplast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2" r="362" b="51"/>
          <a:stretch/>
        </p:blipFill>
        <p:spPr>
          <a:xfrm>
            <a:off x="6628072" y="1731110"/>
            <a:ext cx="7440353" cy="51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85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Industrigummi (</a:t>
            </a:r>
            <a:r>
              <a:rPr lang="nb-NO" dirty="0" err="1"/>
              <a:t>gummiavkapp</a:t>
            </a:r>
            <a:r>
              <a:rPr lang="nb-NO" dirty="0"/>
              <a:t> fra annen produksjon)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080136" y="2429602"/>
            <a:ext cx="6153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Fordeler: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Dyrere enn SBR</a:t>
            </a:r>
          </a:p>
          <a:p>
            <a:pPr marL="342900" indent="-342900">
              <a:buFontTx/>
              <a:buChar char="-"/>
            </a:pPr>
            <a:r>
              <a:rPr lang="nb-NO" b="1"/>
              <a:t>Billigere </a:t>
            </a:r>
            <a:r>
              <a:rPr lang="nb-NO" b="1" dirty="0"/>
              <a:t>enn TPE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Varierende spilleegenskaper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Oftest sort eller grå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28699" y="5438775"/>
            <a:ext cx="54006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Ulemper: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Uspesifisert innhold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Miljøgifter sannsynlig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Mikroplast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85" y="1504950"/>
            <a:ext cx="7591288" cy="56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0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52391" y="357195"/>
            <a:ext cx="4191634" cy="897254"/>
          </a:xfrm>
        </p:spPr>
        <p:txBody>
          <a:bodyPr>
            <a:normAutofit fontScale="90000"/>
          </a:bodyPr>
          <a:lstStyle/>
          <a:p>
            <a:r>
              <a:rPr lang="nb-NO" sz="6000" dirty="0"/>
              <a:t>VISJON NFF</a:t>
            </a:r>
          </a:p>
        </p:txBody>
      </p:sp>
      <p:sp>
        <p:nvSpPr>
          <p:cNvPr id="4" name="Rektangel 3"/>
          <p:cNvSpPr/>
          <p:nvPr/>
        </p:nvSpPr>
        <p:spPr>
          <a:xfrm>
            <a:off x="1107440" y="1513287"/>
            <a:ext cx="132022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/>
              <a:t>Fotballglede, muligheter og utfordringer for alle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26" y="2735935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16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TPE (fabrikknytt)</a:t>
            </a:r>
            <a:br>
              <a:rPr lang="nb-NO" dirty="0"/>
            </a:b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080136" y="2429602"/>
            <a:ext cx="615315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Fordeler: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Gode spilleegenskaper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Fritt for miljøgifter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Valgfri farge, uten lukt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28699" y="5438775"/>
            <a:ext cx="5400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Ulemper: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Dyrt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Hardt (anbefaler støtdempende underlag)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Mikroplast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4" y="762678"/>
            <a:ext cx="6610350" cy="65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0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000" dirty="0">
                <a:solidFill>
                  <a:srgbClr val="000000"/>
                </a:solidFill>
                <a:latin typeface="Calibri" panose="020F0502020204030204" pitchFamily="34" charset="0"/>
              </a:rPr>
              <a:t>Kork</a:t>
            </a:r>
            <a:br>
              <a:rPr lang="nb-NO" sz="3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nb-NO" dirty="0"/>
            </a:b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080136" y="2429602"/>
            <a:ext cx="61531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Fordeler: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Gode spilleegenskaper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Fritt for miljøgifter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28699" y="5438775"/>
            <a:ext cx="5400675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Ulemper: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Lett (skader ved vedlikehold, kan flyte vekk), støv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Slitasje/varighet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Dyrt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Må vannes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Fryser lett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2"/>
          <a:stretch/>
        </p:blipFill>
        <p:spPr>
          <a:xfrm>
            <a:off x="6429374" y="1315611"/>
            <a:ext cx="7121842" cy="60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25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5F4618B-5719-442A-B7C8-5002AAFD5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4866"/>
            <a:ext cx="10680114" cy="712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67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BA8E5E6-6131-4A47-9FCF-5DF2807AE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6" y="262466"/>
            <a:ext cx="11247381" cy="75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54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C57DC1F-198B-4573-8E80-10F1B0DF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0" y="364067"/>
            <a:ext cx="11154585" cy="74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5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000" dirty="0">
                <a:solidFill>
                  <a:srgbClr val="000000"/>
                </a:solidFill>
                <a:latin typeface="Calibri" panose="020F0502020204030204" pitchFamily="34" charset="0"/>
              </a:rPr>
              <a:t>Sand</a:t>
            </a:r>
            <a:br>
              <a:rPr lang="nb-NO" sz="4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nb-NO" sz="3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nb-NO" dirty="0"/>
            </a:b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080136" y="2429602"/>
            <a:ext cx="61531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Fordeler: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Stabilt dekke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Ingen miljøutfordringer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28699" y="5438775"/>
            <a:ext cx="54006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Ulemper: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Ikke gode spilleegenskaper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Skrubbsår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Fryser lett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42" y="1508760"/>
            <a:ext cx="8673594" cy="58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06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000" dirty="0">
                <a:solidFill>
                  <a:srgbClr val="000000"/>
                </a:solidFill>
                <a:latin typeface="Calibri" panose="020F0502020204030204" pitchFamily="34" charset="0"/>
              </a:rPr>
              <a:t>Sukkerrør</a:t>
            </a:r>
            <a:br>
              <a:rPr lang="nb-NO" sz="4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nb-NO" sz="3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nb-NO" dirty="0"/>
            </a:b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080136" y="2429602"/>
            <a:ext cx="61531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Fordeler: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Organisk, men bioplast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28699" y="5438775"/>
            <a:ext cx="540067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Ulemper: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Ikke ferdig utviklet</a:t>
            </a:r>
          </a:p>
          <a:p>
            <a:pPr marL="342900" indent="-342900">
              <a:buFontTx/>
              <a:buChar char="-"/>
            </a:pPr>
            <a:r>
              <a:rPr lang="nb-NO" b="1" dirty="0"/>
              <a:t>Mikroplast ?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709" y="1731110"/>
            <a:ext cx="7817137" cy="56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3EFA75-021A-486C-ACAB-431B8B65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dirty="0"/>
              <a:t>Sukkerrør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6BAC1B5-9477-49B5-A7B8-66190379C129}"/>
              </a:ext>
            </a:extLst>
          </p:cNvPr>
          <p:cNvSpPr txBox="1"/>
          <p:nvPr/>
        </p:nvSpPr>
        <p:spPr>
          <a:xfrm>
            <a:off x="685800" y="2988734"/>
            <a:ext cx="1361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Linda Fleischer Ween, rådgiver Park og Vei, Stavanger kommune:</a:t>
            </a:r>
          </a:p>
          <a:p>
            <a:endParaRPr lang="nb-NO" sz="3200" b="1" dirty="0"/>
          </a:p>
          <a:p>
            <a:r>
              <a:rPr lang="nb-NO" sz="3200" b="1" dirty="0"/>
              <a:t>Vi har prøvd ut det nye granulatet av sukkerrør på en bane, men det viste seg å være uegnet. Det er derfor fjernet og erstattet med SBR. </a:t>
            </a:r>
          </a:p>
        </p:txBody>
      </p:sp>
    </p:spTree>
    <p:extLst>
      <p:ext uri="{BB962C8B-B14F-4D97-AF65-F5344CB8AC3E}">
        <p14:creationId xmlns:p14="http://schemas.microsoft.com/office/powerpoint/2010/main" val="3607247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89F264-9E6B-4047-BCE4-6F6707DD6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dirty="0"/>
              <a:t>Uten innfyll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8233"/>
          <a:stretch/>
        </p:blipFill>
        <p:spPr>
          <a:xfrm>
            <a:off x="7067176" y="3995621"/>
            <a:ext cx="6289255" cy="385678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596" r="7677" b="1343"/>
          <a:stretch/>
        </p:blipFill>
        <p:spPr>
          <a:xfrm>
            <a:off x="288784" y="2120723"/>
            <a:ext cx="5906276" cy="537735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36" y="153770"/>
            <a:ext cx="4993958" cy="34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2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3733" y="815446"/>
            <a:ext cx="13014000" cy="1335087"/>
          </a:xfrm>
        </p:spPr>
        <p:txBody>
          <a:bodyPr>
            <a:normAutofit/>
          </a:bodyPr>
          <a:lstStyle/>
          <a:p>
            <a:r>
              <a:rPr lang="nb-NO" sz="3200" dirty="0"/>
              <a:t>Utslippene av klimagasser over hvert produkts levetid pr. m</a:t>
            </a:r>
            <a:r>
              <a:rPr lang="nb-NO" sz="3200" baseline="30000" dirty="0"/>
              <a:t>2</a:t>
            </a:r>
            <a:r>
              <a:rPr lang="nb-NO" sz="3200" dirty="0"/>
              <a:t>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600200"/>
            <a:ext cx="10786012" cy="60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7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28645" y="442913"/>
            <a:ext cx="7787322" cy="897254"/>
          </a:xfrm>
        </p:spPr>
        <p:txBody>
          <a:bodyPr>
            <a:normAutofit fontScale="90000"/>
          </a:bodyPr>
          <a:lstStyle/>
          <a:p>
            <a:r>
              <a:rPr lang="nb-NO" sz="6000" dirty="0"/>
              <a:t>375 000 aktive spillere</a:t>
            </a:r>
            <a:br>
              <a:rPr lang="nb-NO" dirty="0"/>
            </a:br>
            <a:endParaRPr lang="nb-NO" dirty="0"/>
          </a:p>
        </p:txBody>
      </p:sp>
      <p:pic>
        <p:nvPicPr>
          <p:cNvPr id="4" name="Plassholder for tabell 3"/>
          <p:cNvPicPr>
            <a:picLocks noGrp="1"/>
          </p:cNvPicPr>
          <p:nvPr>
            <p:ph type="tbl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r="4229" b="16402"/>
          <a:stretch/>
        </p:blipFill>
        <p:spPr bwMode="auto">
          <a:xfrm>
            <a:off x="2643188" y="1757362"/>
            <a:ext cx="8758237" cy="5672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4377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463799" y="2867303"/>
            <a:ext cx="10151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/>
              <a:t>For alle produkter som inneholder en polymerfylling, er det produksjonen av det materialet og dets avhending som vil ha størst miljøpåvirkning.</a:t>
            </a:r>
          </a:p>
        </p:txBody>
      </p:sp>
    </p:spTree>
    <p:extLst>
      <p:ext uri="{BB962C8B-B14F-4D97-AF65-F5344CB8AC3E}">
        <p14:creationId xmlns:p14="http://schemas.microsoft.com/office/powerpoint/2010/main" val="600308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2353134" y="0"/>
            <a:ext cx="7555765" cy="1258848"/>
          </a:xfrm>
        </p:spPr>
        <p:txBody>
          <a:bodyPr/>
          <a:lstStyle/>
          <a:p>
            <a:r>
              <a:rPr lang="nb-NO" dirty="0"/>
              <a:t>Norges Fotballforbund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4884208" y="1810210"/>
            <a:ext cx="5495925" cy="504366"/>
          </a:xfrm>
        </p:spPr>
        <p:txBody>
          <a:bodyPr>
            <a:normAutofit/>
          </a:bodyPr>
          <a:lstStyle/>
          <a:p>
            <a:r>
              <a:rPr lang="nb-NO" sz="3200" dirty="0"/>
              <a:t>Tiltak for å hindre granulatflukt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11096625" y="7372351"/>
            <a:ext cx="258127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Skei 18.10.2017</a:t>
            </a:r>
          </a:p>
        </p:txBody>
      </p:sp>
      <p:pic>
        <p:nvPicPr>
          <p:cNvPr id="7" name="Bilde 6" descr="C:\Users\ovehal\Pictures\2015-09-07\IMG_23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01" y="2433639"/>
            <a:ext cx="6281737" cy="493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381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Hva gjør NFF?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3200" b="1" dirty="0">
                <a:solidFill>
                  <a:schemeClr val="tx1"/>
                </a:solidFill>
              </a:rPr>
              <a:t>Pilotprosjekter i Mandal, Bergen, Levanger, Skedsmo og Stjørdal.</a:t>
            </a:r>
          </a:p>
          <a:p>
            <a:endParaRPr lang="nb-NO" sz="3200" b="1" dirty="0">
              <a:solidFill>
                <a:schemeClr val="tx1"/>
              </a:solidFill>
            </a:endParaRPr>
          </a:p>
          <a:p>
            <a:r>
              <a:rPr lang="nb-NO" sz="3200" b="1" dirty="0">
                <a:solidFill>
                  <a:schemeClr val="tx1"/>
                </a:solidFill>
              </a:rPr>
              <a:t>Etablerer returordning for granulat sammen med </a:t>
            </a:r>
            <a:r>
              <a:rPr lang="nb-NO" sz="3200" b="1" dirty="0" err="1">
                <a:solidFill>
                  <a:schemeClr val="tx1"/>
                </a:solidFill>
              </a:rPr>
              <a:t>Ragn</a:t>
            </a:r>
            <a:r>
              <a:rPr lang="nb-NO" sz="3200" b="1" dirty="0">
                <a:solidFill>
                  <a:schemeClr val="tx1"/>
                </a:solidFill>
              </a:rPr>
              <a:t> </a:t>
            </a:r>
            <a:r>
              <a:rPr lang="nb-NO" sz="3200" b="1" dirty="0" err="1">
                <a:solidFill>
                  <a:schemeClr val="tx1"/>
                </a:solidFill>
              </a:rPr>
              <a:t>Sells</a:t>
            </a:r>
            <a:endParaRPr lang="nb-NO" sz="3200" b="1" dirty="0">
              <a:solidFill>
                <a:schemeClr val="tx1"/>
              </a:solidFill>
            </a:endParaRPr>
          </a:p>
          <a:p>
            <a:endParaRPr lang="nb-NO" sz="3200" b="1" dirty="0">
              <a:solidFill>
                <a:schemeClr val="tx1"/>
              </a:solidFill>
            </a:endParaRPr>
          </a:p>
          <a:p>
            <a:r>
              <a:rPr lang="nb-NO" sz="3200" b="1" dirty="0">
                <a:solidFill>
                  <a:schemeClr val="tx1"/>
                </a:solidFill>
              </a:rPr>
              <a:t>Kurs og seminarer</a:t>
            </a:r>
          </a:p>
          <a:p>
            <a:endParaRPr lang="nb-NO" sz="3200" b="1" dirty="0">
              <a:solidFill>
                <a:schemeClr val="tx1"/>
              </a:solidFill>
            </a:endParaRPr>
          </a:p>
          <a:p>
            <a:r>
              <a:rPr lang="nb-NO" sz="3200" b="1" dirty="0">
                <a:solidFill>
                  <a:schemeClr val="tx1"/>
                </a:solidFill>
              </a:rPr>
              <a:t>Litteratur</a:t>
            </a:r>
          </a:p>
          <a:p>
            <a:endParaRPr lang="nb-NO" sz="3200" b="1" dirty="0">
              <a:solidFill>
                <a:schemeClr val="tx1"/>
              </a:solidFill>
            </a:endParaRPr>
          </a:p>
          <a:p>
            <a:r>
              <a:rPr lang="nb-NO" sz="3200" b="1" dirty="0">
                <a:solidFill>
                  <a:schemeClr val="tx1"/>
                </a:solidFill>
              </a:rPr>
              <a:t>Videre forskning</a:t>
            </a:r>
          </a:p>
          <a:p>
            <a:endParaRPr lang="nb-NO" sz="3200" b="1" dirty="0">
              <a:solidFill>
                <a:schemeClr val="tx1"/>
              </a:solidFill>
            </a:endParaRPr>
          </a:p>
          <a:p>
            <a:r>
              <a:rPr lang="nb-NO" sz="3200" b="1" dirty="0">
                <a:solidFill>
                  <a:schemeClr val="tx1"/>
                </a:solidFill>
              </a:rPr>
              <a:t>Nye regler for kunstgress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9887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Tiltak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80136" y="2058135"/>
            <a:ext cx="13012027" cy="51486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nb-NO" sz="3600" b="1" dirty="0">
                <a:solidFill>
                  <a:schemeClr val="tx1"/>
                </a:solidFill>
              </a:rPr>
              <a:t>Hindre at granulat kommer utenfor baneartealet under vedlikehold ved etablering av ringmur eller tett gjerde</a:t>
            </a:r>
          </a:p>
          <a:p>
            <a:endParaRPr lang="nb-NO" sz="3600" b="1" dirty="0">
              <a:solidFill>
                <a:schemeClr val="tx1"/>
              </a:solidFill>
            </a:endParaRPr>
          </a:p>
          <a:p>
            <a:r>
              <a:rPr lang="nb-NO" sz="3600" b="1" dirty="0">
                <a:solidFill>
                  <a:schemeClr val="tx1"/>
                </a:solidFill>
              </a:rPr>
              <a:t>Granulatfeller ved alle inn/utganger</a:t>
            </a:r>
          </a:p>
          <a:p>
            <a:endParaRPr lang="nb-NO" sz="3600" b="1" dirty="0">
              <a:solidFill>
                <a:schemeClr val="tx1"/>
              </a:solidFill>
            </a:endParaRPr>
          </a:p>
          <a:p>
            <a:r>
              <a:rPr lang="nb-NO" sz="3600" b="1" dirty="0">
                <a:solidFill>
                  <a:schemeClr val="tx1"/>
                </a:solidFill>
              </a:rPr>
              <a:t>Filter i drenskummer, evt. legge kunstgress over</a:t>
            </a:r>
          </a:p>
          <a:p>
            <a:endParaRPr lang="nb-NO" sz="3600" b="1" dirty="0">
              <a:solidFill>
                <a:schemeClr val="tx1"/>
              </a:solidFill>
            </a:endParaRPr>
          </a:p>
          <a:p>
            <a:r>
              <a:rPr lang="nb-NO" sz="3600" b="1" dirty="0">
                <a:solidFill>
                  <a:schemeClr val="tx1"/>
                </a:solidFill>
              </a:rPr>
              <a:t>Utvide areal for snødeponi, som får fast dekke</a:t>
            </a:r>
          </a:p>
          <a:p>
            <a:endParaRPr lang="nb-NO" sz="3600" b="1" dirty="0">
              <a:solidFill>
                <a:schemeClr val="tx1"/>
              </a:solidFill>
            </a:endParaRPr>
          </a:p>
          <a:p>
            <a:r>
              <a:rPr lang="nb-NO" sz="3600" b="1" dirty="0">
                <a:solidFill>
                  <a:schemeClr val="tx1"/>
                </a:solidFill>
              </a:rPr>
              <a:t>Etablere gode vedlikeholdsrutiner</a:t>
            </a:r>
          </a:p>
          <a:p>
            <a:endParaRPr lang="nb-NO" sz="3600" b="1" dirty="0">
              <a:solidFill>
                <a:schemeClr val="tx1"/>
              </a:solidFill>
            </a:endParaRPr>
          </a:p>
          <a:p>
            <a:r>
              <a:rPr lang="nb-NO" sz="3600" b="1" dirty="0">
                <a:solidFill>
                  <a:schemeClr val="tx1"/>
                </a:solidFill>
              </a:rPr>
              <a:t>Bedre egnet vedlikeholdsutstyr</a:t>
            </a:r>
          </a:p>
          <a:p>
            <a:endParaRPr lang="nb-NO" sz="3600" b="1" dirty="0">
              <a:solidFill>
                <a:schemeClr val="tx1"/>
              </a:solidFill>
            </a:endParaRPr>
          </a:p>
          <a:p>
            <a:r>
              <a:rPr lang="nb-NO" sz="3600" b="1" dirty="0">
                <a:solidFill>
                  <a:schemeClr val="tx1"/>
                </a:solidFill>
              </a:rPr>
              <a:t>Informasjon – klubben må være aktivt med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1871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50" y="209879"/>
            <a:ext cx="7472375" cy="750537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349" y="4906170"/>
            <a:ext cx="4390051" cy="28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8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C:\Users\ovehal\Pictures\2015-09-07\IMG_23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9" y="614363"/>
            <a:ext cx="9701213" cy="641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787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ittel 1">
            <a:extLst>
              <a:ext uri="{FF2B5EF4-FFF2-40B4-BE49-F238E27FC236}">
                <a16:creationId xmlns:a16="http://schemas.microsoft.com/office/drawing/2014/main" id="{3AD2EDAE-4E34-471E-AF7C-13B8358E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336" y="417513"/>
            <a:ext cx="13014000" cy="830997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Granulatfelle</a:t>
            </a:r>
          </a:p>
        </p:txBody>
      </p:sp>
      <p:pic>
        <p:nvPicPr>
          <p:cNvPr id="219140" name="Bilde 3">
            <a:extLst>
              <a:ext uri="{FF2B5EF4-FFF2-40B4-BE49-F238E27FC236}">
                <a16:creationId xmlns:a16="http://schemas.microsoft.com/office/drawing/2014/main" id="{DB15EC48-2903-49E6-A3AA-DF4CF9B34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t="7806" r="16187" b="10457"/>
          <a:stretch>
            <a:fillRect/>
          </a:stretch>
        </p:blipFill>
        <p:spPr bwMode="auto">
          <a:xfrm>
            <a:off x="2937933" y="1621735"/>
            <a:ext cx="8204413" cy="613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968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tel 1">
            <a:extLst>
              <a:ext uri="{FF2B5EF4-FFF2-40B4-BE49-F238E27FC236}">
                <a16:creationId xmlns:a16="http://schemas.microsoft.com/office/drawing/2014/main" id="{72A9760E-FAE6-46B7-957E-2BAE964C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86" y="117430"/>
            <a:ext cx="13014000" cy="830997"/>
          </a:xfrm>
        </p:spPr>
        <p:txBody>
          <a:bodyPr>
            <a:normAutofit fontScale="90000"/>
          </a:bodyPr>
          <a:lstStyle/>
          <a:p>
            <a:br>
              <a:rPr lang="nb-NO" altLang="nb-NO" sz="3360" dirty="0">
                <a:solidFill>
                  <a:srgbClr val="FF0000"/>
                </a:solidFill>
              </a:rPr>
            </a:br>
            <a:r>
              <a:rPr lang="nb-NO" altLang="nb-NO" sz="4400" dirty="0">
                <a:solidFill>
                  <a:srgbClr val="000000"/>
                </a:solidFill>
              </a:rPr>
              <a:t>Kunstgress helt ut i sikkerhetssonen</a:t>
            </a:r>
            <a:endParaRPr lang="nb-NO" altLang="nb-NO" sz="3360" dirty="0">
              <a:solidFill>
                <a:srgbClr val="000000"/>
              </a:solidFill>
            </a:endParaRPr>
          </a:p>
        </p:txBody>
      </p:sp>
      <p:pic>
        <p:nvPicPr>
          <p:cNvPr id="222211" name="Plassholder for innhold 4">
            <a:extLst>
              <a:ext uri="{FF2B5EF4-FFF2-40B4-BE49-F238E27FC236}">
                <a16:creationId xmlns:a16="http://schemas.microsoft.com/office/drawing/2014/main" id="{45C92214-0AA2-40C3-81F2-B8E6783513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6" y="1522096"/>
            <a:ext cx="6031230" cy="3369944"/>
          </a:xfrm>
        </p:spPr>
      </p:pic>
      <p:pic>
        <p:nvPicPr>
          <p:cNvPr id="222212" name="Bilde 7">
            <a:extLst>
              <a:ext uri="{FF2B5EF4-FFF2-40B4-BE49-F238E27FC236}">
                <a16:creationId xmlns:a16="http://schemas.microsoft.com/office/drawing/2014/main" id="{D6F73F4C-27B4-4767-8158-66910FCA1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95451"/>
            <a:ext cx="4404360" cy="587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3" name="Plassholder for innhold 8">
            <a:extLst>
              <a:ext uri="{FF2B5EF4-FFF2-40B4-BE49-F238E27FC236}">
                <a16:creationId xmlns:a16="http://schemas.microsoft.com/office/drawing/2014/main" id="{DBD45A72-1677-4E45-BE9E-44ACCD0CD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366" y="2160270"/>
            <a:ext cx="6217920" cy="5149216"/>
          </a:xfrm>
        </p:spPr>
        <p:txBody>
          <a:bodyPr/>
          <a:lstStyle/>
          <a:p>
            <a:endParaRPr lang="nb-NO" altLang="nb-NO"/>
          </a:p>
        </p:txBody>
      </p:sp>
      <p:pic>
        <p:nvPicPr>
          <p:cNvPr id="222214" name="Plassholder for innhold 5">
            <a:extLst>
              <a:ext uri="{FF2B5EF4-FFF2-40B4-BE49-F238E27FC236}">
                <a16:creationId xmlns:a16="http://schemas.microsoft.com/office/drawing/2014/main" id="{4739D5AA-1D27-4B60-824A-82A69DD4A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16" y="4105276"/>
            <a:ext cx="4789170" cy="359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TekstSylinder 10">
            <a:extLst>
              <a:ext uri="{FF2B5EF4-FFF2-40B4-BE49-F238E27FC236}">
                <a16:creationId xmlns:a16="http://schemas.microsoft.com/office/drawing/2014/main" id="{B742F110-EB8B-4D18-AD5D-9C0F5F271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5471" y="6189346"/>
            <a:ext cx="2160270" cy="89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592">
                <a:solidFill>
                  <a:srgbClr val="FFFFFF"/>
                </a:solidFill>
              </a:rPr>
              <a:t>Gjølme, Orkdal</a:t>
            </a:r>
          </a:p>
        </p:txBody>
      </p:sp>
      <p:sp>
        <p:nvSpPr>
          <p:cNvPr id="222216" name="TekstSylinder 11">
            <a:extLst>
              <a:ext uri="{FF2B5EF4-FFF2-40B4-BE49-F238E27FC236}">
                <a16:creationId xmlns:a16="http://schemas.microsoft.com/office/drawing/2014/main" id="{742699AC-7A74-4BE9-900F-CE1D14EB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8610" y="6631306"/>
            <a:ext cx="2590800" cy="4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592">
                <a:solidFill>
                  <a:srgbClr val="FFFFFF"/>
                </a:solidFill>
              </a:rPr>
              <a:t>Gjølme, Orkdal</a:t>
            </a:r>
          </a:p>
        </p:txBody>
      </p:sp>
      <p:sp>
        <p:nvSpPr>
          <p:cNvPr id="222217" name="TekstSylinder 12">
            <a:extLst>
              <a:ext uri="{FF2B5EF4-FFF2-40B4-BE49-F238E27FC236}">
                <a16:creationId xmlns:a16="http://schemas.microsoft.com/office/drawing/2014/main" id="{A47CB98F-A785-486F-8F09-AE962270C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16" y="4354831"/>
            <a:ext cx="2331720" cy="89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592">
                <a:solidFill>
                  <a:srgbClr val="FFFFFF"/>
                </a:solidFill>
              </a:rPr>
              <a:t>Øyer Idrettspark</a:t>
            </a:r>
          </a:p>
        </p:txBody>
      </p:sp>
    </p:spTree>
    <p:extLst>
      <p:ext uri="{BB962C8B-B14F-4D97-AF65-F5344CB8AC3E}">
        <p14:creationId xmlns:p14="http://schemas.microsoft.com/office/powerpoint/2010/main" val="289995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C:\Users\ovehal\Pictures\2015-09-07\IMG_20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700088"/>
            <a:ext cx="11044237" cy="6872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228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8" name="Bilde 1">
            <a:extLst>
              <a:ext uri="{FF2B5EF4-FFF2-40B4-BE49-F238E27FC236}">
                <a16:creationId xmlns:a16="http://schemas.microsoft.com/office/drawing/2014/main" id="{5F053A77-459A-45A8-9E2A-35CC199BB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96" y="1645741"/>
            <a:ext cx="9139572" cy="575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8CFCFBE-21FA-4F56-BC82-C69EF175D56C}"/>
              </a:ext>
            </a:extLst>
          </p:cNvPr>
          <p:cNvSpPr txBox="1"/>
          <p:nvPr/>
        </p:nvSpPr>
        <p:spPr>
          <a:xfrm>
            <a:off x="2835479" y="201336"/>
            <a:ext cx="8774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/>
              <a:t>Tett gjerde eller ringmur</a:t>
            </a:r>
          </a:p>
        </p:txBody>
      </p:sp>
    </p:spTree>
    <p:extLst>
      <p:ext uri="{BB962C8B-B14F-4D97-AF65-F5344CB8AC3E}">
        <p14:creationId xmlns:p14="http://schemas.microsoft.com/office/powerpoint/2010/main" val="85803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14319" y="487205"/>
            <a:ext cx="7958456" cy="897254"/>
          </a:xfrm>
        </p:spPr>
        <p:txBody>
          <a:bodyPr>
            <a:normAutofit fontScale="90000"/>
          </a:bodyPr>
          <a:lstStyle/>
          <a:p>
            <a:r>
              <a:rPr lang="nb-NO" sz="6000" dirty="0"/>
              <a:t>4.290 kunstgressbaner</a:t>
            </a:r>
            <a:br>
              <a:rPr lang="nb-NO" dirty="0"/>
            </a:b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93" y="1952786"/>
            <a:ext cx="8753578" cy="50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8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E8A0B57-8D7D-4D44-9A1C-DEC3F9316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66" y="372533"/>
            <a:ext cx="9745133" cy="73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4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ts-brukere\tsusers$\ovehal\Documents\Ekeberg granulat 0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659" y="2186304"/>
            <a:ext cx="6820853" cy="512889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Picture 5" descr="\\ts-brukere\tsusers$\ovehal\Documents\Ekeberg granulat 0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186303"/>
            <a:ext cx="6796088" cy="512889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5621633-B1D4-4A48-AFC0-C13A347D1830}"/>
              </a:ext>
            </a:extLst>
          </p:cNvPr>
          <p:cNvSpPr txBox="1"/>
          <p:nvPr/>
        </p:nvSpPr>
        <p:spPr>
          <a:xfrm>
            <a:off x="3225800" y="550334"/>
            <a:ext cx="810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/>
              <a:t>Oppsamling med fiberduk</a:t>
            </a:r>
          </a:p>
        </p:txBody>
      </p:sp>
    </p:spTree>
    <p:extLst>
      <p:ext uri="{BB962C8B-B14F-4D97-AF65-F5344CB8AC3E}">
        <p14:creationId xmlns:p14="http://schemas.microsoft.com/office/powerpoint/2010/main" val="3846546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1801495"/>
            <a:ext cx="5929313" cy="5485131"/>
          </a:xfrm>
          <a:prstGeom prst="rect">
            <a:avLst/>
          </a:prstGeom>
          <a:noFill/>
        </p:spPr>
      </p:pic>
      <p:pic>
        <p:nvPicPr>
          <p:cNvPr id="3" name="Picture 3" descr="\\ts-brukere\tsusers$\ovehal\Documents\Ekeberg granulat 05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801495"/>
            <a:ext cx="6429375" cy="548513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646402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C80FBB-7A95-431E-A0C7-F88BC34F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Sugebil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80F2DE7-FDF3-4449-966B-4951F4D42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4161" y="1171575"/>
            <a:ext cx="7543800" cy="565785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F298705-21F7-48C6-98F0-CE73E4E9E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7" y="2252134"/>
            <a:ext cx="7055555" cy="52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09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D399C5-E156-4750-8870-10001162F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CC80D72-1F28-4920-B532-6CA1FAA8CA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1004" y="1154995"/>
            <a:ext cx="7614355" cy="571076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CEB2728-974D-44AD-A7EE-52FF8A1F3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0634" y="1151467"/>
            <a:ext cx="7586133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92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2B0FF9-8116-4BB2-A8F3-249CA572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780" y="357304"/>
            <a:ext cx="5865948" cy="830997"/>
          </a:xfrm>
        </p:spPr>
        <p:txBody>
          <a:bodyPr>
            <a:normAutofit/>
          </a:bodyPr>
          <a:lstStyle/>
          <a:p>
            <a:r>
              <a:rPr lang="nb-NO" sz="4800" dirty="0" err="1"/>
              <a:t>Kumfilter</a:t>
            </a:r>
            <a:r>
              <a:rPr lang="nb-NO" sz="4800" dirty="0"/>
              <a:t> fra Ulefos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62C7C38-398E-47CB-BD66-BE29D264E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8" t="2355" r="16956" b="-2355"/>
          <a:stretch/>
        </p:blipFill>
        <p:spPr>
          <a:xfrm>
            <a:off x="7738533" y="1188301"/>
            <a:ext cx="6589863" cy="630382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CC05D60-6C47-49EF-AF11-35E50EA28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2" r="28819"/>
          <a:stretch/>
        </p:blipFill>
        <p:spPr>
          <a:xfrm>
            <a:off x="610144" y="1173107"/>
            <a:ext cx="5857768" cy="62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41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1DD485C-26AB-4AF0-8DFF-B087B4F3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706995"/>
            <a:ext cx="11836588" cy="665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05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55A0F48-4D61-434D-B984-EE27D995DAB9}"/>
              </a:ext>
            </a:extLst>
          </p:cNvPr>
          <p:cNvSpPr/>
          <p:nvPr/>
        </p:nvSpPr>
        <p:spPr>
          <a:xfrm>
            <a:off x="228600" y="1616303"/>
            <a:ext cx="13792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/>
              <a:t>Brukt kunstgress</a:t>
            </a:r>
          </a:p>
          <a:p>
            <a:endParaRPr lang="nb-NO" sz="2800" b="1" dirty="0"/>
          </a:p>
          <a:p>
            <a:r>
              <a:rPr lang="nb-NO" sz="2800" b="1" dirty="0"/>
              <a:t>Gis bort</a:t>
            </a:r>
          </a:p>
          <a:p>
            <a:endParaRPr lang="nb-NO" sz="2800" b="1" dirty="0"/>
          </a:p>
          <a:p>
            <a:endParaRPr lang="nb-NO" sz="2800" b="1" dirty="0"/>
          </a:p>
          <a:p>
            <a:r>
              <a:rPr lang="nb-NO" sz="2800" b="1" dirty="0"/>
              <a:t>Kategori</a:t>
            </a:r>
          </a:p>
          <a:p>
            <a:r>
              <a:rPr lang="nb-NO" sz="2800" b="1" dirty="0"/>
              <a:t>Sport og friluftsliv / Ballsport / Fotball</a:t>
            </a:r>
          </a:p>
          <a:p>
            <a:endParaRPr lang="nb-NO" sz="2800" b="1" dirty="0"/>
          </a:p>
          <a:p>
            <a:r>
              <a:rPr lang="nb-NO" sz="2800" b="1" dirty="0"/>
              <a:t>Beskrivelse</a:t>
            </a:r>
          </a:p>
          <a:p>
            <a:r>
              <a:rPr lang="nb-NO" sz="2800" b="1" dirty="0"/>
              <a:t>Brukt kunstgress gis bort mot henting. Totalt ca. 5.000m2.</a:t>
            </a:r>
          </a:p>
          <a:p>
            <a:r>
              <a:rPr lang="nb-NO" sz="2800" b="1" dirty="0"/>
              <a:t>Hver kunstgressrull er ca. 1,80m x 22m og er inkludert innfyll med sand og gummigranulat. Hver rull veier ca. 1100kg.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F7A46F4-FC0F-481E-A327-9679087D0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0" y="295275"/>
            <a:ext cx="62103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78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C50FF6F6-C10B-43AB-A9E6-6AED3A0BD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219114"/>
              </p:ext>
            </p:extLst>
          </p:nvPr>
        </p:nvGraphicFramePr>
        <p:xfrm>
          <a:off x="1171575" y="1508538"/>
          <a:ext cx="11649075" cy="2084832"/>
        </p:xfrm>
        <a:graphic>
          <a:graphicData uri="http://schemas.openxmlformats.org/drawingml/2006/table">
            <a:tbl>
              <a:tblPr/>
              <a:tblGrid>
                <a:gridCol w="8560999">
                  <a:extLst>
                    <a:ext uri="{9D8B030D-6E8A-4147-A177-3AD203B41FA5}">
                      <a16:colId xmlns:a16="http://schemas.microsoft.com/office/drawing/2014/main" val="1749642674"/>
                    </a:ext>
                  </a:extLst>
                </a:gridCol>
                <a:gridCol w="2530931">
                  <a:extLst>
                    <a:ext uri="{9D8B030D-6E8A-4147-A177-3AD203B41FA5}">
                      <a16:colId xmlns:a16="http://schemas.microsoft.com/office/drawing/2014/main" val="3530818856"/>
                    </a:ext>
                  </a:extLst>
                </a:gridCol>
                <a:gridCol w="557145">
                  <a:extLst>
                    <a:ext uri="{9D8B030D-6E8A-4147-A177-3AD203B41FA5}">
                      <a16:colId xmlns:a16="http://schemas.microsoft.com/office/drawing/2014/main" val="33878714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b="1" dirty="0"/>
                        <a:t>See our re-located artificial grass fields</a:t>
                      </a:r>
                    </a:p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Coming soon!</a:t>
                      </a:r>
                      <a:br>
                        <a:rPr lang="en-US" b="1" dirty="0"/>
                      </a:br>
                      <a:br>
                        <a:rPr lang="en-US" b="1" dirty="0"/>
                      </a:br>
                      <a:endParaRPr lang="en-US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/>
                        <a:t> 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1119881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endParaRPr lang="nb-NO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124588"/>
                  </a:ext>
                </a:extLst>
              </a:tr>
            </a:tbl>
          </a:graphicData>
        </a:graphic>
      </p:graphicFrame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25007112-56B9-44F4-8C96-EC4020177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812219"/>
              </p:ext>
            </p:extLst>
          </p:nvPr>
        </p:nvGraphicFramePr>
        <p:xfrm>
          <a:off x="1238251" y="3916331"/>
          <a:ext cx="12030081" cy="2953512"/>
        </p:xfrm>
        <a:graphic>
          <a:graphicData uri="http://schemas.openxmlformats.org/drawingml/2006/table">
            <a:tbl>
              <a:tblPr/>
              <a:tblGrid>
                <a:gridCol w="1718583">
                  <a:extLst>
                    <a:ext uri="{9D8B030D-6E8A-4147-A177-3AD203B41FA5}">
                      <a16:colId xmlns:a16="http://schemas.microsoft.com/office/drawing/2014/main" val="2305074220"/>
                    </a:ext>
                  </a:extLst>
                </a:gridCol>
                <a:gridCol w="1718583">
                  <a:extLst>
                    <a:ext uri="{9D8B030D-6E8A-4147-A177-3AD203B41FA5}">
                      <a16:colId xmlns:a16="http://schemas.microsoft.com/office/drawing/2014/main" val="3445854148"/>
                    </a:ext>
                  </a:extLst>
                </a:gridCol>
                <a:gridCol w="1718583">
                  <a:extLst>
                    <a:ext uri="{9D8B030D-6E8A-4147-A177-3AD203B41FA5}">
                      <a16:colId xmlns:a16="http://schemas.microsoft.com/office/drawing/2014/main" val="837525360"/>
                    </a:ext>
                  </a:extLst>
                </a:gridCol>
                <a:gridCol w="1718583">
                  <a:extLst>
                    <a:ext uri="{9D8B030D-6E8A-4147-A177-3AD203B41FA5}">
                      <a16:colId xmlns:a16="http://schemas.microsoft.com/office/drawing/2014/main" val="2074015853"/>
                    </a:ext>
                  </a:extLst>
                </a:gridCol>
                <a:gridCol w="1718583">
                  <a:extLst>
                    <a:ext uri="{9D8B030D-6E8A-4147-A177-3AD203B41FA5}">
                      <a16:colId xmlns:a16="http://schemas.microsoft.com/office/drawing/2014/main" val="3758038899"/>
                    </a:ext>
                  </a:extLst>
                </a:gridCol>
                <a:gridCol w="1718583">
                  <a:extLst>
                    <a:ext uri="{9D8B030D-6E8A-4147-A177-3AD203B41FA5}">
                      <a16:colId xmlns:a16="http://schemas.microsoft.com/office/drawing/2014/main" val="2251801136"/>
                    </a:ext>
                  </a:extLst>
                </a:gridCol>
                <a:gridCol w="1718583">
                  <a:extLst>
                    <a:ext uri="{9D8B030D-6E8A-4147-A177-3AD203B41FA5}">
                      <a16:colId xmlns:a16="http://schemas.microsoft.com/office/drawing/2014/main" val="35066374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313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/>
                        <a:t>Field width</a:t>
                      </a:r>
                      <a:endParaRPr lang="nb-NO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66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/>
                        <a:t>Field length</a:t>
                      </a:r>
                      <a:endParaRPr lang="nb-NO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66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/>
                        <a:t>Total area m²</a:t>
                      </a:r>
                      <a:endParaRPr lang="nb-NO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66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/>
                        <a:t>Installation year</a:t>
                      </a:r>
                      <a:endParaRPr lang="nb-NO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66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/>
                        <a:t>Pile </a:t>
                      </a:r>
                      <a:r>
                        <a:rPr lang="nb-NO" b="1" dirty="0" err="1"/>
                        <a:t>height</a:t>
                      </a:r>
                      <a:endParaRPr lang="nb-NO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66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/>
                        <a:t>Photos</a:t>
                      </a:r>
                      <a:endParaRPr lang="nb-NO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66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354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335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3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294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E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7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14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905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209800" y="295471"/>
            <a:ext cx="919162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/>
              <a:t>#</a:t>
            </a:r>
            <a:r>
              <a:rPr lang="nb-NO" b="1" dirty="0" err="1"/>
              <a:t>påbanen</a:t>
            </a:r>
            <a:r>
              <a:rPr lang="nb-NO" b="1" dirty="0"/>
              <a:t> – vil redusere granulatsvinn med 90 prosent!</a:t>
            </a:r>
          </a:p>
          <a:p>
            <a:endParaRPr lang="nb-NO" b="1" dirty="0"/>
          </a:p>
          <a:p>
            <a:r>
              <a:rPr lang="nb-NO" b="1" dirty="0"/>
              <a:t>Sørg for at din klubb for rydder opp og holder granulatet #</a:t>
            </a:r>
            <a:r>
              <a:rPr lang="nb-NO" b="1" dirty="0" err="1"/>
              <a:t>påbanen</a:t>
            </a:r>
            <a:r>
              <a:rPr lang="nb-NO" b="1" dirty="0"/>
              <a:t>, og dere konkurrerer om 10 premier à 30 000 kroner!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F538978-74A7-413F-B818-87FCF8686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3" y="1878265"/>
            <a:ext cx="7940143" cy="59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8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7"/>
          <p:cNvSpPr>
            <a:spLocks noGrp="1" noChangeArrowheads="1"/>
          </p:cNvSpPr>
          <p:nvPr>
            <p:ph type="title"/>
          </p:nvPr>
        </p:nvSpPr>
        <p:spPr>
          <a:xfrm>
            <a:off x="828676" y="657226"/>
            <a:ext cx="13754100" cy="897254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800" dirty="0"/>
              <a:t>UTBYGGING AV KUNSTGRESSBANER</a:t>
            </a:r>
            <a:endParaRPr lang="nb-NO" altLang="nb-NO" sz="4800" b="1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/>
        </p:nvGraphicFramePr>
        <p:xfrm>
          <a:off x="748666" y="3501390"/>
          <a:ext cx="13254992" cy="163639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828437">
                  <a:extLst>
                    <a:ext uri="{9D8B030D-6E8A-4147-A177-3AD203B41FA5}">
                      <a16:colId xmlns:a16="http://schemas.microsoft.com/office/drawing/2014/main" val="3145340278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3781970813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703962887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271273452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1700617627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792353904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3408273346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2903995687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1896103767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1643084565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2225533236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4076034364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2852726375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1333819163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74494604"/>
                    </a:ext>
                  </a:extLst>
                </a:gridCol>
                <a:gridCol w="828437">
                  <a:extLst>
                    <a:ext uri="{9D8B030D-6E8A-4147-A177-3AD203B41FA5}">
                      <a16:colId xmlns:a16="http://schemas.microsoft.com/office/drawing/2014/main" val="3800442420"/>
                    </a:ext>
                  </a:extLst>
                </a:gridCol>
              </a:tblGrid>
              <a:tr h="416033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Pr. 03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extLst>
                  <a:ext uri="{0D108BD9-81ED-4DB2-BD59-A6C34878D82A}">
                    <a16:rowId xmlns:a16="http://schemas.microsoft.com/office/drawing/2014/main" val="2473445801"/>
                  </a:ext>
                </a:extLst>
              </a:tr>
              <a:tr h="402166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193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58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97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90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92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95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70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62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63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64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43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61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39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43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1058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extLst>
                  <a:ext uri="{0D108BD9-81ED-4DB2-BD59-A6C34878D82A}">
                    <a16:rowId xmlns:a16="http://schemas.microsoft.com/office/drawing/2014/main" val="2756708401"/>
                  </a:ext>
                </a:extLst>
              </a:tr>
              <a:tr h="402166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42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24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22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15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38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26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33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41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34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42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39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58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62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521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extLst>
                  <a:ext uri="{0D108BD9-81ED-4DB2-BD59-A6C34878D82A}">
                    <a16:rowId xmlns:a16="http://schemas.microsoft.com/office/drawing/2014/main" val="1600236838"/>
                  </a:ext>
                </a:extLst>
              </a:tr>
              <a:tr h="416033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Mini</a:t>
                      </a:r>
                      <a:endParaRPr lang="nb-NO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496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221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268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223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262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238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160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123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110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108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130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132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161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93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2711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72" marR="6572" marT="6569" marB="0" anchor="b"/>
                </a:tc>
                <a:extLst>
                  <a:ext uri="{0D108BD9-81ED-4DB2-BD59-A6C34878D82A}">
                    <a16:rowId xmlns:a16="http://schemas.microsoft.com/office/drawing/2014/main" val="2545968415"/>
                  </a:ext>
                </a:extLst>
              </a:tr>
            </a:tbl>
          </a:graphicData>
        </a:graphic>
      </p:graphicFrame>
      <p:graphicFrame>
        <p:nvGraphicFramePr>
          <p:cNvPr id="8" name="Tabell 7"/>
          <p:cNvGraphicFramePr>
            <a:graphicFrameLocks noGrp="1"/>
          </p:cNvGraphicFramePr>
          <p:nvPr>
            <p:extLst/>
          </p:nvPr>
        </p:nvGraphicFramePr>
        <p:xfrm>
          <a:off x="748666" y="3432397"/>
          <a:ext cx="13278095" cy="1774384"/>
        </p:xfrm>
        <a:graphic>
          <a:graphicData uri="http://schemas.openxmlformats.org/drawingml/2006/table">
            <a:tbl>
              <a:tblPr/>
              <a:tblGrid>
                <a:gridCol w="815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749">
                <a:tc>
                  <a:txBody>
                    <a:bodyPr/>
                    <a:lstStyle/>
                    <a:p>
                      <a:endParaRPr lang="nb-NO" sz="2600" b="1" dirty="0"/>
                    </a:p>
                  </a:txBody>
                  <a:tcPr marL="109728" marR="109728" marT="54864" marB="54864">
                    <a:lnL w="57150" cmpd="sng">
                      <a:solidFill>
                        <a:schemeClr val="tx1"/>
                      </a:solidFill>
                      <a:prstDash val="soli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chemeClr val="tx1"/>
                      </a:solidFill>
                      <a:prstDash val="soli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2600" b="1" dirty="0"/>
                    </a:p>
                  </a:txBody>
                  <a:tcPr marL="109728" marR="109728" marT="54864" marB="5486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chemeClr val="tx1"/>
                      </a:solidFill>
                      <a:prstDash val="soli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8416">
                <a:tc>
                  <a:txBody>
                    <a:bodyPr/>
                    <a:lstStyle/>
                    <a:p>
                      <a:endParaRPr lang="nb-NO" sz="2600" b="1" dirty="0"/>
                    </a:p>
                  </a:txBody>
                  <a:tcPr marL="109728" marR="109728" marT="54864" marB="54864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2600" b="1" dirty="0"/>
                    </a:p>
                  </a:txBody>
                  <a:tcPr marL="109728" marR="109728" marT="54864" marB="5486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9237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9100" y="723423"/>
            <a:ext cx="9875520" cy="518160"/>
          </a:xfrm>
        </p:spPr>
        <p:txBody>
          <a:bodyPr/>
          <a:lstStyle/>
          <a:p>
            <a:r>
              <a:rPr lang="nb-NO" altLang="nb-NO" sz="3360" dirty="0">
                <a:solidFill>
                  <a:srgbClr val="000000"/>
                </a:solidFill>
              </a:rPr>
              <a:t>Miljødirektoratet skal se på: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8767" y="2582014"/>
            <a:ext cx="10431780" cy="2111694"/>
          </a:xfrm>
        </p:spPr>
        <p:txBody>
          <a:bodyPr>
            <a:normAutofit/>
          </a:bodyPr>
          <a:lstStyle/>
          <a:p>
            <a:r>
              <a:rPr lang="nb-NO" altLang="nb-NO" sz="36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Fortsatt øke kunnskapen både om kilder, spredning og effekter av mikroplast</a:t>
            </a:r>
          </a:p>
          <a:p>
            <a:pPr marL="0" indent="0">
              <a:buNone/>
            </a:pPr>
            <a:endParaRPr lang="nb-NO" altLang="nb-NO" sz="2800" b="1" dirty="0">
              <a:solidFill>
                <a:schemeClr val="tx1"/>
              </a:solidFill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0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nb-NO"/>
              <a:t>Norges Fotballforbund | www.fotball.no</a:t>
            </a:r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6" y="238125"/>
            <a:ext cx="1488757" cy="1488757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3572933" y="4288712"/>
            <a:ext cx="994833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Hvor mye granulat forsvinner fra en kunstgressbane?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Kan granulat fra kunstgressbaner spores i havet?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Hvordan kan granulat best fanges opp og gjenbrukes?</a:t>
            </a:r>
          </a:p>
        </p:txBody>
      </p:sp>
    </p:spTree>
    <p:extLst>
      <p:ext uri="{BB962C8B-B14F-4D97-AF65-F5344CB8AC3E}">
        <p14:creationId xmlns:p14="http://schemas.microsoft.com/office/powerpoint/2010/main" val="4210934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0" y="659130"/>
            <a:ext cx="9875520" cy="518160"/>
          </a:xfrm>
        </p:spPr>
        <p:txBody>
          <a:bodyPr/>
          <a:lstStyle/>
          <a:p>
            <a:pPr eaLnBrk="1" hangingPunct="1"/>
            <a:r>
              <a:rPr lang="nb-NO" altLang="nb-NO" sz="3360" dirty="0">
                <a:solidFill>
                  <a:srgbClr val="000000"/>
                </a:solidFill>
              </a:rPr>
              <a:t>Miljødirektoratet skal se på: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2708" y="1726881"/>
            <a:ext cx="10431780" cy="6202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Alternativt innfyll</a:t>
            </a:r>
          </a:p>
          <a:p>
            <a:pPr marL="0" indent="0">
              <a:buNone/>
            </a:pPr>
            <a:endParaRPr lang="nb-NO" sz="28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r>
              <a:rPr lang="nb-NO" altLang="nb-NO" sz="2800" b="1">
                <a:solidFill>
                  <a:schemeClr val="accent1">
                    <a:lumMod val="90000"/>
                    <a:lumOff val="10000"/>
                  </a:schemeClr>
                </a:solidFill>
              </a:rPr>
              <a:t>Hva </a:t>
            </a:r>
            <a:r>
              <a:rPr lang="nb-NO" altLang="nb-NO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finnes av alternativer til gummigranulat på kunstgressbaner </a:t>
            </a:r>
            <a:r>
              <a:rPr lang="nb-NO" altLang="nb-NO" sz="2800" b="1">
                <a:solidFill>
                  <a:schemeClr val="accent1">
                    <a:lumMod val="90000"/>
                    <a:lumOff val="10000"/>
                  </a:schemeClr>
                </a:solidFill>
              </a:rPr>
              <a:t>og </a:t>
            </a:r>
          </a:p>
          <a:p>
            <a:r>
              <a:rPr lang="nb-NO" altLang="nb-NO" sz="2800" b="1">
                <a:solidFill>
                  <a:schemeClr val="accent1">
                    <a:lumMod val="90000"/>
                    <a:lumOff val="10000"/>
                  </a:schemeClr>
                </a:solidFill>
              </a:rPr>
              <a:t>hva </a:t>
            </a:r>
            <a:r>
              <a:rPr lang="nb-NO" altLang="nb-NO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som er fordeler og ulemper knyttet til disse, inkludert kostnader.</a:t>
            </a:r>
          </a:p>
          <a:p>
            <a:pPr marL="0" indent="0">
              <a:buNone/>
            </a:pPr>
            <a:endParaRPr lang="nb-NO" altLang="nb-NO" sz="28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r>
              <a:rPr lang="nb-NO" altLang="nb-NO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På bakgrunn av utredningen vurdere muligheter og kostander ved å erstatte gummigranulat med mer miljøvennlige alternativer, og foreslå en eventuell regulering av dette.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0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nb-NO"/>
              <a:t>Norges Fotballforbund | www.fotball.no</a:t>
            </a:r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6" y="238125"/>
            <a:ext cx="1488757" cy="14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4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0" y="659130"/>
            <a:ext cx="9875520" cy="518160"/>
          </a:xfrm>
        </p:spPr>
        <p:txBody>
          <a:bodyPr/>
          <a:lstStyle/>
          <a:p>
            <a:r>
              <a:rPr lang="nb-NO" altLang="nb-NO" sz="3360" dirty="0">
                <a:solidFill>
                  <a:srgbClr val="000000"/>
                </a:solidFill>
              </a:rPr>
              <a:t>Miljødirektoratet skal se på: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2708" y="1726881"/>
            <a:ext cx="10431780" cy="6202958"/>
          </a:xfrm>
        </p:spPr>
        <p:txBody>
          <a:bodyPr>
            <a:normAutofit/>
          </a:bodyPr>
          <a:lstStyle/>
          <a:p>
            <a:r>
              <a:rPr lang="nb-NO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Dersom det ikke finnes kostnadseffektive andre løsninger bør vi vurdere å utrede mulighetene for å utvide den eksisterende returordningen for bildekk til også å gjelde gjenvinningsproduktene som gummigranulat.</a:t>
            </a:r>
          </a:p>
          <a:p>
            <a:pPr marL="0" indent="0">
              <a:buNone/>
            </a:pPr>
            <a:endParaRPr lang="nb-NO" altLang="nb-NO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b-NO" altLang="nb-NO" sz="2800" b="1" dirty="0">
              <a:solidFill>
                <a:schemeClr val="tx1"/>
              </a:solidFill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0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nb-NO"/>
              <a:t>Norges Fotballforbund | www.fotball.no</a:t>
            </a:r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6" y="238125"/>
            <a:ext cx="1488757" cy="14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83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0" y="659130"/>
            <a:ext cx="9875520" cy="518160"/>
          </a:xfrm>
        </p:spPr>
        <p:txBody>
          <a:bodyPr/>
          <a:lstStyle/>
          <a:p>
            <a:r>
              <a:rPr lang="nb-NO" altLang="nb-NO" sz="3360" dirty="0">
                <a:solidFill>
                  <a:srgbClr val="000000"/>
                </a:solidFill>
              </a:rPr>
              <a:t>Miljødirektoratet skal se på: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2708" y="1726881"/>
            <a:ext cx="10431780" cy="6202958"/>
          </a:xfrm>
        </p:spPr>
        <p:txBody>
          <a:bodyPr>
            <a:normAutofit/>
          </a:bodyPr>
          <a:lstStyle/>
          <a:p>
            <a:r>
              <a:rPr lang="nb-NO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Uavhengig av valg av løsning kan det være aktuelt at Miljødirektoratet får i oppdrag å forskriftsfeste krav til opprettelse og drift av kunstgressbaner. </a:t>
            </a:r>
          </a:p>
          <a:p>
            <a:endParaRPr lang="nb-NO" sz="28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r>
              <a:rPr lang="nb-NO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Dersom løsningen blir en fortsatt bruk av gummigranulat, bør </a:t>
            </a:r>
            <a:r>
              <a:rPr lang="nb-NO" sz="28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forskriften</a:t>
            </a:r>
            <a:r>
              <a:rPr lang="nb-NO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inneholde krav til utforming av banene, vedlikehold, lagring av granulat etter snømåking og gjenbruk av gummigranulatene.</a:t>
            </a:r>
          </a:p>
          <a:p>
            <a:pPr marL="0" indent="0">
              <a:buNone/>
            </a:pPr>
            <a:endParaRPr lang="nb-NO" altLang="nb-NO" sz="2800" b="1" dirty="0">
              <a:solidFill>
                <a:schemeClr val="tx1"/>
              </a:solidFill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0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nb-NO"/>
              <a:t>Norges Fotballforbund | www.fotball.no</a:t>
            </a:r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6" y="238125"/>
            <a:ext cx="1488757" cy="14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29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Plassholder for tekst 1">
            <a:extLst>
              <a:ext uri="{FF2B5EF4-FFF2-40B4-BE49-F238E27FC236}">
                <a16:creationId xmlns:a16="http://schemas.microsoft.com/office/drawing/2014/main" id="{2EED0952-AA44-489D-B2A8-63E0CA7591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4134" y="418042"/>
            <a:ext cx="10706100" cy="8016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b-NO" altLang="nb-NO" sz="3840" b="1" dirty="0">
                <a:solidFill>
                  <a:srgbClr val="FF0000"/>
                </a:solidFill>
                <a:latin typeface="Georgia" panose="02040502050405020303" pitchFamily="18" charset="0"/>
                <a:cs typeface="Arabic Typesetting" panose="020B0604020202020204" pitchFamily="66" charset="-78"/>
              </a:rPr>
              <a:t>Miljødirektoratet, 28.3.17</a:t>
            </a:r>
          </a:p>
        </p:txBody>
      </p:sp>
      <p:sp>
        <p:nvSpPr>
          <p:cNvPr id="26627" name="Plassholder for tekst 2">
            <a:extLst>
              <a:ext uri="{FF2B5EF4-FFF2-40B4-BE49-F238E27FC236}">
                <a16:creationId xmlns:a16="http://schemas.microsoft.com/office/drawing/2014/main" id="{CDFBC409-7557-4CE9-86F5-03A525EF1CF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399" y="1837796"/>
            <a:ext cx="13047663" cy="6510337"/>
          </a:xfrm>
        </p:spPr>
        <p:txBody>
          <a:bodyPr rtlCol="0"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nb-NO" sz="36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Folkehelseinstituttet har tidligere gjort analyser av helseeffektene for Miljødirektoratet og konkludert med at risikoen er lav. </a:t>
            </a:r>
          </a:p>
          <a:p>
            <a:pPr>
              <a:spcBef>
                <a:spcPts val="0"/>
              </a:spcBef>
              <a:defRPr/>
            </a:pPr>
            <a:endParaRPr lang="nb-NO" sz="3600" b="1" dirty="0">
              <a:solidFill>
                <a:srgbClr val="44444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nb-NO" sz="36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ECHA har vurdert eksponering for gummigranulat ved hudkontakt, spising og innånding av støv og stoffer som fordamper fra granulatet, og </a:t>
            </a:r>
            <a:r>
              <a:rPr lang="nb-NO" sz="3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konkluderte med lav helserisiko for brukere av kunstgressbaner, inkludert for barn og for arbeidstakere som installerer og vedlikeholder banene.</a:t>
            </a:r>
          </a:p>
          <a:p>
            <a:pPr marL="460800" lvl="2" indent="0">
              <a:spcBef>
                <a:spcPts val="0"/>
              </a:spcBef>
              <a:buNone/>
              <a:defRPr/>
            </a:pPr>
            <a:endParaRPr lang="nb-NO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nb-NO" altLang="nb-NO" sz="2160" b="1" i="1" dirty="0">
              <a:solidFill>
                <a:srgbClr val="1502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76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Plassholder for tekst 1">
            <a:extLst>
              <a:ext uri="{FF2B5EF4-FFF2-40B4-BE49-F238E27FC236}">
                <a16:creationId xmlns:a16="http://schemas.microsoft.com/office/drawing/2014/main" id="{2EED0952-AA44-489D-B2A8-63E0CA7591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666" y="409575"/>
            <a:ext cx="10706100" cy="8016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b-NO" altLang="nb-NO" sz="3840" b="1" dirty="0">
                <a:solidFill>
                  <a:srgbClr val="FF0000"/>
                </a:solidFill>
                <a:latin typeface="Georgia" panose="02040502050405020303" pitchFamily="18" charset="0"/>
                <a:cs typeface="Arabic Typesetting" panose="020B0604020202020204" pitchFamily="66" charset="-78"/>
              </a:rPr>
              <a:t>Miljødirektoratet, 28.3.17</a:t>
            </a:r>
          </a:p>
        </p:txBody>
      </p:sp>
      <p:sp>
        <p:nvSpPr>
          <p:cNvPr id="26627" name="Plassholder for tekst 2">
            <a:extLst>
              <a:ext uri="{FF2B5EF4-FFF2-40B4-BE49-F238E27FC236}">
                <a16:creationId xmlns:a16="http://schemas.microsoft.com/office/drawing/2014/main" id="{CDFBC409-7557-4CE9-86F5-03A525EF1CF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666" y="1211263"/>
            <a:ext cx="13047663" cy="6510337"/>
          </a:xfrm>
        </p:spPr>
        <p:txBody>
          <a:bodyPr rtlCol="0">
            <a:normAutofit/>
          </a:bodyPr>
          <a:lstStyle/>
          <a:p>
            <a:pPr marL="460800" lvl="2" indent="0">
              <a:spcBef>
                <a:spcPts val="0"/>
              </a:spcBef>
              <a:buNone/>
              <a:defRPr/>
            </a:pPr>
            <a:endParaRPr lang="nb-NO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b-NO" sz="3200" b="1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Hovedfunn</a:t>
            </a:r>
            <a:endParaRPr lang="nb-NO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Resirkulert gummigranulat inneholder stoffer som </a:t>
            </a:r>
            <a:r>
              <a:rPr lang="nb-NO" sz="3200" b="1" u="sng" dirty="0">
                <a:solidFill>
                  <a:srgbClr val="00828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PAH</a:t>
            </a: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metaller og </a:t>
            </a:r>
            <a:r>
              <a:rPr lang="nb-NO" sz="3200" b="1" u="sng" dirty="0" err="1">
                <a:solidFill>
                  <a:srgbClr val="00828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ftalater</a:t>
            </a: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Likevel konkluderer ECHA, med at det er liten grunn til bekymring for helseeffekter</a:t>
            </a:r>
            <a:r>
              <a:rPr lang="nb-NO" sz="3200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ts val="0"/>
              </a:spcBef>
              <a:defRPr/>
            </a:pPr>
            <a:endParaRPr lang="nb-NO" sz="3200" dirty="0">
              <a:solidFill>
                <a:srgbClr val="44444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Kreftfaren som følge av eksponering for PAH fra gummigranulat vurderes som svært lav. </a:t>
            </a:r>
          </a:p>
          <a:p>
            <a:pPr lvl="1">
              <a:spcBef>
                <a:spcPts val="0"/>
              </a:spcBef>
              <a:defRPr/>
            </a:pP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Nivåene av metaller er lav og er eksempelvis under tillatte grenser i dagens leketøyregelverk.</a:t>
            </a:r>
          </a:p>
          <a:p>
            <a:pPr lvl="1">
              <a:spcBef>
                <a:spcPts val="0"/>
              </a:spcBef>
              <a:defRPr/>
            </a:pP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Nivåene av miljøgiftene </a:t>
            </a:r>
            <a:r>
              <a:rPr lang="nb-NO" sz="3200" b="1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ftalater</a:t>
            </a: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nb-NO" sz="3200" b="1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benzotiazol</a:t>
            </a: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og </a:t>
            </a:r>
            <a:r>
              <a:rPr lang="nb-NO" sz="3200" b="1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metylisobutylketon</a:t>
            </a: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vurderes til å være under konsentrasjonene som villføre til helseplager.</a:t>
            </a:r>
          </a:p>
          <a:p>
            <a:pPr lvl="1">
              <a:spcBef>
                <a:spcPts val="0"/>
              </a:spcBef>
              <a:defRPr/>
            </a:pPr>
            <a:r>
              <a:rPr lang="nb-NO" sz="32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 er rapportert at flyktige organiske forbindelser (VOC) som slippes ut av gummigranulater i innendørs haller, kan irritere øyne og hud. </a:t>
            </a:r>
          </a:p>
          <a:p>
            <a:pPr lvl="1">
              <a:spcBef>
                <a:spcPts val="0"/>
              </a:spcBef>
              <a:defRPr/>
            </a:pPr>
            <a:endParaRPr lang="nb-NO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nb-NO" altLang="nb-NO" sz="2160" b="1" i="1" dirty="0">
              <a:solidFill>
                <a:srgbClr val="1502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57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Plassholder for tekst 1">
            <a:extLst>
              <a:ext uri="{FF2B5EF4-FFF2-40B4-BE49-F238E27FC236}">
                <a16:creationId xmlns:a16="http://schemas.microsoft.com/office/drawing/2014/main" id="{2EED0952-AA44-489D-B2A8-63E0CA7591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666" y="409575"/>
            <a:ext cx="10706100" cy="8016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b-NO" altLang="nb-NO" sz="3840" b="1" dirty="0">
                <a:solidFill>
                  <a:srgbClr val="FF0000"/>
                </a:solidFill>
                <a:latin typeface="Georgia" panose="02040502050405020303" pitchFamily="18" charset="0"/>
                <a:cs typeface="Arabic Typesetting" panose="020B0604020202020204" pitchFamily="66" charset="-78"/>
              </a:rPr>
              <a:t>Miljødirektoratet, 28.3.17</a:t>
            </a:r>
          </a:p>
        </p:txBody>
      </p:sp>
      <p:sp>
        <p:nvSpPr>
          <p:cNvPr id="26627" name="Plassholder for tekst 2">
            <a:extLst>
              <a:ext uri="{FF2B5EF4-FFF2-40B4-BE49-F238E27FC236}">
                <a16:creationId xmlns:a16="http://schemas.microsoft.com/office/drawing/2014/main" id="{CDFBC409-7557-4CE9-86F5-03A525EF1CF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666" y="1211263"/>
            <a:ext cx="13047663" cy="6510337"/>
          </a:xfrm>
        </p:spPr>
        <p:txBody>
          <a:bodyPr rtlCol="0">
            <a:normAutofit/>
          </a:bodyPr>
          <a:lstStyle/>
          <a:p>
            <a:pPr lvl="1">
              <a:spcBef>
                <a:spcPts val="0"/>
              </a:spcBef>
              <a:defRPr/>
            </a:pPr>
            <a:endParaRPr lang="nb-NO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nb-NO" sz="36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Miljødirektoratet mener at eiere og brukere av kunstgressbaner med gummigranulat, kan sikre seg mot unormale høye konsentrasjoner av PAH eller andre skadelige stoffer ved å kreve dokumentasjon om innholdet fra sine leverandører.</a:t>
            </a:r>
          </a:p>
          <a:p>
            <a:pPr>
              <a:spcBef>
                <a:spcPts val="0"/>
              </a:spcBef>
              <a:defRPr/>
            </a:pPr>
            <a:endParaRPr lang="nb-NO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nb-NO" sz="3600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Eiere og operatører av innendørsbaner med gummigranulat bør også sørge for tilstrekkelig ventilasjon. Og så kan folk som bruker banene selvfølgelig ta noen forholdsregler og for eksempel unngå å dra med seg de små granulatene hjem. De setter seg fort i fotballsko og klær, sier Ellen Hambro, direktør for Miljødirektoratet.</a:t>
            </a:r>
            <a:endParaRPr lang="nb-NO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nb-NO" altLang="nb-NO" sz="2160" b="1" i="1" dirty="0">
              <a:solidFill>
                <a:srgbClr val="1502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42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7698F6-A8E6-4102-9EB2-39BEF32AB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675" y="1065713"/>
            <a:ext cx="7555765" cy="1258848"/>
          </a:xfrm>
        </p:spPr>
        <p:txBody>
          <a:bodyPr>
            <a:normAutofit/>
          </a:bodyPr>
          <a:lstStyle/>
          <a:p>
            <a:r>
              <a:rPr lang="nb-NO" sz="7200" dirty="0"/>
              <a:t>Fotballhaller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BE502DD-FEAE-4401-A1E7-C5CDD5ED78DE}"/>
              </a:ext>
            </a:extLst>
          </p:cNvPr>
          <p:cNvSpPr txBox="1"/>
          <p:nvPr/>
        </p:nvSpPr>
        <p:spPr>
          <a:xfrm>
            <a:off x="11096625" y="7372351"/>
            <a:ext cx="258127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Skei 18.10.2017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0B543B2-D7DF-46FB-84B6-38A7929ED5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506412"/>
              </p:ext>
            </p:extLst>
          </p:nvPr>
        </p:nvGraphicFramePr>
        <p:xfrm>
          <a:off x="4760686" y="3204775"/>
          <a:ext cx="6102047" cy="3739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hoto Editor-foto" r:id="rId3" imgW="19504762" imgH="14628571" progId="MSPhotoEd.3">
                  <p:embed/>
                </p:oleObj>
              </mc:Choice>
              <mc:Fallback>
                <p:oleObj name="Photo Editor-foto" r:id="rId3" imgW="19504762" imgH="14628571" progId="MSPhotoEd.3">
                  <p:embed/>
                  <p:pic>
                    <p:nvPicPr>
                      <p:cNvPr id="593924" name="Object 4">
                        <a:extLst>
                          <a:ext uri="{FF2B5EF4-FFF2-40B4-BE49-F238E27FC236}">
                            <a16:creationId xmlns:a16="http://schemas.microsoft.com/office/drawing/2014/main" id="{4DFABAF0-49DB-4775-857D-2A27518EA5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0686" y="3204775"/>
                        <a:ext cx="6102047" cy="3739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8434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2342" y="687070"/>
            <a:ext cx="8701548" cy="1649730"/>
          </a:xfrm>
        </p:spPr>
        <p:txBody>
          <a:bodyPr/>
          <a:lstStyle/>
          <a:p>
            <a:pPr marL="0" indent="0">
              <a:buNone/>
            </a:pPr>
            <a:r>
              <a:rPr lang="nb-NO" altLang="nb-NO" sz="5400" b="1" dirty="0">
                <a:solidFill>
                  <a:schemeClr val="tx1"/>
                </a:solidFill>
              </a:rPr>
              <a:t>Ordinære bygg</a:t>
            </a:r>
          </a:p>
          <a:p>
            <a:pPr marL="0" indent="0">
              <a:buNone/>
            </a:pPr>
            <a:r>
              <a:rPr lang="nb-NO" altLang="nb-NO" sz="4800" b="1" dirty="0">
                <a:solidFill>
                  <a:schemeClr val="tx1"/>
                </a:solidFill>
              </a:rPr>
              <a:t>Godkjent spillemidler</a:t>
            </a:r>
          </a:p>
          <a:p>
            <a:pPr lvl="1">
              <a:buFontTx/>
              <a:buNone/>
            </a:pPr>
            <a:endParaRPr lang="nb-NO" altLang="nb-NO" b="1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9DE68F36-7948-4241-81FB-F691BC300C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505073"/>
              </p:ext>
            </p:extLst>
          </p:nvPr>
        </p:nvGraphicFramePr>
        <p:xfrm>
          <a:off x="3142342" y="2798375"/>
          <a:ext cx="6426201" cy="481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Photo Editor-foto" r:id="rId3" imgW="19504762" imgH="14628571" progId="MSPhotoEd.3">
                  <p:embed/>
                </p:oleObj>
              </mc:Choice>
              <mc:Fallback>
                <p:oleObj name="Photo Editor-foto" r:id="rId3" imgW="19504762" imgH="14628571" progId="MSPhotoEd.3">
                  <p:embed/>
                  <p:pic>
                    <p:nvPicPr>
                      <p:cNvPr id="593924" name="Object 4">
                        <a:extLst>
                          <a:ext uri="{FF2B5EF4-FFF2-40B4-BE49-F238E27FC236}">
                            <a16:creationId xmlns:a16="http://schemas.microsoft.com/office/drawing/2014/main" id="{4DFABAF0-49DB-4775-857D-2A27518EA5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342" y="2798375"/>
                        <a:ext cx="6426201" cy="481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1266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7DD586B-F92E-44C2-8C1A-88F0BD9F5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" t="1351" r="559" b="13606"/>
          <a:stretch/>
        </p:blipFill>
        <p:spPr>
          <a:xfrm>
            <a:off x="7586132" y="3217863"/>
            <a:ext cx="6062133" cy="386658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DD61DAB-EA1A-48FB-8AA3-05848EFF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3217863"/>
            <a:ext cx="6877050" cy="3866586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D3DA5A-8AC4-413E-AC2B-C36DC5BC5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8D5ABC6-EE2C-422B-A5E1-2232519EEE1B}"/>
              </a:ext>
            </a:extLst>
          </p:cNvPr>
          <p:cNvSpPr txBox="1">
            <a:spLocks noChangeArrowheads="1"/>
          </p:cNvSpPr>
          <p:nvPr/>
        </p:nvSpPr>
        <p:spPr>
          <a:xfrm>
            <a:off x="3142342" y="687070"/>
            <a:ext cx="8701548" cy="16497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0400" indent="-230400" algn="l" defTabSz="109728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60800" indent="-230400" algn="l" defTabSz="109728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691200" indent="-230400" algn="l" defTabSz="109728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921600" indent="-230400" algn="l" defTabSz="109728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152000" indent="-230400" algn="l" defTabSz="109728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altLang="nb-NO" sz="5400" b="1">
                <a:solidFill>
                  <a:schemeClr val="tx1"/>
                </a:solidFill>
              </a:rPr>
              <a:t>Ordinære bygg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4800" b="1">
                <a:solidFill>
                  <a:schemeClr val="tx1"/>
                </a:solidFill>
              </a:rPr>
              <a:t>Godkjent spillemidler</a:t>
            </a:r>
          </a:p>
          <a:p>
            <a:pPr lvl="1">
              <a:buFontTx/>
              <a:buNone/>
            </a:pPr>
            <a:endParaRPr lang="nb-NO" altLang="nb-NO" b="1" dirty="0"/>
          </a:p>
        </p:txBody>
      </p:sp>
    </p:spTree>
    <p:extLst>
      <p:ext uri="{BB962C8B-B14F-4D97-AF65-F5344CB8AC3E}">
        <p14:creationId xmlns:p14="http://schemas.microsoft.com/office/powerpoint/2010/main" val="3139796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353050" y="328613"/>
            <a:ext cx="3267075" cy="1352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 dirty="0">
                <a:solidFill>
                  <a:schemeClr val="tx1"/>
                </a:solidFill>
              </a:rPr>
              <a:t>Kunstgress</a:t>
            </a:r>
          </a:p>
        </p:txBody>
      </p:sp>
      <p:sp>
        <p:nvSpPr>
          <p:cNvPr id="3" name="Rektangel 2"/>
          <p:cNvSpPr/>
          <p:nvPr/>
        </p:nvSpPr>
        <p:spPr>
          <a:xfrm>
            <a:off x="2047875" y="2695575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Regler</a:t>
            </a:r>
          </a:p>
        </p:txBody>
      </p:sp>
      <p:sp>
        <p:nvSpPr>
          <p:cNvPr id="4" name="Rektangel 3"/>
          <p:cNvSpPr/>
          <p:nvPr/>
        </p:nvSpPr>
        <p:spPr>
          <a:xfrm>
            <a:off x="552450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Innkjøp</a:t>
            </a:r>
          </a:p>
        </p:txBody>
      </p:sp>
      <p:sp>
        <p:nvSpPr>
          <p:cNvPr id="5" name="Rektangel 4"/>
          <p:cNvSpPr/>
          <p:nvPr/>
        </p:nvSpPr>
        <p:spPr>
          <a:xfrm>
            <a:off x="3381374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Bruk</a:t>
            </a:r>
          </a:p>
        </p:txBody>
      </p:sp>
      <p:sp>
        <p:nvSpPr>
          <p:cNvPr id="6" name="Rektangel 5"/>
          <p:cNvSpPr/>
          <p:nvPr/>
        </p:nvSpPr>
        <p:spPr>
          <a:xfrm>
            <a:off x="8496300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Utslipp</a:t>
            </a:r>
          </a:p>
        </p:txBody>
      </p:sp>
      <p:sp>
        <p:nvSpPr>
          <p:cNvPr id="7" name="Rektangel 6"/>
          <p:cNvSpPr/>
          <p:nvPr/>
        </p:nvSpPr>
        <p:spPr>
          <a:xfrm>
            <a:off x="10601325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Avfall</a:t>
            </a:r>
          </a:p>
        </p:txBody>
      </p:sp>
      <p:sp>
        <p:nvSpPr>
          <p:cNvPr id="8" name="Rektangel 7"/>
          <p:cNvSpPr/>
          <p:nvPr/>
        </p:nvSpPr>
        <p:spPr>
          <a:xfrm>
            <a:off x="10601325" y="2695575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Miljø</a:t>
            </a:r>
          </a:p>
        </p:txBody>
      </p:sp>
      <p:sp>
        <p:nvSpPr>
          <p:cNvPr id="9" name="Rektangel 8"/>
          <p:cNvSpPr/>
          <p:nvPr/>
        </p:nvSpPr>
        <p:spPr>
          <a:xfrm>
            <a:off x="6238758" y="2689884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Helse</a:t>
            </a:r>
          </a:p>
        </p:txBody>
      </p:sp>
      <p:sp>
        <p:nvSpPr>
          <p:cNvPr id="10" name="Rektangel 9"/>
          <p:cNvSpPr/>
          <p:nvPr/>
        </p:nvSpPr>
        <p:spPr>
          <a:xfrm>
            <a:off x="12582525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Mikroplast</a:t>
            </a:r>
          </a:p>
        </p:txBody>
      </p:sp>
      <p:cxnSp>
        <p:nvCxnSpPr>
          <p:cNvPr id="12" name="Rett pil 11"/>
          <p:cNvCxnSpPr/>
          <p:nvPr/>
        </p:nvCxnSpPr>
        <p:spPr>
          <a:xfrm flipH="1">
            <a:off x="3829050" y="1681163"/>
            <a:ext cx="1524000" cy="101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 12"/>
          <p:cNvCxnSpPr/>
          <p:nvPr/>
        </p:nvCxnSpPr>
        <p:spPr>
          <a:xfrm>
            <a:off x="11519674" y="3616422"/>
            <a:ext cx="1062851" cy="567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13"/>
          <p:cNvCxnSpPr/>
          <p:nvPr/>
        </p:nvCxnSpPr>
        <p:spPr>
          <a:xfrm>
            <a:off x="11519674" y="3609975"/>
            <a:ext cx="0" cy="561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/>
        </p:nvCxnSpPr>
        <p:spPr>
          <a:xfrm flipH="1">
            <a:off x="10309998" y="3616422"/>
            <a:ext cx="1252192" cy="555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15"/>
          <p:cNvCxnSpPr/>
          <p:nvPr/>
        </p:nvCxnSpPr>
        <p:spPr>
          <a:xfrm>
            <a:off x="2862262" y="3604284"/>
            <a:ext cx="519112" cy="567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/>
        </p:nvCxnSpPr>
        <p:spPr>
          <a:xfrm flipH="1">
            <a:off x="2343150" y="3616422"/>
            <a:ext cx="519112" cy="555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/>
        </p:nvCxnSpPr>
        <p:spPr>
          <a:xfrm>
            <a:off x="7061161" y="1681163"/>
            <a:ext cx="19050" cy="101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/>
        </p:nvCxnSpPr>
        <p:spPr>
          <a:xfrm>
            <a:off x="8622796" y="1681163"/>
            <a:ext cx="1978529" cy="101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2980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85D5AAC-1F64-4639-A28D-6B54F2E5E669}"/>
              </a:ext>
            </a:extLst>
          </p:cNvPr>
          <p:cNvSpPr/>
          <p:nvPr/>
        </p:nvSpPr>
        <p:spPr>
          <a:xfrm>
            <a:off x="738230" y="2050169"/>
            <a:ext cx="126757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/>
              <a:t>"Bestemmelser om tilskudd til anlegg for idrett og fysisk aktivitet – 2017" (bestemmelsene) gir mulighet til å søke om tilskudd til eksempelvis fotballhaller som er tenkt uoppvarmet, under den forutsetningen at de er isolert. Fotballforbundet anbefaler her en temperatur på 12°14°C. Hallen må derfor være beregnet å holde en temperatur på min. 12°C og skal tilfredsstille kravene i TEK17 </a:t>
            </a:r>
            <a:r>
              <a:rPr lang="nb-NO" sz="2400" b="1" dirty="0" err="1"/>
              <a:t>kap</a:t>
            </a:r>
            <a:r>
              <a:rPr lang="nb-NO" sz="2400" b="1" dirty="0"/>
              <a:t>. 14.  </a:t>
            </a:r>
          </a:p>
          <a:p>
            <a:r>
              <a:rPr lang="nb-NO" sz="2400" b="1" dirty="0"/>
              <a:t> </a:t>
            </a:r>
          </a:p>
          <a:p>
            <a:r>
              <a:rPr lang="nb-NO" sz="2400" b="1" dirty="0"/>
              <a:t>Så fremt kravene som nevnt over er innfridd er det mulig å søke om tilskudd til </a:t>
            </a:r>
            <a:r>
              <a:rPr lang="nb-NO" sz="2400" b="1" dirty="0" err="1"/>
              <a:t>stålfagverkshaller</a:t>
            </a:r>
            <a:r>
              <a:rPr lang="nb-NO" sz="2400" b="1" dirty="0"/>
              <a:t> med </a:t>
            </a:r>
            <a:r>
              <a:rPr lang="nb-NO" sz="2400" b="1" dirty="0" err="1"/>
              <a:t>pvc</a:t>
            </a:r>
            <a:r>
              <a:rPr lang="nb-NO" sz="2400" b="1" dirty="0"/>
              <a:t> (såkalte </a:t>
            </a:r>
            <a:r>
              <a:rPr lang="nb-NO" sz="2400" b="1" dirty="0" err="1"/>
              <a:t>dukhaller</a:t>
            </a:r>
            <a:r>
              <a:rPr lang="nb-NO" sz="2400" b="1" dirty="0"/>
              <a:t>) når det foreligger </a:t>
            </a:r>
            <a:r>
              <a:rPr lang="nb-NO" sz="2400" b="1" dirty="0" err="1"/>
              <a:t>produktgodkjennig</a:t>
            </a:r>
            <a:r>
              <a:rPr lang="nb-NO" sz="2400" b="1" dirty="0"/>
              <a:t>, godkjent for bruk i Norge, for "duken". Det samme vil gjelde for såkalt sandwichelementhall. </a:t>
            </a:r>
          </a:p>
          <a:p>
            <a:r>
              <a:rPr lang="nb-NO" sz="2400" b="1" dirty="0"/>
              <a:t> </a:t>
            </a:r>
          </a:p>
          <a:p>
            <a:r>
              <a:rPr lang="nb-NO" sz="2400" b="1" dirty="0"/>
              <a:t>Det gis ikke tilskudd til overtrykkshaller. </a:t>
            </a:r>
          </a:p>
          <a:p>
            <a:r>
              <a:rPr lang="nb-NO" sz="2400" b="1" dirty="0"/>
              <a:t> </a:t>
            </a:r>
          </a:p>
          <a:p>
            <a:r>
              <a:rPr lang="nb-NO" sz="2400" b="1" dirty="0"/>
              <a:t>For øvrig forutsettes det at kravene i bestemmelsene er oppfylt.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74D22C0-CA3B-48C5-A405-33C59A860580}"/>
              </a:ext>
            </a:extLst>
          </p:cNvPr>
          <p:cNvSpPr txBox="1"/>
          <p:nvPr/>
        </p:nvSpPr>
        <p:spPr>
          <a:xfrm>
            <a:off x="2902591" y="503339"/>
            <a:ext cx="794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/>
              <a:t>Kulturdepartementet 27.9.2017</a:t>
            </a:r>
          </a:p>
        </p:txBody>
      </p:sp>
    </p:spTree>
    <p:extLst>
      <p:ext uri="{BB962C8B-B14F-4D97-AF65-F5344CB8AC3E}">
        <p14:creationId xmlns:p14="http://schemas.microsoft.com/office/powerpoint/2010/main" val="20782406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7865" y="424603"/>
            <a:ext cx="8879348" cy="1531197"/>
          </a:xfrm>
        </p:spPr>
        <p:txBody>
          <a:bodyPr/>
          <a:lstStyle/>
          <a:p>
            <a:pPr marL="0" indent="0">
              <a:buNone/>
            </a:pPr>
            <a:r>
              <a:rPr lang="nb-NO" altLang="nb-NO" sz="5400" b="1" dirty="0">
                <a:solidFill>
                  <a:schemeClr val="tx1"/>
                </a:solidFill>
              </a:rPr>
              <a:t>Plastduk på stålskjellett</a:t>
            </a:r>
          </a:p>
          <a:p>
            <a:pPr marL="0" indent="0">
              <a:buNone/>
            </a:pPr>
            <a:r>
              <a:rPr lang="nb-NO" altLang="nb-NO" sz="4800" b="1" dirty="0">
                <a:solidFill>
                  <a:schemeClr val="tx1"/>
                </a:solidFill>
              </a:rPr>
              <a:t>Kan få spillemidler</a:t>
            </a:r>
          </a:p>
          <a:p>
            <a:pPr lvl="1">
              <a:buFontTx/>
              <a:buNone/>
            </a:pPr>
            <a:endParaRPr lang="nb-NO" altLang="nb-NO" b="1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0700210-895D-4432-8F60-8AD17CD82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5" y="2277533"/>
            <a:ext cx="8019771" cy="533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44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7865" y="424603"/>
            <a:ext cx="8879348" cy="1531197"/>
          </a:xfrm>
        </p:spPr>
        <p:txBody>
          <a:bodyPr/>
          <a:lstStyle/>
          <a:p>
            <a:pPr marL="0" indent="0">
              <a:buNone/>
            </a:pPr>
            <a:r>
              <a:rPr lang="nb-NO" altLang="nb-NO" sz="5400" b="1" dirty="0">
                <a:solidFill>
                  <a:schemeClr val="tx1"/>
                </a:solidFill>
              </a:rPr>
              <a:t>Plastduk på stålskjellett</a:t>
            </a:r>
          </a:p>
          <a:p>
            <a:pPr marL="0" indent="0">
              <a:buNone/>
            </a:pPr>
            <a:r>
              <a:rPr lang="nb-NO" altLang="nb-NO" sz="4800" b="1" dirty="0">
                <a:solidFill>
                  <a:schemeClr val="tx1"/>
                </a:solidFill>
              </a:rPr>
              <a:t>Kan få spillemidler</a:t>
            </a:r>
          </a:p>
          <a:p>
            <a:pPr lvl="1">
              <a:buFontTx/>
              <a:buNone/>
            </a:pPr>
            <a:endParaRPr lang="nb-NO" altLang="nb-NO" b="1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22019CC-CACA-49E1-9E2A-8F600587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5" y="2159000"/>
            <a:ext cx="8271933" cy="551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25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3918" y="983403"/>
            <a:ext cx="7499281" cy="1920663"/>
          </a:xfrm>
        </p:spPr>
        <p:txBody>
          <a:bodyPr/>
          <a:lstStyle/>
          <a:p>
            <a:pPr marL="0" indent="0">
              <a:buNone/>
            </a:pPr>
            <a:r>
              <a:rPr lang="nb-NO" altLang="nb-NO" sz="5400" b="1" dirty="0">
                <a:solidFill>
                  <a:schemeClr val="tx1"/>
                </a:solidFill>
              </a:rPr>
              <a:t>Overtrykkshaller</a:t>
            </a:r>
          </a:p>
          <a:p>
            <a:pPr marL="0" indent="0">
              <a:buNone/>
            </a:pPr>
            <a:r>
              <a:rPr lang="nb-NO" altLang="nb-NO" sz="4800" b="1" dirty="0">
                <a:solidFill>
                  <a:schemeClr val="tx1"/>
                </a:solidFill>
              </a:rPr>
              <a:t>Kun </a:t>
            </a:r>
            <a:r>
              <a:rPr lang="nb-NO" altLang="nb-NO" sz="4800" b="1" dirty="0" err="1">
                <a:solidFill>
                  <a:schemeClr val="tx1"/>
                </a:solidFill>
              </a:rPr>
              <a:t>spm</a:t>
            </a:r>
            <a:r>
              <a:rPr lang="nb-NO" altLang="nb-NO" sz="4800" b="1" dirty="0">
                <a:solidFill>
                  <a:schemeClr val="tx1"/>
                </a:solidFill>
              </a:rPr>
              <a:t>. kunstgress</a:t>
            </a:r>
          </a:p>
          <a:p>
            <a:pPr lvl="1">
              <a:buFontTx/>
              <a:buNone/>
            </a:pPr>
            <a:endParaRPr lang="nb-NO" altLang="nb-NO" b="1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0BEB73C-90DE-4996-B560-2B6878379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30" y="2717800"/>
            <a:ext cx="12260497" cy="48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73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3918" y="983403"/>
            <a:ext cx="7499281" cy="1920663"/>
          </a:xfrm>
        </p:spPr>
        <p:txBody>
          <a:bodyPr/>
          <a:lstStyle/>
          <a:p>
            <a:pPr marL="0" indent="0">
              <a:buNone/>
            </a:pPr>
            <a:r>
              <a:rPr lang="nb-NO" altLang="nb-NO" sz="5400" b="1" dirty="0">
                <a:solidFill>
                  <a:schemeClr val="tx1"/>
                </a:solidFill>
              </a:rPr>
              <a:t>Overtrykkshaller</a:t>
            </a:r>
          </a:p>
          <a:p>
            <a:pPr marL="0" indent="0">
              <a:buNone/>
            </a:pPr>
            <a:r>
              <a:rPr lang="nb-NO" altLang="nb-NO" sz="4800" b="1" dirty="0">
                <a:solidFill>
                  <a:schemeClr val="tx1"/>
                </a:solidFill>
              </a:rPr>
              <a:t>Kun </a:t>
            </a:r>
            <a:r>
              <a:rPr lang="nb-NO" altLang="nb-NO" sz="4800" b="1" dirty="0" err="1">
                <a:solidFill>
                  <a:schemeClr val="tx1"/>
                </a:solidFill>
              </a:rPr>
              <a:t>spm</a:t>
            </a:r>
            <a:r>
              <a:rPr lang="nb-NO" altLang="nb-NO" sz="4800" b="1" dirty="0">
                <a:solidFill>
                  <a:schemeClr val="tx1"/>
                </a:solidFill>
              </a:rPr>
              <a:t>. kunstgress</a:t>
            </a:r>
          </a:p>
          <a:p>
            <a:pPr lvl="1">
              <a:buFontTx/>
              <a:buNone/>
            </a:pPr>
            <a:endParaRPr lang="nb-NO" altLang="nb-NO" b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6CF9F81-360C-4619-B872-41B543F2B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57" y="2717801"/>
            <a:ext cx="12039327" cy="47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00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B556D1-07A3-449C-A6AB-CBF17079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799" y="976313"/>
            <a:ext cx="7422403" cy="830997"/>
          </a:xfrm>
        </p:spPr>
        <p:txBody>
          <a:bodyPr>
            <a:normAutofit/>
          </a:bodyPr>
          <a:lstStyle/>
          <a:p>
            <a:pPr algn="ctr"/>
            <a:r>
              <a:rPr lang="nb-NO" sz="5400" dirty="0"/>
              <a:t>Spillemidler</a:t>
            </a:r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A9016F08-CA82-40DB-BC08-538514B35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012579"/>
              </p:ext>
            </p:extLst>
          </p:nvPr>
        </p:nvGraphicFramePr>
        <p:xfrm>
          <a:off x="1786467" y="2531532"/>
          <a:ext cx="10075334" cy="3818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3090">
                  <a:extLst>
                    <a:ext uri="{9D8B030D-6E8A-4147-A177-3AD203B41FA5}">
                      <a16:colId xmlns:a16="http://schemas.microsoft.com/office/drawing/2014/main" val="1199721944"/>
                    </a:ext>
                  </a:extLst>
                </a:gridCol>
                <a:gridCol w="1859003">
                  <a:extLst>
                    <a:ext uri="{9D8B030D-6E8A-4147-A177-3AD203B41FA5}">
                      <a16:colId xmlns:a16="http://schemas.microsoft.com/office/drawing/2014/main" val="3038425918"/>
                    </a:ext>
                  </a:extLst>
                </a:gridCol>
                <a:gridCol w="2593423">
                  <a:extLst>
                    <a:ext uri="{9D8B030D-6E8A-4147-A177-3AD203B41FA5}">
                      <a16:colId xmlns:a16="http://schemas.microsoft.com/office/drawing/2014/main" val="1319824929"/>
                    </a:ext>
                  </a:extLst>
                </a:gridCol>
                <a:gridCol w="2409818">
                  <a:extLst>
                    <a:ext uri="{9D8B030D-6E8A-4147-A177-3AD203B41FA5}">
                      <a16:colId xmlns:a16="http://schemas.microsoft.com/office/drawing/2014/main" val="4253423544"/>
                    </a:ext>
                  </a:extLst>
                </a:gridCol>
              </a:tblGrid>
              <a:tr h="776369">
                <a:tc>
                  <a:txBody>
                    <a:bodyPr/>
                    <a:lstStyle/>
                    <a:p>
                      <a:pPr algn="l" fontAlgn="b"/>
                      <a:r>
                        <a:rPr lang="nb-NO" sz="2800" b="1" u="none" strike="noStrike">
                          <a:effectLst/>
                        </a:rPr>
                        <a:t>Type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Spilleflate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Aktivitetsflate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Tilskudd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16922936"/>
                  </a:ext>
                </a:extLst>
              </a:tr>
              <a:tr h="760525">
                <a:tc>
                  <a:txBody>
                    <a:bodyPr/>
                    <a:lstStyle/>
                    <a:p>
                      <a:pPr algn="l" fontAlgn="b"/>
                      <a:r>
                        <a:rPr lang="nb-NO" sz="2800" b="1" u="none" strike="noStrike">
                          <a:effectLst/>
                        </a:rPr>
                        <a:t>Liten treningshall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30x50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36x56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3.500.000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49502237"/>
                  </a:ext>
                </a:extLst>
              </a:tr>
              <a:tr h="760525">
                <a:tc>
                  <a:txBody>
                    <a:bodyPr/>
                    <a:lstStyle/>
                    <a:p>
                      <a:pPr algn="l" fontAlgn="b"/>
                      <a:r>
                        <a:rPr lang="nb-NO" sz="2800" b="1" u="none" strike="noStrike">
                          <a:effectLst/>
                        </a:rPr>
                        <a:t>Treningshall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40x60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46x66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5.000.000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094356"/>
                  </a:ext>
                </a:extLst>
              </a:tr>
              <a:tr h="760525">
                <a:tc>
                  <a:txBody>
                    <a:bodyPr/>
                    <a:lstStyle/>
                    <a:p>
                      <a:pPr algn="l" fontAlgn="b"/>
                      <a:r>
                        <a:rPr lang="nb-NO" sz="2800" b="1" u="none" strike="noStrike">
                          <a:effectLst/>
                        </a:rPr>
                        <a:t> 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50x70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56x76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5.500.000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8299568"/>
                  </a:ext>
                </a:extLst>
              </a:tr>
              <a:tr h="760525">
                <a:tc>
                  <a:txBody>
                    <a:bodyPr/>
                    <a:lstStyle/>
                    <a:p>
                      <a:pPr algn="l" fontAlgn="b"/>
                      <a:r>
                        <a:rPr lang="nb-NO" sz="2800" b="1" u="none" strike="noStrike">
                          <a:effectLst/>
                        </a:rPr>
                        <a:t>Storhall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64x100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>
                          <a:effectLst/>
                        </a:rPr>
                        <a:t>72x110</a:t>
                      </a:r>
                      <a:endParaRPr lang="nb-NO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u="none" strike="noStrike" dirty="0">
                          <a:effectLst/>
                        </a:rPr>
                        <a:t>9.000.000</a:t>
                      </a:r>
                      <a:endParaRPr lang="nb-N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1108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1550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14EDB5F-24EB-4CA7-BAE9-8CB9C68575C5}"/>
              </a:ext>
            </a:extLst>
          </p:cNvPr>
          <p:cNvSpPr/>
          <p:nvPr/>
        </p:nvSpPr>
        <p:spPr>
          <a:xfrm>
            <a:off x="770466" y="2201333"/>
            <a:ext cx="1051560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Fotballhaller Type: Spilleflate: Aktivitetsflate inkl. sikkerhetssone: </a:t>
            </a:r>
          </a:p>
          <a:p>
            <a:r>
              <a:rPr lang="nb-NO" dirty="0"/>
              <a:t>Tilskudd: </a:t>
            </a:r>
          </a:p>
          <a:p>
            <a:r>
              <a:rPr lang="nb-NO" dirty="0"/>
              <a:t>Liten treningshall(1) 30 x 50 m 36 x 56 m kr 3 500 000 </a:t>
            </a:r>
          </a:p>
          <a:p>
            <a:r>
              <a:rPr lang="nb-NO" dirty="0"/>
              <a:t>Treningshall(1) 40 x 60 m 46 x 66 m kr 5 000 000  50 x 70 m 56 x 76 m kr 5 500 000 Stor hall(1) 64 x 100 72 x 110 kr 9 000 000 (1)Det forutsettes at hallen er isolert. Tilskudd til fotballhaller inkluderer lager for fotballmål og idrettsmateriell, samt to sett garderober.</a:t>
            </a:r>
          </a:p>
        </p:txBody>
      </p:sp>
    </p:spTree>
    <p:extLst>
      <p:ext uri="{BB962C8B-B14F-4D97-AF65-F5344CB8AC3E}">
        <p14:creationId xmlns:p14="http://schemas.microsoft.com/office/powerpoint/2010/main" val="3335620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quarter" idx="10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nb-NO"/>
              <a:t>Norges Fotballforbund | www.fotball.no</a:t>
            </a:r>
            <a:endParaRPr lang="en-US"/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69320"/>
            <a:ext cx="11415712" cy="75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2" name="TekstSylinder 3"/>
          <p:cNvSpPr txBox="1">
            <a:spLocks noChangeArrowheads="1"/>
          </p:cNvSpPr>
          <p:nvPr/>
        </p:nvSpPr>
        <p:spPr bwMode="auto">
          <a:xfrm>
            <a:off x="4256723" y="6709411"/>
            <a:ext cx="319659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2880" b="1" dirty="0">
                <a:solidFill>
                  <a:srgbClr val="FCFCFC"/>
                </a:solidFill>
              </a:rPr>
              <a:t>TAKK FOR MEG</a:t>
            </a:r>
          </a:p>
        </p:txBody>
      </p:sp>
    </p:spTree>
    <p:extLst>
      <p:ext uri="{BB962C8B-B14F-4D97-AF65-F5344CB8AC3E}">
        <p14:creationId xmlns:p14="http://schemas.microsoft.com/office/powerpoint/2010/main" val="98308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353050" y="328613"/>
            <a:ext cx="3267075" cy="1352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 dirty="0">
                <a:solidFill>
                  <a:schemeClr val="tx1"/>
                </a:solidFill>
              </a:rPr>
              <a:t>Kunstgress</a:t>
            </a:r>
          </a:p>
        </p:txBody>
      </p:sp>
      <p:sp>
        <p:nvSpPr>
          <p:cNvPr id="3" name="Rektangel 2"/>
          <p:cNvSpPr/>
          <p:nvPr/>
        </p:nvSpPr>
        <p:spPr>
          <a:xfrm>
            <a:off x="2047875" y="2695575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Regler</a:t>
            </a:r>
          </a:p>
        </p:txBody>
      </p:sp>
      <p:sp>
        <p:nvSpPr>
          <p:cNvPr id="4" name="Rektangel 3"/>
          <p:cNvSpPr/>
          <p:nvPr/>
        </p:nvSpPr>
        <p:spPr>
          <a:xfrm>
            <a:off x="552450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Innkjøp</a:t>
            </a:r>
          </a:p>
        </p:txBody>
      </p:sp>
      <p:sp>
        <p:nvSpPr>
          <p:cNvPr id="5" name="Rektangel 4"/>
          <p:cNvSpPr/>
          <p:nvPr/>
        </p:nvSpPr>
        <p:spPr>
          <a:xfrm>
            <a:off x="3381374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Bruk</a:t>
            </a:r>
          </a:p>
        </p:txBody>
      </p:sp>
      <p:sp>
        <p:nvSpPr>
          <p:cNvPr id="6" name="Rektangel 5"/>
          <p:cNvSpPr/>
          <p:nvPr/>
        </p:nvSpPr>
        <p:spPr>
          <a:xfrm>
            <a:off x="8496300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Utslipp</a:t>
            </a:r>
          </a:p>
        </p:txBody>
      </p:sp>
      <p:sp>
        <p:nvSpPr>
          <p:cNvPr id="7" name="Rektangel 6"/>
          <p:cNvSpPr/>
          <p:nvPr/>
        </p:nvSpPr>
        <p:spPr>
          <a:xfrm>
            <a:off x="10601325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Avfall</a:t>
            </a:r>
          </a:p>
        </p:txBody>
      </p:sp>
      <p:sp>
        <p:nvSpPr>
          <p:cNvPr id="8" name="Rektangel 7"/>
          <p:cNvSpPr/>
          <p:nvPr/>
        </p:nvSpPr>
        <p:spPr>
          <a:xfrm>
            <a:off x="10601325" y="2695575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Miljø</a:t>
            </a:r>
          </a:p>
        </p:txBody>
      </p:sp>
      <p:sp>
        <p:nvSpPr>
          <p:cNvPr id="9" name="Rektangel 8"/>
          <p:cNvSpPr/>
          <p:nvPr/>
        </p:nvSpPr>
        <p:spPr>
          <a:xfrm>
            <a:off x="6238758" y="2689884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Helse</a:t>
            </a:r>
          </a:p>
        </p:txBody>
      </p:sp>
      <p:sp>
        <p:nvSpPr>
          <p:cNvPr id="10" name="Rektangel 9"/>
          <p:cNvSpPr/>
          <p:nvPr/>
        </p:nvSpPr>
        <p:spPr>
          <a:xfrm>
            <a:off x="12582525" y="4171950"/>
            <a:ext cx="17907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Mikroplast</a:t>
            </a:r>
          </a:p>
        </p:txBody>
      </p:sp>
      <p:cxnSp>
        <p:nvCxnSpPr>
          <p:cNvPr id="12" name="Rett pil 11"/>
          <p:cNvCxnSpPr/>
          <p:nvPr/>
        </p:nvCxnSpPr>
        <p:spPr>
          <a:xfrm flipH="1">
            <a:off x="3829050" y="1681163"/>
            <a:ext cx="1524000" cy="101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 12"/>
          <p:cNvCxnSpPr/>
          <p:nvPr/>
        </p:nvCxnSpPr>
        <p:spPr>
          <a:xfrm>
            <a:off x="11519674" y="3616422"/>
            <a:ext cx="1062851" cy="567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13"/>
          <p:cNvCxnSpPr/>
          <p:nvPr/>
        </p:nvCxnSpPr>
        <p:spPr>
          <a:xfrm>
            <a:off x="11519674" y="3609975"/>
            <a:ext cx="0" cy="561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/>
        </p:nvCxnSpPr>
        <p:spPr>
          <a:xfrm flipH="1">
            <a:off x="10309998" y="3616422"/>
            <a:ext cx="1252192" cy="555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15"/>
          <p:cNvCxnSpPr/>
          <p:nvPr/>
        </p:nvCxnSpPr>
        <p:spPr>
          <a:xfrm>
            <a:off x="2862262" y="3604284"/>
            <a:ext cx="519112" cy="567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/>
        </p:nvCxnSpPr>
        <p:spPr>
          <a:xfrm flipH="1">
            <a:off x="2343150" y="3616422"/>
            <a:ext cx="519112" cy="555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/>
        </p:nvCxnSpPr>
        <p:spPr>
          <a:xfrm>
            <a:off x="7061161" y="1681163"/>
            <a:ext cx="19050" cy="101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/>
        </p:nvCxnSpPr>
        <p:spPr>
          <a:xfrm>
            <a:off x="8622796" y="1681163"/>
            <a:ext cx="1978529" cy="101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12262908" y="3900255"/>
            <a:ext cx="2429933" cy="1430866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342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Hva består kunstgress av?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2562309" y="2680892"/>
            <a:ext cx="277669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Fiber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49" y="1857375"/>
            <a:ext cx="7398381" cy="5696145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488901" y="5018669"/>
            <a:ext cx="451391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Stabiliserende innfyll</a:t>
            </a:r>
          </a:p>
          <a:p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915112" y="4132020"/>
            <a:ext cx="2895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Egenskaps innfyll</a:t>
            </a:r>
          </a:p>
          <a:p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145385" y="5551184"/>
            <a:ext cx="277669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Primær </a:t>
            </a:r>
            <a:r>
              <a:rPr lang="nb-NO" b="1" dirty="0" err="1"/>
              <a:t>backing</a:t>
            </a:r>
            <a:endParaRPr lang="nb-NO" b="1" dirty="0"/>
          </a:p>
          <a:p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2733675" y="6816398"/>
            <a:ext cx="23231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Pad</a:t>
            </a:r>
          </a:p>
          <a:p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778231" y="5996136"/>
            <a:ext cx="277669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Sekundær </a:t>
            </a:r>
            <a:r>
              <a:rPr lang="nb-NO" b="1" dirty="0" err="1"/>
              <a:t>backing</a:t>
            </a:r>
            <a:endParaRPr lang="nb-NO" b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322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Hva består kunstgress av?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r="32093"/>
          <a:stretch/>
        </p:blipFill>
        <p:spPr>
          <a:xfrm>
            <a:off x="2009229" y="1731110"/>
            <a:ext cx="6420396" cy="6024615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8349226" y="3330722"/>
            <a:ext cx="3095625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Fiber</a:t>
            </a:r>
          </a:p>
          <a:p>
            <a:endParaRPr lang="nb-NO" sz="1600" b="1" dirty="0"/>
          </a:p>
          <a:p>
            <a:r>
              <a:rPr lang="nb-NO" b="1" dirty="0"/>
              <a:t>SBR</a:t>
            </a:r>
          </a:p>
          <a:p>
            <a:endParaRPr lang="nb-NO" sz="1600" b="1" dirty="0"/>
          </a:p>
          <a:p>
            <a:r>
              <a:rPr lang="nb-NO" b="1" dirty="0"/>
              <a:t>Sand</a:t>
            </a:r>
          </a:p>
          <a:p>
            <a:endParaRPr lang="nb-NO" sz="1600" b="1" dirty="0"/>
          </a:p>
          <a:p>
            <a:r>
              <a:rPr lang="nb-NO" b="1" dirty="0"/>
              <a:t>Primær </a:t>
            </a:r>
            <a:r>
              <a:rPr lang="nb-NO" b="1" dirty="0" err="1"/>
              <a:t>backing</a:t>
            </a:r>
            <a:endParaRPr lang="nb-NO" b="1" dirty="0"/>
          </a:p>
          <a:p>
            <a:endParaRPr lang="nb-NO" sz="1600" b="1" dirty="0"/>
          </a:p>
          <a:p>
            <a:r>
              <a:rPr lang="nb-NO" b="1" dirty="0"/>
              <a:t>Sekundær </a:t>
            </a:r>
            <a:r>
              <a:rPr lang="nb-NO" b="1" dirty="0" err="1"/>
              <a:t>backing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532775975"/>
      </p:ext>
    </p:extLst>
  </p:cSld>
  <p:clrMapOvr>
    <a:masterClrMapping/>
  </p:clrMapOvr>
</p:sld>
</file>

<file path=ppt/theme/theme1.xml><?xml version="1.0" encoding="utf-8"?>
<a:theme xmlns:a="http://schemas.openxmlformats.org/drawingml/2006/main" name="PPTmal_NFF_til_godkjenning">
  <a:themeElements>
    <a:clrScheme name="N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5B"/>
      </a:accent1>
      <a:accent2>
        <a:srgbClr val="D0112B"/>
      </a:accent2>
      <a:accent3>
        <a:srgbClr val="53565A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 NFF bedriftsmal" id="{C5B9F6D6-61F7-40C3-8281-C061DAF7EE6E}" vid="{90A3AF69-EA98-487A-9DBF-8CA86F28C46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NFF PowerPoint 2016</Template>
  <TotalTime>3296</TotalTime>
  <Words>1678</Words>
  <Application>Microsoft Office PowerPoint</Application>
  <PresentationFormat>Egendefinert</PresentationFormat>
  <Paragraphs>424</Paragraphs>
  <Slides>67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67</vt:i4>
      </vt:variant>
    </vt:vector>
  </HeadingPairs>
  <TitlesOfParts>
    <vt:vector size="77" baseType="lpstr">
      <vt:lpstr>Arabic Typesetting</vt:lpstr>
      <vt:lpstr>Arial</vt:lpstr>
      <vt:lpstr>Arial Narrow</vt:lpstr>
      <vt:lpstr>Calibri</vt:lpstr>
      <vt:lpstr>Comic Sans MS</vt:lpstr>
      <vt:lpstr>Georgia</vt:lpstr>
      <vt:lpstr>Palatino Linotype</vt:lpstr>
      <vt:lpstr>Times New Roman</vt:lpstr>
      <vt:lpstr>PPTmal_NFF_til_godkjenning</vt:lpstr>
      <vt:lpstr>Photo Editor-foto</vt:lpstr>
      <vt:lpstr>Norges Fotballforbund</vt:lpstr>
      <vt:lpstr>VISJON NFF</vt:lpstr>
      <vt:lpstr>375 000 aktive spillere </vt:lpstr>
      <vt:lpstr>4.290 kunstgressbaner </vt:lpstr>
      <vt:lpstr>UTBYGGING AV KUNSTGRESSBANER</vt:lpstr>
      <vt:lpstr>PowerPoint-presentasjon</vt:lpstr>
      <vt:lpstr>PowerPoint-presentasjon</vt:lpstr>
      <vt:lpstr>Hva består kunstgress av?</vt:lpstr>
      <vt:lpstr>Hva består kunstgress av?</vt:lpstr>
      <vt:lpstr>Hvorfor benyttes granulat?</vt:lpstr>
      <vt:lpstr>Typer granulat</vt:lpstr>
      <vt:lpstr>Type innfyll</vt:lpstr>
      <vt:lpstr>Støtdempende underlag</vt:lpstr>
      <vt:lpstr>SBR (fra oppmalte dekk)</vt:lpstr>
      <vt:lpstr>PowerPoint-presentasjon</vt:lpstr>
      <vt:lpstr>PowerPoint-presentasjon</vt:lpstr>
      <vt:lpstr>SBR coated</vt:lpstr>
      <vt:lpstr>EPDM (fabrikknytt)</vt:lpstr>
      <vt:lpstr>Industrigummi (gummiavkapp fra annen produksjon)</vt:lpstr>
      <vt:lpstr>TPE (fabrikknytt) </vt:lpstr>
      <vt:lpstr>Kork  </vt:lpstr>
      <vt:lpstr>PowerPoint-presentasjon</vt:lpstr>
      <vt:lpstr>PowerPoint-presentasjon</vt:lpstr>
      <vt:lpstr>PowerPoint-presentasjon</vt:lpstr>
      <vt:lpstr>Sand   </vt:lpstr>
      <vt:lpstr>Sukkerrør   </vt:lpstr>
      <vt:lpstr>Sukkerrør</vt:lpstr>
      <vt:lpstr>Uten innfyll</vt:lpstr>
      <vt:lpstr>Utslippene av klimagasser over hvert produkts levetid pr. m2.</vt:lpstr>
      <vt:lpstr>PowerPoint-presentasjon</vt:lpstr>
      <vt:lpstr>Norges Fotballforbund</vt:lpstr>
      <vt:lpstr>Hva gjør NFF?</vt:lpstr>
      <vt:lpstr>Tiltak</vt:lpstr>
      <vt:lpstr>PowerPoint-presentasjon</vt:lpstr>
      <vt:lpstr>PowerPoint-presentasjon</vt:lpstr>
      <vt:lpstr>Granulatfelle</vt:lpstr>
      <vt:lpstr> Kunstgress helt ut i sikkerhetssonen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Sugebil</vt:lpstr>
      <vt:lpstr>PowerPoint-presentasjon</vt:lpstr>
      <vt:lpstr>Kumfilter fra Ulefos</vt:lpstr>
      <vt:lpstr>PowerPoint-presentasjon</vt:lpstr>
      <vt:lpstr>PowerPoint-presentasjon</vt:lpstr>
      <vt:lpstr>PowerPoint-presentasjon</vt:lpstr>
      <vt:lpstr>PowerPoint-presentasjon</vt:lpstr>
      <vt:lpstr>Miljødirektoratet skal se på:</vt:lpstr>
      <vt:lpstr>Miljødirektoratet skal se på:</vt:lpstr>
      <vt:lpstr>Miljødirektoratet skal se på:</vt:lpstr>
      <vt:lpstr>Miljødirektoratet skal se på:</vt:lpstr>
      <vt:lpstr>PowerPoint-presentasjon</vt:lpstr>
      <vt:lpstr>PowerPoint-presentasjon</vt:lpstr>
      <vt:lpstr>PowerPoint-presentasjon</vt:lpstr>
      <vt:lpstr>Fotballhaller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Spillemidler</vt:lpstr>
      <vt:lpstr>PowerPoint-presentasjon</vt:lpstr>
      <vt:lpstr>PowerPoint-presentasjon</vt:lpstr>
    </vt:vector>
  </TitlesOfParts>
  <Company>Addpoint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Norges Fotballforbund</dc:title>
  <dc:creator>Myhrvold, Ole</dc:creator>
  <cp:lastModifiedBy>Ole Myhrvold</cp:lastModifiedBy>
  <cp:revision>174</cp:revision>
  <cp:lastPrinted>2017-07-03T07:52:58Z</cp:lastPrinted>
  <dcterms:created xsi:type="dcterms:W3CDTF">2016-05-03T12:29:16Z</dcterms:created>
  <dcterms:modified xsi:type="dcterms:W3CDTF">2017-10-18T09:29:37Z</dcterms:modified>
</cp:coreProperties>
</file>