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88" r:id="rId3"/>
    <p:sldId id="279" r:id="rId4"/>
    <p:sldId id="265" r:id="rId5"/>
    <p:sldId id="289" r:id="rId6"/>
    <p:sldId id="291" r:id="rId7"/>
    <p:sldId id="292" r:id="rId8"/>
    <p:sldId id="293" r:id="rId9"/>
    <p:sldId id="281" r:id="rId10"/>
    <p:sldId id="273" r:id="rId11"/>
    <p:sldId id="274" r:id="rId12"/>
    <p:sldId id="262" r:id="rId13"/>
    <p:sldId id="277" r:id="rId14"/>
    <p:sldId id="263" r:id="rId15"/>
    <p:sldId id="264" r:id="rId16"/>
    <p:sldId id="284" r:id="rId17"/>
    <p:sldId id="278" r:id="rId18"/>
    <p:sldId id="285" r:id="rId19"/>
    <p:sldId id="286" r:id="rId20"/>
    <p:sldId id="287" r:id="rId21"/>
    <p:sldId id="261" r:id="rId22"/>
    <p:sldId id="259" r:id="rId23"/>
    <p:sldId id="260" r:id="rId24"/>
    <p:sldId id="275" r:id="rId25"/>
    <p:sldId id="26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501" autoAdjust="0"/>
  </p:normalViewPr>
  <p:slideViewPr>
    <p:cSldViewPr snapToGrid="0">
      <p:cViewPr>
        <p:scale>
          <a:sx n="80" d="100"/>
          <a:sy n="80" d="100"/>
        </p:scale>
        <p:origin x="528" y="360"/>
      </p:cViewPr>
      <p:guideLst/>
    </p:cSldViewPr>
  </p:slideViewPr>
  <p:notesTextViewPr>
    <p:cViewPr>
      <p:scale>
        <a:sx n="3" d="2"/>
        <a:sy n="3" d="2"/>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regnear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regnear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nn-NO" sz="1800" b="0" noProof="0">
                <a:solidFill>
                  <a:schemeClr val="accent3">
                    <a:lumMod val="60000"/>
                    <a:lumOff val="40000"/>
                  </a:schemeClr>
                </a:solidFill>
              </a:defRPr>
            </a:pPr>
            <a:r>
              <a:rPr lang="nn-NO" sz="1800" b="0" noProof="0" dirty="0" smtClean="0">
                <a:solidFill>
                  <a:schemeClr val="accent3">
                    <a:lumMod val="60000"/>
                    <a:lumOff val="40000"/>
                  </a:schemeClr>
                </a:solidFill>
              </a:rPr>
              <a:t>Innbyggarar: 1</a:t>
            </a:r>
            <a:r>
              <a:rPr lang="nn-NO" sz="800" b="0" noProof="0" dirty="0" smtClean="0">
                <a:solidFill>
                  <a:schemeClr val="accent3">
                    <a:lumMod val="60000"/>
                    <a:lumOff val="40000"/>
                  </a:schemeClr>
                </a:solidFill>
              </a:rPr>
              <a:t> </a:t>
            </a:r>
            <a:r>
              <a:rPr lang="nn-NO" sz="1800" b="0" noProof="0" dirty="0" smtClean="0">
                <a:solidFill>
                  <a:schemeClr val="accent3">
                    <a:lumMod val="60000"/>
                    <a:lumOff val="40000"/>
                  </a:schemeClr>
                </a:solidFill>
              </a:rPr>
              <a:t>096</a:t>
            </a:r>
            <a:r>
              <a:rPr lang="nn-NO" sz="800" b="0" noProof="0" dirty="0" smtClean="0">
                <a:solidFill>
                  <a:schemeClr val="accent3">
                    <a:lumMod val="60000"/>
                    <a:lumOff val="40000"/>
                  </a:schemeClr>
                </a:solidFill>
              </a:rPr>
              <a:t> </a:t>
            </a:r>
            <a:r>
              <a:rPr lang="nn-NO" sz="1800" b="0" noProof="0" dirty="0" smtClean="0">
                <a:solidFill>
                  <a:schemeClr val="accent3">
                    <a:lumMod val="60000"/>
                    <a:lumOff val="40000"/>
                  </a:schemeClr>
                </a:solidFill>
              </a:rPr>
              <a:t>202</a:t>
            </a:r>
            <a:endParaRPr lang="nn-NO" sz="1800" b="0" noProof="0" dirty="0">
              <a:solidFill>
                <a:schemeClr val="accent3">
                  <a:lumMod val="60000"/>
                  <a:lumOff val="40000"/>
                </a:schemeClr>
              </a:solidFill>
            </a:endParaRPr>
          </a:p>
        </c:rich>
      </c:tx>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1069182389937107"/>
          <c:y val="0"/>
          <c:w val="0.78370375872827214"/>
          <c:h val="1"/>
        </c:manualLayout>
      </c:layout>
      <c:pie3DChart>
        <c:varyColors val="1"/>
        <c:ser>
          <c:idx val="0"/>
          <c:order val="0"/>
          <c:tx>
            <c:strRef>
              <c:f>'Ark1'!$B$1</c:f>
              <c:strCache>
                <c:ptCount val="1"/>
                <c:pt idx="0">
                  <c:v>Innbyggarar</c:v>
                </c:pt>
              </c:strCache>
            </c:strRef>
          </c:tx>
          <c:cat>
            <c:strRef>
              <c:f>'Ark1'!$A$2:$A$4</c:f>
              <c:strCache>
                <c:ptCount val="3"/>
                <c:pt idx="0">
                  <c:v>Sogn og Fjordane</c:v>
                </c:pt>
                <c:pt idx="1">
                  <c:v>Hordaland</c:v>
                </c:pt>
                <c:pt idx="2">
                  <c:v>Rogaland</c:v>
                </c:pt>
              </c:strCache>
            </c:strRef>
          </c:cat>
          <c:val>
            <c:numRef>
              <c:f>'Ark1'!$B$2:$B$4</c:f>
              <c:numCache>
                <c:formatCode>General</c:formatCode>
                <c:ptCount val="3"/>
                <c:pt idx="0">
                  <c:v>10</c:v>
                </c:pt>
                <c:pt idx="1">
                  <c:v>47.1</c:v>
                </c:pt>
                <c:pt idx="2">
                  <c:v>42.9</c:v>
                </c:pt>
              </c:numCache>
            </c:numRef>
          </c:val>
        </c:ser>
        <c:dLbls>
          <c:showLegendKey val="0"/>
          <c:showVal val="0"/>
          <c:showCatName val="0"/>
          <c:showSerName val="0"/>
          <c:showPercent val="0"/>
          <c:showBubbleSize val="0"/>
          <c:showLeaderLines val="1"/>
        </c:dLbls>
      </c:pie3DChart>
    </c:plotArea>
    <c:legend>
      <c:legendPos val="b"/>
      <c:layout/>
      <c:overlay val="0"/>
      <c:txPr>
        <a:bodyPr/>
        <a:lstStyle/>
        <a:p>
          <a:pPr>
            <a:defRPr sz="1500">
              <a:solidFill>
                <a:schemeClr val="accent1">
                  <a:lumMod val="20000"/>
                  <a:lumOff val="80000"/>
                </a:schemeClr>
              </a:solidFill>
            </a:defRPr>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0">
                <a:solidFill>
                  <a:schemeClr val="accent3">
                    <a:lumMod val="60000"/>
                    <a:lumOff val="40000"/>
                  </a:schemeClr>
                </a:solidFill>
              </a:defRPr>
            </a:pPr>
            <a:r>
              <a:rPr lang="en-US" sz="1800" b="0" dirty="0" smtClean="0">
                <a:solidFill>
                  <a:schemeClr val="accent3">
                    <a:lumMod val="60000"/>
                    <a:lumOff val="40000"/>
                  </a:schemeClr>
                </a:solidFill>
              </a:rPr>
              <a:t>Areal: 43 439,21 km</a:t>
            </a:r>
            <a:r>
              <a:rPr lang="en-US" sz="1800" b="0" baseline="30000" dirty="0" smtClean="0">
                <a:solidFill>
                  <a:schemeClr val="accent3">
                    <a:lumMod val="60000"/>
                    <a:lumOff val="40000"/>
                  </a:schemeClr>
                </a:solidFill>
              </a:rPr>
              <a:t>2</a:t>
            </a:r>
            <a:endParaRPr lang="en-US" sz="1800" b="0" baseline="30000" dirty="0">
              <a:solidFill>
                <a:schemeClr val="accent3">
                  <a:lumMod val="60000"/>
                  <a:lumOff val="40000"/>
                </a:schemeClr>
              </a:solidFill>
            </a:endParaRPr>
          </a:p>
        </c:rich>
      </c:tx>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10377358490566038"/>
          <c:y val="0"/>
          <c:w val="0.78055910464022182"/>
          <c:h val="1"/>
        </c:manualLayout>
      </c:layout>
      <c:pie3DChart>
        <c:varyColors val="1"/>
        <c:ser>
          <c:idx val="0"/>
          <c:order val="0"/>
          <c:tx>
            <c:strRef>
              <c:f>'Ark1'!$B$1</c:f>
              <c:strCache>
                <c:ptCount val="1"/>
                <c:pt idx="0">
                  <c:v>Areal</c:v>
                </c:pt>
              </c:strCache>
            </c:strRef>
          </c:tx>
          <c:cat>
            <c:strRef>
              <c:f>'Ark1'!$A$2:$A$4</c:f>
              <c:strCache>
                <c:ptCount val="3"/>
                <c:pt idx="0">
                  <c:v>Sogn og Fjordane</c:v>
                </c:pt>
                <c:pt idx="1">
                  <c:v>Hordaland</c:v>
                </c:pt>
                <c:pt idx="2">
                  <c:v>Rogaland</c:v>
                </c:pt>
              </c:strCache>
            </c:strRef>
          </c:cat>
          <c:val>
            <c:numRef>
              <c:f>'Ark1'!$B$2:$B$4</c:f>
              <c:numCache>
                <c:formatCode>General</c:formatCode>
                <c:ptCount val="3"/>
                <c:pt idx="0">
                  <c:v>42.9</c:v>
                </c:pt>
                <c:pt idx="1">
                  <c:v>35.5</c:v>
                </c:pt>
                <c:pt idx="2">
                  <c:v>21.6</c:v>
                </c:pt>
              </c:numCache>
            </c:numRef>
          </c:val>
        </c:ser>
        <c:dLbls>
          <c:showLegendKey val="0"/>
          <c:showVal val="0"/>
          <c:showCatName val="0"/>
          <c:showSerName val="0"/>
          <c:showPercent val="0"/>
          <c:showBubbleSize val="0"/>
          <c:showLeaderLines val="1"/>
        </c:dLbls>
      </c:pie3DChart>
    </c:plotArea>
    <c:legend>
      <c:legendPos val="b"/>
      <c:layout/>
      <c:overlay val="0"/>
      <c:txPr>
        <a:bodyPr/>
        <a:lstStyle/>
        <a:p>
          <a:pPr>
            <a:defRPr sz="1500">
              <a:solidFill>
                <a:schemeClr val="accent1">
                  <a:lumMod val="20000"/>
                  <a:lumOff val="80000"/>
                </a:schemeClr>
              </a:solidFill>
            </a:defRPr>
          </a:pPr>
          <a:endParaRPr lang="nb-NO"/>
        </a:p>
      </c:txPr>
    </c:legend>
    <c:plotVisOnly val="1"/>
    <c:dispBlanksAs val="gap"/>
    <c:showDLblsOverMax val="0"/>
  </c:chart>
  <c:txPr>
    <a:bodyPr/>
    <a:lstStyle/>
    <a:p>
      <a:pPr>
        <a:defRPr sz="1800"/>
      </a:pPr>
      <a:endParaRPr lang="nb-NO"/>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0608E1-9E25-4C00-8522-D352BBD6296E}" type="datetimeFigureOut">
              <a:rPr lang="nn-NO" smtClean="0"/>
              <a:t>26.05.2016</a:t>
            </a:fld>
            <a:endParaRPr lang="nn-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9F8C2-B82C-4B9F-8234-E1479762FB7A}" type="slidenum">
              <a:rPr lang="nn-NO" smtClean="0"/>
              <a:t>‹#›</a:t>
            </a:fld>
            <a:endParaRPr lang="nn-NO"/>
          </a:p>
        </p:txBody>
      </p:sp>
    </p:spTree>
    <p:extLst>
      <p:ext uri="{BB962C8B-B14F-4D97-AF65-F5344CB8AC3E}">
        <p14:creationId xmlns:p14="http://schemas.microsoft.com/office/powerpoint/2010/main" val="2538775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sz="10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79E9F8C2-B82C-4B9F-8234-E1479762FB7A}" type="slidenum">
              <a:rPr lang="nn-NO" smtClean="0"/>
              <a:t>2</a:t>
            </a:fld>
            <a:endParaRPr lang="nn-NO"/>
          </a:p>
        </p:txBody>
      </p:sp>
    </p:spTree>
    <p:extLst>
      <p:ext uri="{BB962C8B-B14F-4D97-AF65-F5344CB8AC3E}">
        <p14:creationId xmlns:p14="http://schemas.microsoft.com/office/powerpoint/2010/main" val="2043056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sz="10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79E9F8C2-B82C-4B9F-8234-E1479762FB7A}" type="slidenum">
              <a:rPr lang="nn-NO" smtClean="0"/>
              <a:t>5</a:t>
            </a:fld>
            <a:endParaRPr lang="nn-NO"/>
          </a:p>
        </p:txBody>
      </p:sp>
    </p:spTree>
    <p:extLst>
      <p:ext uri="{BB962C8B-B14F-4D97-AF65-F5344CB8AC3E}">
        <p14:creationId xmlns:p14="http://schemas.microsoft.com/office/powerpoint/2010/main" val="1357883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sz="10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79E9F8C2-B82C-4B9F-8234-E1479762FB7A}" type="slidenum">
              <a:rPr lang="nn-NO" smtClean="0"/>
              <a:t>6</a:t>
            </a:fld>
            <a:endParaRPr lang="nn-NO"/>
          </a:p>
        </p:txBody>
      </p:sp>
    </p:spTree>
    <p:extLst>
      <p:ext uri="{BB962C8B-B14F-4D97-AF65-F5344CB8AC3E}">
        <p14:creationId xmlns:p14="http://schemas.microsoft.com/office/powerpoint/2010/main" val="1169045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sz="10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79E9F8C2-B82C-4B9F-8234-E1479762FB7A}" type="slidenum">
              <a:rPr lang="nn-NO" smtClean="0"/>
              <a:t>7</a:t>
            </a:fld>
            <a:endParaRPr lang="nn-NO"/>
          </a:p>
        </p:txBody>
      </p:sp>
    </p:spTree>
    <p:extLst>
      <p:ext uri="{BB962C8B-B14F-4D97-AF65-F5344CB8AC3E}">
        <p14:creationId xmlns:p14="http://schemas.microsoft.com/office/powerpoint/2010/main" val="755449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sz="10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79E9F8C2-B82C-4B9F-8234-E1479762FB7A}" type="slidenum">
              <a:rPr lang="nn-NO" smtClean="0"/>
              <a:t>8</a:t>
            </a:fld>
            <a:endParaRPr lang="nn-NO"/>
          </a:p>
        </p:txBody>
      </p:sp>
    </p:spTree>
    <p:extLst>
      <p:ext uri="{BB962C8B-B14F-4D97-AF65-F5344CB8AC3E}">
        <p14:creationId xmlns:p14="http://schemas.microsoft.com/office/powerpoint/2010/main" val="560374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10"/>
          </p:nvPr>
        </p:nvSpPr>
        <p:spPr/>
        <p:txBody>
          <a:bodyPr/>
          <a:lstStyle/>
          <a:p>
            <a:fld id="{E8907365-FC16-4D08-BDCC-D4553FA32066}" type="slidenum">
              <a:rPr lang="nb-NO" smtClean="0"/>
              <a:pPr/>
              <a:t>21</a:t>
            </a:fld>
            <a:endParaRPr lang="nb-NO" dirty="0"/>
          </a:p>
        </p:txBody>
      </p:sp>
    </p:spTree>
    <p:extLst>
      <p:ext uri="{BB962C8B-B14F-4D97-AF65-F5344CB8AC3E}">
        <p14:creationId xmlns:p14="http://schemas.microsoft.com/office/powerpoint/2010/main" val="684001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10"/>
          </p:nvPr>
        </p:nvSpPr>
        <p:spPr/>
        <p:txBody>
          <a:bodyPr/>
          <a:lstStyle/>
          <a:p>
            <a:fld id="{E8907365-FC16-4D08-BDCC-D4553FA32066}" type="slidenum">
              <a:rPr lang="nb-NO" smtClean="0"/>
              <a:pPr/>
              <a:t>22</a:t>
            </a:fld>
            <a:endParaRPr lang="nb-NO" dirty="0"/>
          </a:p>
        </p:txBody>
      </p:sp>
    </p:spTree>
    <p:extLst>
      <p:ext uri="{BB962C8B-B14F-4D97-AF65-F5344CB8AC3E}">
        <p14:creationId xmlns:p14="http://schemas.microsoft.com/office/powerpoint/2010/main" val="3776414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10"/>
          </p:nvPr>
        </p:nvSpPr>
        <p:spPr/>
        <p:txBody>
          <a:bodyPr/>
          <a:lstStyle/>
          <a:p>
            <a:fld id="{E8907365-FC16-4D08-BDCC-D4553FA32066}" type="slidenum">
              <a:rPr lang="nb-NO" smtClean="0"/>
              <a:pPr/>
              <a:t>23</a:t>
            </a:fld>
            <a:endParaRPr lang="nb-NO" dirty="0"/>
          </a:p>
        </p:txBody>
      </p:sp>
    </p:spTree>
    <p:extLst>
      <p:ext uri="{BB962C8B-B14F-4D97-AF65-F5344CB8AC3E}">
        <p14:creationId xmlns:p14="http://schemas.microsoft.com/office/powerpoint/2010/main" val="15793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nb-NO" smtClean="0"/>
              <a:t>Klikk for å redigere tittelstil</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5/26/2016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1B80C674-7DFC-42FE-B9CD-82963CDB1557}" type="datetimeFigureOut">
              <a:rPr lang="en-US" dirty="0"/>
              <a:t>5/26/2016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nb-NO" smtClean="0"/>
              <a:t>Klikk for å redigere tittelstil</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2076456F-F47D-4F25-8053-2A695DA0CA7D}" type="datetimeFigureOut">
              <a:rPr lang="en-US" dirty="0"/>
              <a:t>5/26/2016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nb-NO" smtClean="0"/>
              <a:t>Klikk for å redigere tittelstil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5D6C7379-69CC-4837-9905-BEBA22830C8A}" type="datetimeFigureOut">
              <a:rPr lang="en-US" dirty="0"/>
              <a:t>5/26/2016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transition spd="med">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nb-NO" smtClean="0"/>
              <a:t>Klikk for å redigere tittelstil</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49EB8B7E-8AEE-4F10-BFEE-C999AD004D36}" type="datetimeFigureOut">
              <a:rPr lang="en-US" dirty="0"/>
              <a:t>5/26/2016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med">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nb-NO" smtClean="0"/>
              <a:t>Klikk for å redigere tittelstil</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nb-NO" smtClean="0"/>
              <a:t>Klikk for å redigere tekststiler i malen</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nb-NO" smtClean="0"/>
              <a:t>Klikk for å redigere tekststiler i malen</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3" name="Date Placeholder 2"/>
          <p:cNvSpPr>
            <a:spLocks noGrp="1"/>
          </p:cNvSpPr>
          <p:nvPr>
            <p:ph type="dt" sz="half" idx="10"/>
          </p:nvPr>
        </p:nvSpPr>
        <p:spPr/>
        <p:txBody>
          <a:bodyPr/>
          <a:lstStyle/>
          <a:p>
            <a:fld id="{8668F3F9-58BC-440B-B37B-805B9055EF92}" type="datetimeFigureOut">
              <a:rPr lang="en-US" dirty="0"/>
              <a:t>5/26/2016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med">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for bilde">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nb-NO" smtClean="0"/>
              <a:t>Klikk for å redigere tittelstil</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3" name="Date Placeholder 2"/>
          <p:cNvSpPr>
            <a:spLocks noGrp="1"/>
          </p:cNvSpPr>
          <p:nvPr>
            <p:ph type="dt" sz="half" idx="10"/>
          </p:nvPr>
        </p:nvSpPr>
        <p:spPr/>
        <p:txBody>
          <a:bodyPr/>
          <a:lstStyle/>
          <a:p>
            <a:fld id="{0D5A53AF-48EA-489D-8260-9DCAB666386A}" type="datetimeFigureOut">
              <a:rPr lang="en-US" dirty="0"/>
              <a:t>5/26/2016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med">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5/26/2016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med">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5/26/2016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5/26/2016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nb-NO" smtClean="0"/>
              <a:t>Klikk for å redigere tittelstil</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5/26/2016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5/26/2016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smtClean="0"/>
              <a:t>Klikk for å redigere tittelstil</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1120000" y="2505075"/>
            <a:ext cx="5025216"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nb-NO" smtClean="0"/>
              <a:t>Klikk for å redigere tekststiler i malen</a:t>
            </a:r>
          </a:p>
        </p:txBody>
      </p:sp>
      <p:sp>
        <p:nvSpPr>
          <p:cNvPr id="6" name="Content Placeholder 5"/>
          <p:cNvSpPr>
            <a:spLocks noGrp="1"/>
          </p:cNvSpPr>
          <p:nvPr>
            <p:ph sz="quarter" idx="4"/>
          </p:nvPr>
        </p:nvSpPr>
        <p:spPr>
          <a:xfrm>
            <a:off x="6319840" y="2505075"/>
            <a:ext cx="503554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5/26/2016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5/26/2016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5/26/2016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F7D1BD23-6E54-4D9D-AD88-A2813C73CC25}" type="datetimeFigureOut">
              <a:rPr lang="en-US" dirty="0"/>
              <a:t>5/26/2016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1471A834-4F3C-4AF9-9C74-05EC35A0F292}" type="datetimeFigureOut">
              <a:rPr lang="en-US" dirty="0"/>
              <a:t>5/26/2016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5/26/2016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ransition spd="med">
    <p:dissolve/>
  </p:transition>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fj.no/"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hordaland.no/"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6.png"/><Relationship Id="rId7" Type="http://schemas.openxmlformats.org/officeDocument/2006/relationships/hyperlink" Target="http://www.hordaland.no/"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sfj.no/"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sfj.no/" TargetMode="External"/><Relationship Id="rId7"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www.hordaland.no/"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fj.n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fj.n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hordaland.n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sfj.no/" TargetMode="External"/><Relationship Id="rId7"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www.hordaland.no/"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fj.no/"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hordaland.no/"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sfj.no/"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hordaland.no/"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fj.no/"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hordaland.no/"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hyperlink" Target="http://www.sfj.no/" TargetMode="External"/><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www.hordaland.no/"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www.sfj.no/" TargetMode="External"/><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www.hordaland.no/"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hyperlink" Target="http://www.hordaland.no/" TargetMode="External"/><Relationship Id="rId3" Type="http://schemas.openxmlformats.org/officeDocument/2006/relationships/chart" Target="../charts/chart1.xml"/><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hyperlink" Target="http://www.sfj.no/" TargetMode="External"/><Relationship Id="rId4" Type="http://schemas.openxmlformats.org/officeDocument/2006/relationships/chart" Target="../charts/chart2.xml"/><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fj.no/"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hordaland.no/" TargetMode="Externa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hyperlink" Target="http://www.sfj.no/" TargetMode="External"/><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www.hordaland.no/"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fj.no/"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hordaland.no/"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sfj.no/"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hordaland.no/"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sfj.no/" TargetMode="Externa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hordaland.no/" TargetMode="External"/><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sfj.no/" TargetMode="External"/><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hordaland.no/"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fj.no/"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hordaland.no/"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n-NO" sz="6000" dirty="0" smtClean="0">
                <a:solidFill>
                  <a:schemeClr val="accent3">
                    <a:lumMod val="60000"/>
                    <a:lumOff val="40000"/>
                  </a:schemeClr>
                </a:solidFill>
              </a:rPr>
              <a:t>Regionreforma på Vestlandet</a:t>
            </a:r>
            <a:endParaRPr lang="nn-NO" sz="6000" dirty="0">
              <a:solidFill>
                <a:schemeClr val="accent3">
                  <a:lumMod val="60000"/>
                  <a:lumOff val="40000"/>
                </a:schemeClr>
              </a:solidFill>
            </a:endParaRPr>
          </a:p>
        </p:txBody>
      </p:sp>
      <p:sp>
        <p:nvSpPr>
          <p:cNvPr id="3" name="Undertittel 2"/>
          <p:cNvSpPr>
            <a:spLocks noGrp="1"/>
          </p:cNvSpPr>
          <p:nvPr>
            <p:ph type="subTitle" idx="1"/>
          </p:nvPr>
        </p:nvSpPr>
        <p:spPr>
          <a:xfrm>
            <a:off x="2209799" y="3826042"/>
            <a:ext cx="9144000" cy="516028"/>
          </a:xfrm>
        </p:spPr>
        <p:txBody>
          <a:bodyPr>
            <a:normAutofit/>
          </a:bodyPr>
          <a:lstStyle/>
          <a:p>
            <a:r>
              <a:rPr lang="nn-NO" sz="2400" dirty="0" smtClean="0"/>
              <a:t>Fellesmøte mellom forhandlingsutvala</a:t>
            </a:r>
            <a:endParaRPr lang="nn-NO" sz="2400" dirty="0"/>
          </a:p>
        </p:txBody>
      </p:sp>
      <p:grpSp>
        <p:nvGrpSpPr>
          <p:cNvPr id="8" name="Gruppe 7"/>
          <p:cNvGrpSpPr/>
          <p:nvPr/>
        </p:nvGrpSpPr>
        <p:grpSpPr>
          <a:xfrm>
            <a:off x="8389088" y="723033"/>
            <a:ext cx="2923953" cy="994734"/>
            <a:chOff x="8389088" y="723033"/>
            <a:chExt cx="2923953" cy="994734"/>
          </a:xfrm>
        </p:grpSpPr>
        <p:pic>
          <p:nvPicPr>
            <p:cNvPr id="4" name="Bilde 3" descr="Logo Sogn og Fjordane fylkeskommune">
              <a:hlinkClick r:id="rId2"/>
            </p:cNvPr>
            <p:cNvPicPr/>
            <p:nvPr/>
          </p:nvPicPr>
          <p:blipFill rotWithShape="1">
            <a:blip r:embed="rId3">
              <a:extLst>
                <a:ext uri="{28A0092B-C50C-407E-A947-70E740481C1C}">
                  <a14:useLocalDpi xmlns:a14="http://schemas.microsoft.com/office/drawing/2010/main" val="0"/>
                </a:ext>
              </a:extLst>
            </a:blip>
            <a:srcRect l="2133" t="5601" r="75699" b="3328"/>
            <a:stretch/>
          </p:blipFill>
          <p:spPr bwMode="auto">
            <a:xfrm>
              <a:off x="8389088" y="735649"/>
              <a:ext cx="902429" cy="960852"/>
            </a:xfrm>
            <a:prstGeom prst="rect">
              <a:avLst/>
            </a:prstGeom>
            <a:noFill/>
            <a:ln>
              <a:noFill/>
            </a:ln>
            <a:extLst>
              <a:ext uri="{53640926-AAD7-44D8-BBD7-CCE9431645EC}">
                <a14:shadowObscured xmlns:a14="http://schemas.microsoft.com/office/drawing/2010/main"/>
              </a:ext>
            </a:extLst>
          </p:spPr>
        </p:pic>
        <p:pic>
          <p:nvPicPr>
            <p:cNvPr id="5" name="Bilde 4" descr="Logoen til  Rogaland fylkeskommune"/>
            <p:cNvPicPr/>
            <p:nvPr/>
          </p:nvPicPr>
          <p:blipFill rotWithShape="1">
            <a:blip r:embed="rId4">
              <a:extLst>
                <a:ext uri="{28A0092B-C50C-407E-A947-70E740481C1C}">
                  <a14:useLocalDpi xmlns:a14="http://schemas.microsoft.com/office/drawing/2010/main" val="0"/>
                </a:ext>
              </a:extLst>
            </a:blip>
            <a:srcRect r="75110" b="4295"/>
            <a:stretch/>
          </p:blipFill>
          <p:spPr bwMode="auto">
            <a:xfrm>
              <a:off x="10429113" y="723033"/>
              <a:ext cx="883928" cy="994733"/>
            </a:xfrm>
            <a:prstGeom prst="rect">
              <a:avLst/>
            </a:prstGeom>
            <a:noFill/>
            <a:ln>
              <a:noFill/>
            </a:ln>
            <a:extLst>
              <a:ext uri="{53640926-AAD7-44D8-BBD7-CCE9431645EC}">
                <a14:shadowObscured xmlns:a14="http://schemas.microsoft.com/office/drawing/2010/main"/>
              </a:ext>
            </a:extLst>
          </p:spPr>
        </p:pic>
        <p:pic>
          <p:nvPicPr>
            <p:cNvPr id="6" name="Bilde 5" descr="Hordaland fylkeskommune logo">
              <a:hlinkClick r:id="rId5" tooltip="&quot;Til forsida&quot;"/>
            </p:cNvPr>
            <p:cNvPicPr/>
            <p:nvPr/>
          </p:nvPicPr>
          <p:blipFill rotWithShape="1">
            <a:blip r:embed="rId6">
              <a:extLst>
                <a:ext uri="{28A0092B-C50C-407E-A947-70E740481C1C}">
                  <a14:useLocalDpi xmlns:a14="http://schemas.microsoft.com/office/drawing/2010/main" val="0"/>
                </a:ext>
              </a:extLst>
            </a:blip>
            <a:srcRect r="80393"/>
            <a:stretch/>
          </p:blipFill>
          <p:spPr bwMode="auto">
            <a:xfrm>
              <a:off x="9400165" y="754933"/>
              <a:ext cx="892148" cy="962834"/>
            </a:xfrm>
            <a:prstGeom prst="rect">
              <a:avLst/>
            </a:prstGeom>
            <a:noFill/>
            <a:ln>
              <a:noFill/>
            </a:ln>
            <a:extLst>
              <a:ext uri="{53640926-AAD7-44D8-BBD7-CCE9431645EC}">
                <a14:shadowObscured xmlns:a14="http://schemas.microsoft.com/office/drawing/2010/main"/>
              </a:ext>
            </a:extLst>
          </p:spPr>
        </p:pic>
      </p:grpSp>
      <p:sp>
        <p:nvSpPr>
          <p:cNvPr id="9" name="Tittel 1"/>
          <p:cNvSpPr txBox="1">
            <a:spLocks/>
          </p:cNvSpPr>
          <p:nvPr/>
        </p:nvSpPr>
        <p:spPr>
          <a:xfrm>
            <a:off x="11055121" y="6453336"/>
            <a:ext cx="927719" cy="2796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27.05.2016</a:t>
            </a:r>
            <a:endParaRPr lang="nb-NO" sz="1200" dirty="0">
              <a:solidFill>
                <a:schemeClr val="accent3">
                  <a:lumMod val="60000"/>
                  <a:lumOff val="40000"/>
                </a:schemeClr>
              </a:solidFill>
            </a:endParaRPr>
          </a:p>
        </p:txBody>
      </p:sp>
      <p:sp>
        <p:nvSpPr>
          <p:cNvPr id="10" name="Undertittel 2"/>
          <p:cNvSpPr txBox="1">
            <a:spLocks/>
          </p:cNvSpPr>
          <p:nvPr/>
        </p:nvSpPr>
        <p:spPr>
          <a:xfrm>
            <a:off x="2209799" y="5462341"/>
            <a:ext cx="9144000" cy="446748"/>
          </a:xfrm>
          <a:prstGeom prst="rect">
            <a:avLst/>
          </a:prstGeom>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32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n-NO" sz="2000" dirty="0" smtClean="0"/>
              <a:t>Tore Eriksen, Sogn og Fjordane fylkeskommune</a:t>
            </a:r>
            <a:endParaRPr lang="nn-NO" sz="2000" dirty="0"/>
          </a:p>
        </p:txBody>
      </p:sp>
    </p:spTree>
    <p:extLst>
      <p:ext uri="{BB962C8B-B14F-4D97-AF65-F5344CB8AC3E}">
        <p14:creationId xmlns:p14="http://schemas.microsoft.com/office/powerpoint/2010/main" val="1225070135"/>
      </p:ext>
    </p:extLst>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e 2"/>
          <p:cNvGrpSpPr/>
          <p:nvPr/>
        </p:nvGrpSpPr>
        <p:grpSpPr>
          <a:xfrm>
            <a:off x="860000" y="835795"/>
            <a:ext cx="7776864" cy="5216776"/>
            <a:chOff x="683568" y="1244696"/>
            <a:chExt cx="7776864" cy="5216776"/>
          </a:xfrm>
        </p:grpSpPr>
        <p:sp>
          <p:nvSpPr>
            <p:cNvPr id="11" name="TekstSylinder 10"/>
            <p:cNvSpPr txBox="1"/>
            <p:nvPr/>
          </p:nvSpPr>
          <p:spPr>
            <a:xfrm>
              <a:off x="683568" y="1844824"/>
              <a:ext cx="7776864" cy="4616648"/>
            </a:xfrm>
            <a:prstGeom prst="rect">
              <a:avLst/>
            </a:prstGeom>
            <a:noFill/>
          </p:spPr>
          <p:txBody>
            <a:bodyPr wrap="square" rtlCol="0">
              <a:spAutoFit/>
            </a:bodyPr>
            <a:lstStyle/>
            <a:p>
              <a:pPr marL="342900" indent="-342900">
                <a:spcAft>
                  <a:spcPts val="600"/>
                </a:spcAft>
                <a:buClr>
                  <a:schemeClr val="accent3">
                    <a:lumMod val="60000"/>
                    <a:lumOff val="40000"/>
                  </a:schemeClr>
                </a:buClr>
                <a:buSzPct val="110000"/>
                <a:buFont typeface="+mj-lt"/>
                <a:buAutoNum type="arabicPeriod"/>
              </a:pPr>
              <a:r>
                <a:rPr lang="nn-NO" dirty="0"/>
                <a:t>Innleiing</a:t>
              </a:r>
            </a:p>
            <a:p>
              <a:pPr marL="342900" indent="-342900">
                <a:spcAft>
                  <a:spcPts val="600"/>
                </a:spcAft>
                <a:buClr>
                  <a:schemeClr val="accent3">
                    <a:lumMod val="60000"/>
                    <a:lumOff val="40000"/>
                  </a:schemeClr>
                </a:buClr>
                <a:buSzPct val="110000"/>
                <a:buFont typeface="+mj-lt"/>
                <a:buAutoNum type="arabicPeriod"/>
              </a:pPr>
              <a:r>
                <a:rPr lang="nn-NO" dirty="0"/>
                <a:t>Mål for samanslåing av fylka (hovudmål/delmål)</a:t>
              </a:r>
            </a:p>
            <a:p>
              <a:pPr marL="342900" indent="-342900">
                <a:spcAft>
                  <a:spcPts val="600"/>
                </a:spcAft>
                <a:buClr>
                  <a:schemeClr val="accent3">
                    <a:lumMod val="60000"/>
                    <a:lumOff val="40000"/>
                  </a:schemeClr>
                </a:buClr>
                <a:buSzPct val="110000"/>
                <a:buFont typeface="+mj-lt"/>
                <a:buAutoNum type="arabicPeriod"/>
              </a:pPr>
              <a:r>
                <a:rPr lang="nn-NO" dirty="0"/>
                <a:t>Regionen sitt namn og merke</a:t>
              </a:r>
            </a:p>
            <a:p>
              <a:pPr marL="342900" indent="-342900">
                <a:spcAft>
                  <a:spcPts val="600"/>
                </a:spcAft>
                <a:buClr>
                  <a:schemeClr val="accent3">
                    <a:lumMod val="60000"/>
                    <a:lumOff val="40000"/>
                  </a:schemeClr>
                </a:buClr>
                <a:buSzPct val="110000"/>
                <a:buFont typeface="+mj-lt"/>
                <a:buAutoNum type="arabicPeriod"/>
              </a:pPr>
              <a:r>
                <a:rPr lang="nn-NO" dirty="0"/>
                <a:t>Tal representantar i regiontinget</a:t>
              </a:r>
            </a:p>
            <a:p>
              <a:pPr marL="342900" indent="-342900">
                <a:spcAft>
                  <a:spcPts val="600"/>
                </a:spcAft>
                <a:buClr>
                  <a:schemeClr val="accent3">
                    <a:lumMod val="60000"/>
                    <a:lumOff val="40000"/>
                  </a:schemeClr>
                </a:buClr>
                <a:buSzPct val="110000"/>
                <a:buFont typeface="+mj-lt"/>
                <a:buAutoNum type="arabicPeriod"/>
              </a:pPr>
              <a:r>
                <a:rPr lang="nn-NO" dirty="0"/>
                <a:t>Valkrinsar</a:t>
              </a:r>
            </a:p>
            <a:p>
              <a:pPr marL="342900" indent="-342900">
                <a:spcAft>
                  <a:spcPts val="600"/>
                </a:spcAft>
                <a:buClr>
                  <a:schemeClr val="accent3">
                    <a:lumMod val="60000"/>
                    <a:lumOff val="40000"/>
                  </a:schemeClr>
                </a:buClr>
                <a:buSzPct val="110000"/>
                <a:buFont typeface="+mj-lt"/>
                <a:buAutoNum type="arabicPeriod"/>
              </a:pPr>
              <a:r>
                <a:rPr lang="nn-NO" dirty="0"/>
                <a:t>Politisk styringsform</a:t>
              </a:r>
            </a:p>
            <a:p>
              <a:pPr marL="342900" indent="-342900">
                <a:spcAft>
                  <a:spcPts val="600"/>
                </a:spcAft>
                <a:buClr>
                  <a:schemeClr val="accent3">
                    <a:lumMod val="60000"/>
                    <a:lumOff val="40000"/>
                  </a:schemeClr>
                </a:buClr>
                <a:buSzPct val="110000"/>
                <a:buFont typeface="+mj-lt"/>
                <a:buAutoNum type="arabicPeriod"/>
              </a:pPr>
              <a:r>
                <a:rPr lang="nn-NO" dirty="0"/>
                <a:t>Regiontinget sine samlingar og regionutvalet sine møte</a:t>
              </a:r>
            </a:p>
            <a:p>
              <a:pPr marL="342900" indent="-342900">
                <a:spcAft>
                  <a:spcPts val="600"/>
                </a:spcAft>
                <a:buClr>
                  <a:schemeClr val="accent3">
                    <a:lumMod val="60000"/>
                    <a:lumOff val="40000"/>
                  </a:schemeClr>
                </a:buClr>
                <a:buSzPct val="110000"/>
                <a:buFont typeface="+mj-lt"/>
                <a:buAutoNum type="arabicPeriod"/>
              </a:pPr>
              <a:r>
                <a:rPr lang="nn-NO" dirty="0"/>
                <a:t>Regionen sitt administrasjonssenter og politisk </a:t>
              </a:r>
              <a:r>
                <a:rPr lang="nn-NO" dirty="0" smtClean="0"/>
                <a:t>leiing</a:t>
              </a:r>
            </a:p>
            <a:p>
              <a:pPr marL="342900" indent="-342900">
                <a:spcAft>
                  <a:spcPts val="600"/>
                </a:spcAft>
                <a:buClr>
                  <a:schemeClr val="accent3">
                    <a:lumMod val="60000"/>
                    <a:lumOff val="40000"/>
                  </a:schemeClr>
                </a:buClr>
                <a:buSzPct val="110000"/>
                <a:buFont typeface="+mj-lt"/>
                <a:buAutoNum type="arabicPeriod"/>
              </a:pPr>
              <a:r>
                <a:rPr lang="nn-NO" dirty="0" smtClean="0"/>
                <a:t>Organisering av dagens og framtidige oppgåver og ansvarsområde</a:t>
              </a:r>
              <a:endParaRPr lang="nn-NO" dirty="0"/>
            </a:p>
            <a:p>
              <a:pPr marL="342900" indent="-342900">
                <a:spcAft>
                  <a:spcPts val="600"/>
                </a:spcAft>
                <a:buClr>
                  <a:schemeClr val="accent3">
                    <a:lumMod val="60000"/>
                    <a:lumOff val="40000"/>
                  </a:schemeClr>
                </a:buClr>
                <a:buSzPct val="110000"/>
                <a:buFont typeface="+mj-lt"/>
                <a:buAutoNum type="arabicPeriod"/>
              </a:pPr>
              <a:r>
                <a:rPr lang="nn-NO" dirty="0"/>
                <a:t>Tilsette</a:t>
              </a:r>
            </a:p>
            <a:p>
              <a:pPr marL="342900" indent="-342900">
                <a:spcAft>
                  <a:spcPts val="600"/>
                </a:spcAft>
                <a:buClr>
                  <a:schemeClr val="accent3">
                    <a:lumMod val="60000"/>
                    <a:lumOff val="40000"/>
                  </a:schemeClr>
                </a:buClr>
                <a:buSzPct val="110000"/>
                <a:buFont typeface="+mj-lt"/>
                <a:buAutoNum type="arabicPeriod"/>
              </a:pPr>
              <a:r>
                <a:rPr lang="nn-NO" dirty="0"/>
                <a:t>Bruk av disponibel formue frå fylkeskommunane</a:t>
              </a:r>
            </a:p>
            <a:p>
              <a:pPr marL="342900" indent="-342900">
                <a:spcAft>
                  <a:spcPts val="600"/>
                </a:spcAft>
                <a:buClr>
                  <a:schemeClr val="accent3">
                    <a:lumMod val="60000"/>
                    <a:lumOff val="40000"/>
                  </a:schemeClr>
                </a:buClr>
                <a:buSzPct val="110000"/>
                <a:buFont typeface="+mj-lt"/>
                <a:buAutoNum type="arabicPeriod"/>
              </a:pPr>
              <a:r>
                <a:rPr lang="nn-NO" dirty="0"/>
                <a:t>Fellesnemnd for overgangsperiode</a:t>
              </a:r>
            </a:p>
            <a:p>
              <a:pPr marL="342900" indent="-342900">
                <a:spcAft>
                  <a:spcPts val="600"/>
                </a:spcAft>
                <a:buClr>
                  <a:schemeClr val="accent3">
                    <a:lumMod val="60000"/>
                    <a:lumOff val="40000"/>
                  </a:schemeClr>
                </a:buClr>
                <a:buSzPct val="110000"/>
                <a:buFont typeface="+mj-lt"/>
                <a:buAutoNum type="arabicPeriod"/>
              </a:pPr>
              <a:r>
                <a:rPr lang="nn-NO" dirty="0"/>
                <a:t>Val av det nye regiontinget</a:t>
              </a:r>
            </a:p>
          </p:txBody>
        </p:sp>
        <p:sp>
          <p:nvSpPr>
            <p:cNvPr id="8" name="Tittel 1"/>
            <p:cNvSpPr txBox="1">
              <a:spLocks/>
            </p:cNvSpPr>
            <p:nvPr/>
          </p:nvSpPr>
          <p:spPr>
            <a:xfrm>
              <a:off x="683568" y="1244696"/>
              <a:ext cx="777686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spcBef>
                  <a:spcPts val="1800"/>
                </a:spcBef>
              </a:pPr>
              <a:r>
                <a:rPr lang="nn-NO" sz="2200" dirty="0">
                  <a:solidFill>
                    <a:schemeClr val="accent3">
                      <a:lumMod val="60000"/>
                      <a:lumOff val="40000"/>
                    </a:schemeClr>
                  </a:solidFill>
                </a:rPr>
                <a:t>Intensjonsplan for </a:t>
              </a:r>
              <a:r>
                <a:rPr lang="nn-NO" sz="2200" dirty="0" smtClean="0">
                  <a:solidFill>
                    <a:schemeClr val="accent3">
                      <a:lumMod val="60000"/>
                      <a:lumOff val="40000"/>
                    </a:schemeClr>
                  </a:solidFill>
                </a:rPr>
                <a:t>samanslåing – førebels temainndeling</a:t>
              </a:r>
              <a:endParaRPr lang="nn-NO" sz="2200" dirty="0">
                <a:solidFill>
                  <a:schemeClr val="accent3">
                    <a:lumMod val="60000"/>
                    <a:lumOff val="40000"/>
                  </a:schemeClr>
                </a:solidFill>
              </a:endParaRPr>
            </a:p>
          </p:txBody>
        </p:sp>
      </p:grpSp>
      <p:pic>
        <p:nvPicPr>
          <p:cNvPr id="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15" b="106"/>
          <a:stretch/>
        </p:blipFill>
        <p:spPr bwMode="auto">
          <a:xfrm>
            <a:off x="7724300" y="1304672"/>
            <a:ext cx="2160642" cy="2981932"/>
          </a:xfrm>
          <a:prstGeom prst="rect">
            <a:avLst/>
          </a:prstGeom>
          <a:effectLst>
            <a:outerShdw blurRad="38100" dist="114300" dir="2700000" algn="tl" rotWithShape="0">
              <a:schemeClr val="bg1">
                <a:lumMod val="65000"/>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84" t="2130" r="11005" b="8100"/>
          <a:stretch/>
        </p:blipFill>
        <p:spPr bwMode="auto">
          <a:xfrm>
            <a:off x="8976071" y="3033049"/>
            <a:ext cx="2102018" cy="2981933"/>
          </a:xfrm>
          <a:prstGeom prst="rect">
            <a:avLst/>
          </a:prstGeom>
          <a:effectLst>
            <a:outerShdw blurRad="38100" dist="114300" dir="2700000" algn="tl" rotWithShape="0">
              <a:schemeClr val="bg1">
                <a:lumMod val="65000"/>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ttel 1"/>
          <p:cNvSpPr txBox="1">
            <a:spLocks/>
          </p:cNvSpPr>
          <p:nvPr/>
        </p:nvSpPr>
        <p:spPr>
          <a:xfrm>
            <a:off x="9038296" y="5525616"/>
            <a:ext cx="1979630" cy="2796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i="1" dirty="0">
                <a:solidFill>
                  <a:schemeClr val="accent1">
                    <a:lumMod val="50000"/>
                  </a:schemeClr>
                </a:solidFill>
              </a:rPr>
              <a:t>Prosessveileder</a:t>
            </a:r>
          </a:p>
        </p:txBody>
      </p:sp>
      <p:sp>
        <p:nvSpPr>
          <p:cNvPr id="17" name="Tittel 1"/>
          <p:cNvSpPr txBox="1">
            <a:spLocks/>
          </p:cNvSpPr>
          <p:nvPr/>
        </p:nvSpPr>
        <p:spPr>
          <a:xfrm>
            <a:off x="11055121" y="6453336"/>
            <a:ext cx="927719" cy="2796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27.05.2016</a:t>
            </a:r>
            <a:endParaRPr lang="nb-NO" sz="1200" dirty="0">
              <a:solidFill>
                <a:schemeClr val="accent3">
                  <a:lumMod val="60000"/>
                  <a:lumOff val="40000"/>
                </a:schemeClr>
              </a:solidFill>
            </a:endParaRPr>
          </a:p>
        </p:txBody>
      </p:sp>
      <p:sp>
        <p:nvSpPr>
          <p:cNvPr id="18" name="Tittel 1"/>
          <p:cNvSpPr txBox="1">
            <a:spLocks/>
          </p:cNvSpPr>
          <p:nvPr/>
        </p:nvSpPr>
        <p:spPr>
          <a:xfrm>
            <a:off x="155993" y="6453336"/>
            <a:ext cx="576064" cy="27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10</a:t>
            </a:r>
            <a:endParaRPr lang="nb-NO" sz="1200" dirty="0">
              <a:solidFill>
                <a:schemeClr val="accent3">
                  <a:lumMod val="60000"/>
                  <a:lumOff val="40000"/>
                </a:schemeClr>
              </a:solidFill>
            </a:endParaRPr>
          </a:p>
        </p:txBody>
      </p:sp>
      <p:grpSp>
        <p:nvGrpSpPr>
          <p:cNvPr id="19" name="Gruppe 18"/>
          <p:cNvGrpSpPr/>
          <p:nvPr/>
        </p:nvGrpSpPr>
        <p:grpSpPr>
          <a:xfrm>
            <a:off x="9548038" y="276468"/>
            <a:ext cx="2360427" cy="778555"/>
            <a:chOff x="8389088" y="723033"/>
            <a:chExt cx="2923953" cy="994734"/>
          </a:xfrm>
        </p:grpSpPr>
        <p:pic>
          <p:nvPicPr>
            <p:cNvPr id="20" name="Bilde 19" descr="Logo Sogn og Fjordane fylkeskommune">
              <a:hlinkClick r:id="rId4"/>
            </p:cNvPr>
            <p:cNvPicPr/>
            <p:nvPr/>
          </p:nvPicPr>
          <p:blipFill rotWithShape="1">
            <a:blip r:embed="rId5">
              <a:extLst>
                <a:ext uri="{28A0092B-C50C-407E-A947-70E740481C1C}">
                  <a14:useLocalDpi xmlns:a14="http://schemas.microsoft.com/office/drawing/2010/main" val="0"/>
                </a:ext>
              </a:extLst>
            </a:blip>
            <a:srcRect l="2133" t="5601" r="75699" b="3328"/>
            <a:stretch/>
          </p:blipFill>
          <p:spPr bwMode="auto">
            <a:xfrm>
              <a:off x="8389088" y="735649"/>
              <a:ext cx="902429" cy="960852"/>
            </a:xfrm>
            <a:prstGeom prst="rect">
              <a:avLst/>
            </a:prstGeom>
            <a:noFill/>
            <a:ln>
              <a:noFill/>
            </a:ln>
            <a:extLst>
              <a:ext uri="{53640926-AAD7-44D8-BBD7-CCE9431645EC}">
                <a14:shadowObscured xmlns:a14="http://schemas.microsoft.com/office/drawing/2010/main"/>
              </a:ext>
            </a:extLst>
          </p:spPr>
        </p:pic>
        <p:pic>
          <p:nvPicPr>
            <p:cNvPr id="21" name="Bilde 20" descr="Logoen til  Rogaland fylkeskommune"/>
            <p:cNvPicPr/>
            <p:nvPr/>
          </p:nvPicPr>
          <p:blipFill rotWithShape="1">
            <a:blip r:embed="rId6">
              <a:extLst>
                <a:ext uri="{28A0092B-C50C-407E-A947-70E740481C1C}">
                  <a14:useLocalDpi xmlns:a14="http://schemas.microsoft.com/office/drawing/2010/main" val="0"/>
                </a:ext>
              </a:extLst>
            </a:blip>
            <a:srcRect r="75110" b="4295"/>
            <a:stretch/>
          </p:blipFill>
          <p:spPr bwMode="auto">
            <a:xfrm>
              <a:off x="10429113" y="723033"/>
              <a:ext cx="883928" cy="994733"/>
            </a:xfrm>
            <a:prstGeom prst="rect">
              <a:avLst/>
            </a:prstGeom>
            <a:noFill/>
            <a:ln>
              <a:noFill/>
            </a:ln>
            <a:extLst>
              <a:ext uri="{53640926-AAD7-44D8-BBD7-CCE9431645EC}">
                <a14:shadowObscured xmlns:a14="http://schemas.microsoft.com/office/drawing/2010/main"/>
              </a:ext>
            </a:extLst>
          </p:spPr>
        </p:pic>
        <p:pic>
          <p:nvPicPr>
            <p:cNvPr id="22" name="Bilde 21" descr="Hordaland fylkeskommune logo">
              <a:hlinkClick r:id="rId7" tooltip="&quot;Til forsida&quot;"/>
            </p:cNvPr>
            <p:cNvPicPr/>
            <p:nvPr/>
          </p:nvPicPr>
          <p:blipFill rotWithShape="1">
            <a:blip r:embed="rId8">
              <a:extLst>
                <a:ext uri="{28A0092B-C50C-407E-A947-70E740481C1C}">
                  <a14:useLocalDpi xmlns:a14="http://schemas.microsoft.com/office/drawing/2010/main" val="0"/>
                </a:ext>
              </a:extLst>
            </a:blip>
            <a:srcRect r="80393"/>
            <a:stretch/>
          </p:blipFill>
          <p:spPr bwMode="auto">
            <a:xfrm>
              <a:off x="9400165" y="754933"/>
              <a:ext cx="892148" cy="962834"/>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390781814"/>
      </p:ext>
    </p:extLst>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Sylinder 10"/>
          <p:cNvSpPr txBox="1"/>
          <p:nvPr/>
        </p:nvSpPr>
        <p:spPr>
          <a:xfrm>
            <a:off x="787822" y="2050331"/>
            <a:ext cx="6551438" cy="3477875"/>
          </a:xfrm>
          <a:prstGeom prst="rect">
            <a:avLst/>
          </a:prstGeom>
          <a:noFill/>
        </p:spPr>
        <p:txBody>
          <a:bodyPr wrap="square" rtlCol="0">
            <a:spAutoFit/>
          </a:bodyPr>
          <a:lstStyle/>
          <a:p>
            <a:pPr marL="342900" indent="-342900">
              <a:spcAft>
                <a:spcPts val="2400"/>
              </a:spcAft>
              <a:buClr>
                <a:schemeClr val="accent3">
                  <a:lumMod val="60000"/>
                  <a:lumOff val="40000"/>
                </a:schemeClr>
              </a:buClr>
              <a:buSzPct val="110000"/>
              <a:buFont typeface="+mj-lt"/>
              <a:buAutoNum type="arabicPeriod"/>
            </a:pPr>
            <a:r>
              <a:rPr lang="nn-NO" sz="2000" u="sng" dirty="0" smtClean="0">
                <a:solidFill>
                  <a:schemeClr val="accent3">
                    <a:lumMod val="60000"/>
                    <a:lumOff val="40000"/>
                  </a:schemeClr>
                </a:solidFill>
              </a:rPr>
              <a:t>Kunnskaps-/forhandlingsgrunnlag</a:t>
            </a:r>
            <a:r>
              <a:rPr lang="nn-NO" sz="2000" dirty="0" smtClean="0"/>
              <a:t>: Utdjuping </a:t>
            </a:r>
            <a:r>
              <a:rPr lang="nn-NO" sz="2000" dirty="0"/>
              <a:t>og </a:t>
            </a:r>
            <a:r>
              <a:rPr lang="nn-NO" sz="2000" dirty="0" smtClean="0"/>
              <a:t>avklaring av </a:t>
            </a:r>
            <a:r>
              <a:rPr lang="nn-NO" sz="2000" dirty="0" smtClean="0"/>
              <a:t>tema/forhandlingspunkt </a:t>
            </a:r>
            <a:r>
              <a:rPr lang="nn-NO" sz="2000" dirty="0"/>
              <a:t>i </a:t>
            </a:r>
            <a:r>
              <a:rPr lang="nn-NO" sz="2000" dirty="0" smtClean="0"/>
              <a:t>intensjonsplanen.</a:t>
            </a:r>
            <a:endParaRPr lang="nn-NO" sz="2000" dirty="0"/>
          </a:p>
          <a:p>
            <a:pPr marL="342900" indent="-342900">
              <a:spcAft>
                <a:spcPts val="2400"/>
              </a:spcAft>
              <a:buClr>
                <a:schemeClr val="accent3">
                  <a:lumMod val="60000"/>
                  <a:lumOff val="40000"/>
                </a:schemeClr>
              </a:buClr>
              <a:buSzPct val="110000"/>
              <a:buFont typeface="+mj-lt"/>
              <a:buAutoNum type="arabicPeriod"/>
            </a:pPr>
            <a:r>
              <a:rPr lang="nn-NO" sz="2000" u="sng" dirty="0">
                <a:solidFill>
                  <a:schemeClr val="accent3">
                    <a:lumMod val="60000"/>
                    <a:lumOff val="40000"/>
                  </a:schemeClr>
                </a:solidFill>
              </a:rPr>
              <a:t>Fakta om fylka og fylkeskommunane</a:t>
            </a:r>
            <a:r>
              <a:rPr lang="nn-NO" sz="2000" dirty="0"/>
              <a:t>: </a:t>
            </a:r>
            <a:r>
              <a:rPr lang="nn-NO" sz="2000" dirty="0" smtClean="0"/>
              <a:t>Samfunnsdata</a:t>
            </a:r>
            <a:r>
              <a:rPr lang="nn-NO" sz="2000" dirty="0"/>
              <a:t>, nøkkeltal</a:t>
            </a:r>
            <a:r>
              <a:rPr lang="nn-NO" sz="2000" dirty="0" smtClean="0"/>
              <a:t>, tenestestruktur, organisering </a:t>
            </a:r>
            <a:r>
              <a:rPr lang="nn-NO" sz="2000" dirty="0"/>
              <a:t>m.m</a:t>
            </a:r>
            <a:r>
              <a:rPr lang="nn-NO" sz="2000" dirty="0" smtClean="0"/>
              <a:t>.</a:t>
            </a:r>
          </a:p>
          <a:p>
            <a:pPr marL="342900" indent="-342900">
              <a:spcAft>
                <a:spcPts val="2400"/>
              </a:spcAft>
              <a:buClr>
                <a:schemeClr val="accent3">
                  <a:lumMod val="60000"/>
                  <a:lumOff val="40000"/>
                </a:schemeClr>
              </a:buClr>
              <a:buSzPct val="110000"/>
              <a:buFont typeface="+mj-lt"/>
              <a:buAutoNum type="arabicPeriod"/>
            </a:pPr>
            <a:r>
              <a:rPr lang="nn-NO" sz="2000" u="sng" dirty="0">
                <a:solidFill>
                  <a:schemeClr val="accent3">
                    <a:lumMod val="60000"/>
                    <a:lumOff val="40000"/>
                  </a:schemeClr>
                </a:solidFill>
              </a:rPr>
              <a:t>Oppgåver, organisering og ansvarsdeling</a:t>
            </a:r>
            <a:r>
              <a:rPr lang="nn-NO" sz="2000" dirty="0" smtClean="0"/>
              <a:t>: Dagens og framtidige oppgåver for det folkevalde regionale nivået</a:t>
            </a:r>
          </a:p>
          <a:p>
            <a:pPr marL="342900" indent="-342900">
              <a:spcAft>
                <a:spcPts val="2400"/>
              </a:spcAft>
              <a:buClr>
                <a:schemeClr val="accent3">
                  <a:lumMod val="60000"/>
                  <a:lumOff val="40000"/>
                </a:schemeClr>
              </a:buClr>
              <a:buSzPct val="110000"/>
              <a:buFont typeface="+mj-lt"/>
              <a:buAutoNum type="arabicPeriod"/>
            </a:pPr>
            <a:r>
              <a:rPr lang="nn-NO" sz="2000" u="sng" dirty="0">
                <a:solidFill>
                  <a:schemeClr val="accent3">
                    <a:lumMod val="60000"/>
                    <a:lumOff val="40000"/>
                  </a:schemeClr>
                </a:solidFill>
              </a:rPr>
              <a:t>Pro et contra</a:t>
            </a:r>
            <a:r>
              <a:rPr lang="nn-NO" sz="2000" dirty="0" smtClean="0"/>
              <a:t>: Er Vestlandsregionen ein god idé for dei tre fylka – og for Vestlandet samla sett?</a:t>
            </a:r>
            <a:endParaRPr lang="nn-NO" sz="2000" dirty="0"/>
          </a:p>
        </p:txBody>
      </p:sp>
      <p:sp>
        <p:nvSpPr>
          <p:cNvPr id="8" name="Tittel 1"/>
          <p:cNvSpPr txBox="1">
            <a:spLocks/>
          </p:cNvSpPr>
          <p:nvPr/>
        </p:nvSpPr>
        <p:spPr>
          <a:xfrm>
            <a:off x="787822" y="1064580"/>
            <a:ext cx="878715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spcBef>
                <a:spcPts val="1800"/>
              </a:spcBef>
            </a:pPr>
            <a:r>
              <a:rPr lang="nn-NO" sz="2400" dirty="0">
                <a:solidFill>
                  <a:schemeClr val="accent3">
                    <a:lumMod val="60000"/>
                    <a:lumOff val="40000"/>
                  </a:schemeClr>
                </a:solidFill>
              </a:rPr>
              <a:t>Vestlandsutgreiing </a:t>
            </a:r>
            <a:r>
              <a:rPr lang="nn-NO" sz="2400" dirty="0" smtClean="0">
                <a:solidFill>
                  <a:schemeClr val="accent3">
                    <a:lumMod val="60000"/>
                    <a:lumOff val="40000"/>
                  </a:schemeClr>
                </a:solidFill>
              </a:rPr>
              <a:t>2016: </a:t>
            </a:r>
            <a:r>
              <a:rPr lang="nn-NO" sz="2400" dirty="0">
                <a:solidFill>
                  <a:schemeClr val="tx1"/>
                </a:solidFill>
              </a:rPr>
              <a:t>G</a:t>
            </a:r>
            <a:r>
              <a:rPr lang="nn-NO" sz="2400" dirty="0" smtClean="0">
                <a:solidFill>
                  <a:schemeClr val="tx1"/>
                </a:solidFill>
              </a:rPr>
              <a:t>runnlag for reformarbeidet</a:t>
            </a:r>
            <a:endParaRPr lang="nn-NO" sz="2400" dirty="0">
              <a:solidFill>
                <a:schemeClr val="tx1"/>
              </a:solidFill>
            </a:endParaRPr>
          </a:p>
        </p:txBody>
      </p:sp>
      <p:pic>
        <p:nvPicPr>
          <p:cNvPr id="2" name="Bilde 1"/>
          <p:cNvPicPr>
            <a:picLocks noChangeAspect="1"/>
          </p:cNvPicPr>
          <p:nvPr/>
        </p:nvPicPr>
        <p:blipFill rotWithShape="1">
          <a:blip r:embed="rId2"/>
          <a:srcRect l="27321" t="3003" r="21272"/>
          <a:stretch/>
        </p:blipFill>
        <p:spPr>
          <a:xfrm>
            <a:off x="7760380" y="2050331"/>
            <a:ext cx="3438890" cy="3653111"/>
          </a:xfrm>
          <a:prstGeom prst="rect">
            <a:avLst/>
          </a:prstGeom>
          <a:effectLst>
            <a:outerShdw blurRad="38100" dist="114300" dir="2700000" algn="tl" rotWithShape="0">
              <a:schemeClr val="bg1">
                <a:lumMod val="65000"/>
                <a:alpha val="40000"/>
              </a:schemeClr>
            </a:outerShdw>
          </a:effectLst>
        </p:spPr>
      </p:pic>
      <p:sp>
        <p:nvSpPr>
          <p:cNvPr id="14" name="Tittel 1"/>
          <p:cNvSpPr txBox="1">
            <a:spLocks/>
          </p:cNvSpPr>
          <p:nvPr/>
        </p:nvSpPr>
        <p:spPr>
          <a:xfrm>
            <a:off x="11055121" y="6453336"/>
            <a:ext cx="927719" cy="2796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27.05.2016</a:t>
            </a:r>
            <a:endParaRPr lang="nb-NO" sz="1200" dirty="0">
              <a:solidFill>
                <a:schemeClr val="accent3">
                  <a:lumMod val="60000"/>
                  <a:lumOff val="40000"/>
                </a:schemeClr>
              </a:solidFill>
            </a:endParaRPr>
          </a:p>
        </p:txBody>
      </p:sp>
      <p:sp>
        <p:nvSpPr>
          <p:cNvPr id="15" name="Tittel 1"/>
          <p:cNvSpPr txBox="1">
            <a:spLocks/>
          </p:cNvSpPr>
          <p:nvPr/>
        </p:nvSpPr>
        <p:spPr>
          <a:xfrm>
            <a:off x="155993" y="6453336"/>
            <a:ext cx="576064" cy="27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11</a:t>
            </a:r>
            <a:endParaRPr lang="nb-NO" sz="1200" dirty="0">
              <a:solidFill>
                <a:schemeClr val="accent3">
                  <a:lumMod val="60000"/>
                  <a:lumOff val="40000"/>
                </a:schemeClr>
              </a:solidFill>
            </a:endParaRPr>
          </a:p>
        </p:txBody>
      </p:sp>
      <p:grpSp>
        <p:nvGrpSpPr>
          <p:cNvPr id="16" name="Gruppe 15"/>
          <p:cNvGrpSpPr/>
          <p:nvPr/>
        </p:nvGrpSpPr>
        <p:grpSpPr>
          <a:xfrm>
            <a:off x="9548038" y="276468"/>
            <a:ext cx="2360427" cy="778555"/>
            <a:chOff x="8389088" y="723033"/>
            <a:chExt cx="2923953" cy="994734"/>
          </a:xfrm>
        </p:grpSpPr>
        <p:pic>
          <p:nvPicPr>
            <p:cNvPr id="17" name="Bilde 16" descr="Logo Sogn og Fjordane fylkeskommune">
              <a:hlinkClick r:id="rId3"/>
            </p:cNvPr>
            <p:cNvPicPr/>
            <p:nvPr/>
          </p:nvPicPr>
          <p:blipFill rotWithShape="1">
            <a:blip r:embed="rId4">
              <a:extLst>
                <a:ext uri="{28A0092B-C50C-407E-A947-70E740481C1C}">
                  <a14:useLocalDpi xmlns:a14="http://schemas.microsoft.com/office/drawing/2010/main" val="0"/>
                </a:ext>
              </a:extLst>
            </a:blip>
            <a:srcRect l="2133" t="5601" r="75699" b="3328"/>
            <a:stretch/>
          </p:blipFill>
          <p:spPr bwMode="auto">
            <a:xfrm>
              <a:off x="8389088" y="735649"/>
              <a:ext cx="902429" cy="960852"/>
            </a:xfrm>
            <a:prstGeom prst="rect">
              <a:avLst/>
            </a:prstGeom>
            <a:noFill/>
            <a:ln>
              <a:noFill/>
            </a:ln>
            <a:extLst>
              <a:ext uri="{53640926-AAD7-44D8-BBD7-CCE9431645EC}">
                <a14:shadowObscured xmlns:a14="http://schemas.microsoft.com/office/drawing/2010/main"/>
              </a:ext>
            </a:extLst>
          </p:spPr>
        </p:pic>
        <p:pic>
          <p:nvPicPr>
            <p:cNvPr id="18" name="Bilde 17" descr="Logoen til  Rogaland fylkeskommune"/>
            <p:cNvPicPr/>
            <p:nvPr/>
          </p:nvPicPr>
          <p:blipFill rotWithShape="1">
            <a:blip r:embed="rId5">
              <a:extLst>
                <a:ext uri="{28A0092B-C50C-407E-A947-70E740481C1C}">
                  <a14:useLocalDpi xmlns:a14="http://schemas.microsoft.com/office/drawing/2010/main" val="0"/>
                </a:ext>
              </a:extLst>
            </a:blip>
            <a:srcRect r="75110" b="4295"/>
            <a:stretch/>
          </p:blipFill>
          <p:spPr bwMode="auto">
            <a:xfrm>
              <a:off x="10429113" y="723033"/>
              <a:ext cx="883928" cy="994733"/>
            </a:xfrm>
            <a:prstGeom prst="rect">
              <a:avLst/>
            </a:prstGeom>
            <a:noFill/>
            <a:ln>
              <a:noFill/>
            </a:ln>
            <a:extLst>
              <a:ext uri="{53640926-AAD7-44D8-BBD7-CCE9431645EC}">
                <a14:shadowObscured xmlns:a14="http://schemas.microsoft.com/office/drawing/2010/main"/>
              </a:ext>
            </a:extLst>
          </p:spPr>
        </p:pic>
        <p:pic>
          <p:nvPicPr>
            <p:cNvPr id="19" name="Bilde 18" descr="Hordaland fylkeskommune logo">
              <a:hlinkClick r:id="rId6" tooltip="&quot;Til forsida&quot;"/>
            </p:cNvPr>
            <p:cNvPicPr/>
            <p:nvPr/>
          </p:nvPicPr>
          <p:blipFill rotWithShape="1">
            <a:blip r:embed="rId7">
              <a:extLst>
                <a:ext uri="{28A0092B-C50C-407E-A947-70E740481C1C}">
                  <a14:useLocalDpi xmlns:a14="http://schemas.microsoft.com/office/drawing/2010/main" val="0"/>
                </a:ext>
              </a:extLst>
            </a:blip>
            <a:srcRect r="80393"/>
            <a:stretch/>
          </p:blipFill>
          <p:spPr bwMode="auto">
            <a:xfrm>
              <a:off x="9400165" y="754933"/>
              <a:ext cx="892148" cy="962834"/>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626090561"/>
      </p:ext>
    </p:extLst>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Sylinder 10"/>
          <p:cNvSpPr txBox="1"/>
          <p:nvPr/>
        </p:nvSpPr>
        <p:spPr>
          <a:xfrm>
            <a:off x="1160986" y="1518943"/>
            <a:ext cx="9576582" cy="4708981"/>
          </a:xfrm>
          <a:prstGeom prst="rect">
            <a:avLst/>
          </a:prstGeom>
          <a:noFill/>
        </p:spPr>
        <p:txBody>
          <a:bodyPr wrap="square" rtlCol="0">
            <a:spAutoFit/>
          </a:bodyPr>
          <a:lstStyle/>
          <a:p>
            <a:pPr marL="342900" indent="-342900">
              <a:spcAft>
                <a:spcPts val="900"/>
              </a:spcAft>
              <a:buClr>
                <a:schemeClr val="accent3">
                  <a:lumMod val="60000"/>
                  <a:lumOff val="40000"/>
                </a:schemeClr>
              </a:buClr>
              <a:buSzPct val="110000"/>
              <a:buFont typeface="+mj-lt"/>
              <a:buAutoNum type="arabicPeriod"/>
            </a:pPr>
            <a:r>
              <a:rPr lang="nn-NO" dirty="0"/>
              <a:t>Fylkestinget i Sogn og Fjordane ønskjer at dei fire vestlandsfylka Rogaland, Hordaland, Sogn og Fjordane og Møre og Romsdal greier ut ein handlekraftig, folkevald landsdelsregion på Vestlandet. </a:t>
            </a:r>
          </a:p>
          <a:p>
            <a:pPr marL="342900" indent="-342900">
              <a:spcAft>
                <a:spcPts val="900"/>
              </a:spcAft>
              <a:buClr>
                <a:schemeClr val="accent3">
                  <a:lumMod val="60000"/>
                  <a:lumOff val="40000"/>
                </a:schemeClr>
              </a:buClr>
              <a:buSzPct val="110000"/>
              <a:buFont typeface="+mj-lt"/>
              <a:buAutoNum type="arabicPeriod"/>
            </a:pPr>
            <a:r>
              <a:rPr lang="nn-NO" dirty="0"/>
              <a:t>Eit slikt arbeid bør vere ferdigstilt så tidleg i 2016 at eventuelle vedtak om fylkessamanslåingar vert gjorde i fylkestinga seinast hausten 2016. </a:t>
            </a:r>
          </a:p>
          <a:p>
            <a:pPr marL="342900" indent="-342900">
              <a:spcAft>
                <a:spcPts val="900"/>
              </a:spcAft>
              <a:buClr>
                <a:schemeClr val="accent3">
                  <a:lumMod val="60000"/>
                  <a:lumOff val="40000"/>
                </a:schemeClr>
              </a:buClr>
              <a:buSzPct val="110000"/>
              <a:buFont typeface="+mj-lt"/>
              <a:buAutoNum type="arabicPeriod"/>
            </a:pPr>
            <a:r>
              <a:rPr lang="nn-NO" dirty="0"/>
              <a:t>Sogn og Fjordane fylkeskommune set som vilkår for å vere med på ei landsdelsløysing at Stortinget gjennomfører ei regionreform der det regionale folkevalde nivået får eit tungt ansvar for oppgåver som er både utviklingsorienterte og innretta mot tenesteyting overfor eit stort tal innbyggarar. </a:t>
            </a:r>
          </a:p>
          <a:p>
            <a:pPr marL="342900" indent="-342900">
              <a:spcAft>
                <a:spcPts val="900"/>
              </a:spcAft>
              <a:buClr>
                <a:schemeClr val="accent3">
                  <a:lumMod val="60000"/>
                  <a:lumOff val="40000"/>
                </a:schemeClr>
              </a:buClr>
              <a:buSzPct val="110000"/>
              <a:buFont typeface="+mj-lt"/>
              <a:buAutoNum type="arabicPeriod"/>
            </a:pPr>
            <a:r>
              <a:rPr lang="nn-NO" dirty="0"/>
              <a:t>Fylkestinget meiner alternativet til ein landsdelsregion på Vestlandet er at dagens fylkeskommunar får ein styrkt regionalpolitisk posisjon som samfunnsutviklar og tenesteleverandør.</a:t>
            </a:r>
          </a:p>
          <a:p>
            <a:pPr marL="342900" indent="-342900">
              <a:spcAft>
                <a:spcPts val="900"/>
              </a:spcAft>
              <a:buClr>
                <a:schemeClr val="accent3">
                  <a:lumMod val="60000"/>
                  <a:lumOff val="40000"/>
                </a:schemeClr>
              </a:buClr>
              <a:buSzPct val="110000"/>
              <a:buFont typeface="+mj-lt"/>
              <a:buAutoNum type="arabicPeriod"/>
            </a:pPr>
            <a:r>
              <a:rPr lang="nn-NO" dirty="0"/>
              <a:t>Dersom ein folkevald landsdelsregion på Vestlandet ikkje kan realiserast, går fylkestinget inn for at vi gjennom kommune- og regionreforma vidareutviklar, styrkar og effektiviserer Sogn og Fjordane fylkeskommune innanfor dagens norske forvaltningsmodell</a:t>
            </a:r>
            <a:r>
              <a:rPr lang="nn-NO" dirty="0" smtClean="0"/>
              <a:t>.</a:t>
            </a:r>
            <a:endParaRPr lang="nn-NO" dirty="0"/>
          </a:p>
        </p:txBody>
      </p:sp>
      <p:sp>
        <p:nvSpPr>
          <p:cNvPr id="8" name="Tittel 1"/>
          <p:cNvSpPr txBox="1">
            <a:spLocks/>
          </p:cNvSpPr>
          <p:nvPr/>
        </p:nvSpPr>
        <p:spPr>
          <a:xfrm>
            <a:off x="1160986" y="750550"/>
            <a:ext cx="7920880"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spcBef>
                <a:spcPts val="1800"/>
              </a:spcBef>
            </a:pPr>
            <a:r>
              <a:rPr lang="nn-NO" sz="2500" dirty="0">
                <a:solidFill>
                  <a:schemeClr val="accent3">
                    <a:lumMod val="60000"/>
                    <a:lumOff val="40000"/>
                  </a:schemeClr>
                </a:solidFill>
              </a:rPr>
              <a:t>Fylkestinget i Sogn og Fjordane (</a:t>
            </a:r>
            <a:r>
              <a:rPr lang="nn-NO" sz="2500" dirty="0">
                <a:solidFill>
                  <a:schemeClr val="tx1"/>
                </a:solidFill>
              </a:rPr>
              <a:t>09.12.2015</a:t>
            </a:r>
            <a:r>
              <a:rPr lang="nn-NO" sz="2500" dirty="0">
                <a:solidFill>
                  <a:schemeClr val="accent3">
                    <a:lumMod val="60000"/>
                    <a:lumOff val="40000"/>
                  </a:schemeClr>
                </a:solidFill>
              </a:rPr>
              <a:t>) </a:t>
            </a:r>
            <a:endParaRPr lang="nn-NO" sz="2500" dirty="0">
              <a:solidFill>
                <a:schemeClr val="accent1">
                  <a:lumMod val="20000"/>
                  <a:lumOff val="80000"/>
                </a:schemeClr>
              </a:solidFill>
            </a:endParaRPr>
          </a:p>
        </p:txBody>
      </p:sp>
      <p:pic>
        <p:nvPicPr>
          <p:cNvPr id="7" name="Bilde 6" descr="Logo Sogn og Fjordane fylkeskommune">
            <a:hlinkClick r:id="rId2"/>
          </p:cNvPr>
          <p:cNvPicPr/>
          <p:nvPr/>
        </p:nvPicPr>
        <p:blipFill rotWithShape="1">
          <a:blip r:embed="rId3">
            <a:extLst>
              <a:ext uri="{28A0092B-C50C-407E-A947-70E740481C1C}">
                <a14:useLocalDpi xmlns:a14="http://schemas.microsoft.com/office/drawing/2010/main" val="0"/>
              </a:ext>
            </a:extLst>
          </a:blip>
          <a:srcRect l="2133" t="5601" r="75699" b="3328"/>
          <a:stretch/>
        </p:blipFill>
        <p:spPr bwMode="auto">
          <a:xfrm>
            <a:off x="10106224" y="212880"/>
            <a:ext cx="871984" cy="911865"/>
          </a:xfrm>
          <a:prstGeom prst="rect">
            <a:avLst/>
          </a:prstGeom>
          <a:noFill/>
          <a:ln>
            <a:noFill/>
          </a:ln>
          <a:extLst>
            <a:ext uri="{53640926-AAD7-44D8-BBD7-CCE9431645EC}">
              <a14:shadowObscured xmlns:a14="http://schemas.microsoft.com/office/drawing/2010/main"/>
            </a:ext>
          </a:extLst>
        </p:spPr>
      </p:pic>
      <p:sp>
        <p:nvSpPr>
          <p:cNvPr id="10" name="Tittel 1"/>
          <p:cNvSpPr txBox="1">
            <a:spLocks/>
          </p:cNvSpPr>
          <p:nvPr/>
        </p:nvSpPr>
        <p:spPr>
          <a:xfrm>
            <a:off x="11055121" y="6453336"/>
            <a:ext cx="927719" cy="2796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27.05.2016</a:t>
            </a:r>
            <a:endParaRPr lang="nb-NO" sz="1200" dirty="0">
              <a:solidFill>
                <a:schemeClr val="accent3">
                  <a:lumMod val="60000"/>
                  <a:lumOff val="40000"/>
                </a:schemeClr>
              </a:solidFill>
            </a:endParaRPr>
          </a:p>
        </p:txBody>
      </p:sp>
      <p:sp>
        <p:nvSpPr>
          <p:cNvPr id="14" name="Tittel 1"/>
          <p:cNvSpPr txBox="1">
            <a:spLocks/>
          </p:cNvSpPr>
          <p:nvPr/>
        </p:nvSpPr>
        <p:spPr>
          <a:xfrm>
            <a:off x="155993" y="6453336"/>
            <a:ext cx="576064" cy="27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12</a:t>
            </a:r>
            <a:endParaRPr lang="nb-NO" sz="1200" dirty="0">
              <a:solidFill>
                <a:schemeClr val="accent3">
                  <a:lumMod val="60000"/>
                  <a:lumOff val="40000"/>
                </a:schemeClr>
              </a:solidFill>
            </a:endParaRPr>
          </a:p>
        </p:txBody>
      </p:sp>
    </p:spTree>
    <p:extLst>
      <p:ext uri="{BB962C8B-B14F-4D97-AF65-F5344CB8AC3E}">
        <p14:creationId xmlns:p14="http://schemas.microsoft.com/office/powerpoint/2010/main" val="598123671"/>
      </p:ext>
    </p:extLst>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Sylinder 10"/>
          <p:cNvSpPr txBox="1"/>
          <p:nvPr/>
        </p:nvSpPr>
        <p:spPr>
          <a:xfrm>
            <a:off x="979685" y="1446751"/>
            <a:ext cx="10041235" cy="4824398"/>
          </a:xfrm>
          <a:prstGeom prst="rect">
            <a:avLst/>
          </a:prstGeom>
          <a:noFill/>
        </p:spPr>
        <p:txBody>
          <a:bodyPr wrap="square" rtlCol="0">
            <a:spAutoFit/>
          </a:bodyPr>
          <a:lstStyle/>
          <a:p>
            <a:pPr marL="342900" indent="-342900">
              <a:spcAft>
                <a:spcPts val="900"/>
              </a:spcAft>
              <a:buClr>
                <a:schemeClr val="accent3">
                  <a:lumMod val="60000"/>
                  <a:lumOff val="40000"/>
                </a:schemeClr>
              </a:buClr>
              <a:buSzPct val="110000"/>
              <a:buFont typeface="+mj-lt"/>
              <a:buAutoNum type="arabicPeriod"/>
            </a:pPr>
            <a:r>
              <a:rPr lang="nn-NO" sz="1700" dirty="0" smtClean="0"/>
              <a:t>Fylkesutvalet </a:t>
            </a:r>
            <a:r>
              <a:rPr lang="nn-NO" sz="1700" dirty="0"/>
              <a:t>tek føreliggjande orientering om det pågåande regionreformarbeidet til vitande</a:t>
            </a:r>
            <a:r>
              <a:rPr lang="nn-NO" sz="1700" dirty="0" smtClean="0"/>
              <a:t>.</a:t>
            </a:r>
          </a:p>
          <a:p>
            <a:pPr marL="342900" indent="-342900">
              <a:spcAft>
                <a:spcPts val="900"/>
              </a:spcAft>
              <a:buClr>
                <a:schemeClr val="accent3">
                  <a:lumMod val="60000"/>
                  <a:lumOff val="40000"/>
                </a:schemeClr>
              </a:buClr>
              <a:buSzPct val="110000"/>
              <a:buFont typeface="+mj-lt"/>
              <a:buAutoNum type="arabicPeriod"/>
            </a:pPr>
            <a:r>
              <a:rPr lang="nn-NO" sz="1700" dirty="0" smtClean="0"/>
              <a:t>Sogn </a:t>
            </a:r>
            <a:r>
              <a:rPr lang="nn-NO" sz="1700" dirty="0"/>
              <a:t>og Fjordane fylkeskommune held fram dialogen og eit felles utgreiingsarbeid med Hordaland og </a:t>
            </a:r>
            <a:r>
              <a:rPr lang="nn-NO" sz="1700" dirty="0" smtClean="0"/>
              <a:t>Rogaland </a:t>
            </a:r>
            <a:r>
              <a:rPr lang="nn-NO" sz="1700" dirty="0"/>
              <a:t>for å vurdere moglegheitene for ein intensjonsplan, sjølv om Møre og Romsdal så langt ikkje har respondert på førespurnaden frå fylkesordføraren i Sogn og </a:t>
            </a:r>
            <a:r>
              <a:rPr lang="nn-NO" sz="1700" dirty="0" smtClean="0"/>
              <a:t>Fjordane.</a:t>
            </a:r>
          </a:p>
          <a:p>
            <a:pPr marL="342900" indent="-342900">
              <a:spcAft>
                <a:spcPts val="900"/>
              </a:spcAft>
              <a:buClr>
                <a:schemeClr val="accent3">
                  <a:lumMod val="60000"/>
                  <a:lumOff val="40000"/>
                </a:schemeClr>
              </a:buClr>
              <a:buSzPct val="110000"/>
              <a:buFont typeface="+mj-lt"/>
              <a:buAutoNum type="arabicPeriod"/>
            </a:pPr>
            <a:r>
              <a:rPr lang="nn-NO" sz="1700" dirty="0" smtClean="0"/>
              <a:t>Fylkesutvalet </a:t>
            </a:r>
            <a:r>
              <a:rPr lang="nn-NO" sz="1700" dirty="0"/>
              <a:t>er innforstått med at arbeidet vidare vert organisert </a:t>
            </a:r>
            <a:r>
              <a:rPr lang="nn-NO" sz="1700" dirty="0" smtClean="0"/>
              <a:t>slik:</a:t>
            </a:r>
          </a:p>
          <a:p>
            <a:pPr marL="800100" lvl="1" indent="-342900">
              <a:spcAft>
                <a:spcPts val="900"/>
              </a:spcAft>
              <a:buClr>
                <a:schemeClr val="accent3">
                  <a:lumMod val="60000"/>
                  <a:lumOff val="40000"/>
                </a:schemeClr>
              </a:buClr>
              <a:buSzPct val="110000"/>
              <a:buFont typeface="+mj-lt"/>
              <a:buAutoNum type="alphaLcParenR"/>
            </a:pPr>
            <a:r>
              <a:rPr lang="nn-NO" sz="1700" dirty="0" smtClean="0"/>
              <a:t>Fylkesrådmannen/fylkesrådmennene </a:t>
            </a:r>
            <a:r>
              <a:rPr lang="nn-NO" sz="1700" dirty="0"/>
              <a:t>står for føresett </a:t>
            </a:r>
            <a:r>
              <a:rPr lang="nn-NO" sz="1700" dirty="0" smtClean="0"/>
              <a:t>utgreiing.</a:t>
            </a:r>
          </a:p>
          <a:p>
            <a:pPr marL="800100" lvl="1" indent="-342900">
              <a:spcAft>
                <a:spcPts val="900"/>
              </a:spcAft>
              <a:buClr>
                <a:schemeClr val="accent3">
                  <a:lumMod val="60000"/>
                  <a:lumOff val="40000"/>
                </a:schemeClr>
              </a:buClr>
              <a:buSzPct val="110000"/>
              <a:buFont typeface="+mj-lt"/>
              <a:buAutoNum type="alphaLcParenR"/>
            </a:pPr>
            <a:r>
              <a:rPr lang="nn-NO" sz="1700" dirty="0" smtClean="0"/>
              <a:t>Det </a:t>
            </a:r>
            <a:r>
              <a:rPr lang="nn-NO" sz="1700" dirty="0"/>
              <a:t>vert etablert ei politisk styringsgruppe og eit </a:t>
            </a:r>
            <a:r>
              <a:rPr lang="nn-NO" sz="1700" dirty="0" smtClean="0"/>
              <a:t>forhandlingsutval.</a:t>
            </a:r>
          </a:p>
          <a:p>
            <a:pPr marL="800100" lvl="1" indent="-342900">
              <a:spcAft>
                <a:spcPts val="900"/>
              </a:spcAft>
              <a:buClr>
                <a:schemeClr val="accent3">
                  <a:lumMod val="60000"/>
                  <a:lumOff val="40000"/>
                </a:schemeClr>
              </a:buClr>
              <a:buSzPct val="110000"/>
              <a:buFont typeface="+mj-lt"/>
              <a:buAutoNum type="alphaLcParenR"/>
            </a:pPr>
            <a:r>
              <a:rPr lang="nn-NO" sz="1700" dirty="0" smtClean="0"/>
              <a:t>Fylkesutvalet </a:t>
            </a:r>
            <a:r>
              <a:rPr lang="nn-NO" sz="1700" dirty="0"/>
              <a:t>vert politisk styringsgruppe med tillegg av gruppeleiarane i FrP, SV og </a:t>
            </a:r>
            <a:r>
              <a:rPr lang="nn-NO" sz="1700" dirty="0" smtClean="0"/>
              <a:t>MDG. Gruppa vil </a:t>
            </a:r>
            <a:r>
              <a:rPr lang="nn-NO" sz="1700" dirty="0"/>
              <a:t>bli laupande informert, og vil kunne kome med innspel og føringar undervegs i </a:t>
            </a:r>
            <a:r>
              <a:rPr lang="nn-NO" sz="1700" dirty="0" smtClean="0"/>
              <a:t>den vidare prosessen.</a:t>
            </a:r>
          </a:p>
          <a:p>
            <a:pPr marL="800100" lvl="1" indent="-342900">
              <a:spcAft>
                <a:spcPts val="900"/>
              </a:spcAft>
              <a:buClr>
                <a:schemeClr val="accent3">
                  <a:lumMod val="60000"/>
                  <a:lumOff val="40000"/>
                </a:schemeClr>
              </a:buClr>
              <a:buSzPct val="110000"/>
              <a:buFont typeface="+mj-lt"/>
              <a:buAutoNum type="alphaLcParenR"/>
            </a:pPr>
            <a:r>
              <a:rPr lang="nn-NO" sz="1700" dirty="0" smtClean="0"/>
              <a:t>Det </a:t>
            </a:r>
            <a:r>
              <a:rPr lang="nn-NO" sz="1700" dirty="0"/>
              <a:t>vert oppnemnd eit forhandlingsutval samansett av fylkesordførar, </a:t>
            </a:r>
            <a:r>
              <a:rPr lang="nn-NO" sz="1700" dirty="0" smtClean="0"/>
              <a:t>fylkesvaraordførar</a:t>
            </a:r>
            <a:r>
              <a:rPr lang="nn-NO" sz="1700" dirty="0"/>
              <a:t>, Noralv </a:t>
            </a:r>
            <a:r>
              <a:rPr lang="nn-NO" sz="1700" dirty="0" err="1"/>
              <a:t>Distad</a:t>
            </a:r>
            <a:r>
              <a:rPr lang="nn-NO" sz="1700" dirty="0"/>
              <a:t> (H) som representant frå den politiske opposisjonen og fylkesrådmannen. Trude </a:t>
            </a:r>
            <a:r>
              <a:rPr lang="nn-NO" sz="1700" dirty="0" err="1" smtClean="0"/>
              <a:t>Brosvik</a:t>
            </a:r>
            <a:r>
              <a:rPr lang="nn-NO" sz="1700" dirty="0" smtClean="0"/>
              <a:t> </a:t>
            </a:r>
            <a:r>
              <a:rPr lang="nn-NO" sz="1700" dirty="0"/>
              <a:t>(KrF) er </a:t>
            </a:r>
            <a:r>
              <a:rPr lang="nn-NO" sz="1700" dirty="0" err="1"/>
              <a:t>varamedlem</a:t>
            </a:r>
            <a:r>
              <a:rPr lang="nn-NO" sz="1700" dirty="0"/>
              <a:t>. Dei hovudtillitsvalde vert inviterte til å delta med ein representant </a:t>
            </a:r>
            <a:r>
              <a:rPr lang="nn-NO" sz="1700" dirty="0" smtClean="0"/>
              <a:t>i </a:t>
            </a:r>
            <a:r>
              <a:rPr lang="nn-NO" sz="1700" dirty="0" smtClean="0"/>
              <a:t>utvalet</a:t>
            </a:r>
            <a:r>
              <a:rPr lang="nn-NO" sz="1700" dirty="0" smtClean="0"/>
              <a:t>.</a:t>
            </a:r>
          </a:p>
          <a:p>
            <a:pPr marL="800100" lvl="1" indent="-342900">
              <a:spcAft>
                <a:spcPts val="900"/>
              </a:spcAft>
              <a:buClr>
                <a:schemeClr val="accent3">
                  <a:lumMod val="60000"/>
                  <a:lumOff val="40000"/>
                </a:schemeClr>
              </a:buClr>
              <a:buSzPct val="110000"/>
              <a:buFont typeface="+mj-lt"/>
              <a:buAutoNum type="alphaLcParenR"/>
            </a:pPr>
            <a:r>
              <a:rPr lang="nn-NO" sz="1700" dirty="0" smtClean="0"/>
              <a:t>Forhandlingsutvalet </a:t>
            </a:r>
            <a:r>
              <a:rPr lang="nn-NO" sz="1700" dirty="0"/>
              <a:t>skal, basert på utarbeidd utgreiing, sjå om det er grunnlag for å kome fram til ein felles intensjonsplan med Hordaland og Rogaland fylkeskommunar. f) Ein eventuell intensjonsplan må godkjennast i fylkestinget hausten 2016</a:t>
            </a:r>
            <a:r>
              <a:rPr lang="nn-NO" sz="1700" dirty="0" smtClean="0"/>
              <a:t>.</a:t>
            </a:r>
            <a:endParaRPr lang="nn-NO" sz="1700" dirty="0"/>
          </a:p>
        </p:txBody>
      </p:sp>
      <p:sp>
        <p:nvSpPr>
          <p:cNvPr id="8" name="Tittel 1"/>
          <p:cNvSpPr txBox="1">
            <a:spLocks/>
          </p:cNvSpPr>
          <p:nvPr/>
        </p:nvSpPr>
        <p:spPr>
          <a:xfrm>
            <a:off x="979686" y="738518"/>
            <a:ext cx="7920880"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spcBef>
                <a:spcPts val="1800"/>
              </a:spcBef>
            </a:pPr>
            <a:r>
              <a:rPr lang="nn-NO" sz="2500" dirty="0" smtClean="0">
                <a:solidFill>
                  <a:schemeClr val="accent3">
                    <a:lumMod val="60000"/>
                    <a:lumOff val="40000"/>
                  </a:schemeClr>
                </a:solidFill>
              </a:rPr>
              <a:t>Fylkesutvalet </a:t>
            </a:r>
            <a:r>
              <a:rPr lang="nn-NO" sz="2500" dirty="0">
                <a:solidFill>
                  <a:schemeClr val="accent3">
                    <a:lumMod val="60000"/>
                    <a:lumOff val="40000"/>
                  </a:schemeClr>
                </a:solidFill>
              </a:rPr>
              <a:t>i Sogn og </a:t>
            </a:r>
            <a:r>
              <a:rPr lang="nn-NO" sz="2500" dirty="0" smtClean="0">
                <a:solidFill>
                  <a:schemeClr val="accent3">
                    <a:lumMod val="60000"/>
                    <a:lumOff val="40000"/>
                  </a:schemeClr>
                </a:solidFill>
              </a:rPr>
              <a:t>Fjordane (</a:t>
            </a:r>
            <a:r>
              <a:rPr lang="nn-NO" sz="2500" dirty="0" smtClean="0">
                <a:solidFill>
                  <a:schemeClr val="tx1"/>
                </a:solidFill>
              </a:rPr>
              <a:t>18.04.2016</a:t>
            </a:r>
            <a:r>
              <a:rPr lang="nn-NO" sz="2500" dirty="0" smtClean="0">
                <a:solidFill>
                  <a:schemeClr val="accent3">
                    <a:lumMod val="60000"/>
                    <a:lumOff val="40000"/>
                  </a:schemeClr>
                </a:solidFill>
              </a:rPr>
              <a:t>) </a:t>
            </a:r>
            <a:endParaRPr lang="nn-NO" sz="2500" dirty="0">
              <a:solidFill>
                <a:schemeClr val="accent1">
                  <a:lumMod val="20000"/>
                  <a:lumOff val="80000"/>
                </a:schemeClr>
              </a:solidFill>
            </a:endParaRPr>
          </a:p>
        </p:txBody>
      </p:sp>
      <p:sp>
        <p:nvSpPr>
          <p:cNvPr id="10" name="Tittel 1"/>
          <p:cNvSpPr txBox="1">
            <a:spLocks/>
          </p:cNvSpPr>
          <p:nvPr/>
        </p:nvSpPr>
        <p:spPr>
          <a:xfrm>
            <a:off x="11055121" y="6453336"/>
            <a:ext cx="927719" cy="2796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27.05.2016</a:t>
            </a:r>
            <a:endParaRPr lang="nb-NO" sz="1200" dirty="0">
              <a:solidFill>
                <a:schemeClr val="accent3">
                  <a:lumMod val="60000"/>
                  <a:lumOff val="40000"/>
                </a:schemeClr>
              </a:solidFill>
            </a:endParaRPr>
          </a:p>
        </p:txBody>
      </p:sp>
      <p:sp>
        <p:nvSpPr>
          <p:cNvPr id="14" name="Tittel 1"/>
          <p:cNvSpPr txBox="1">
            <a:spLocks/>
          </p:cNvSpPr>
          <p:nvPr/>
        </p:nvSpPr>
        <p:spPr>
          <a:xfrm>
            <a:off x="155993" y="6453336"/>
            <a:ext cx="576064" cy="27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13</a:t>
            </a:r>
            <a:endParaRPr lang="nb-NO" sz="1200" dirty="0">
              <a:solidFill>
                <a:schemeClr val="accent3">
                  <a:lumMod val="60000"/>
                  <a:lumOff val="40000"/>
                </a:schemeClr>
              </a:solidFill>
            </a:endParaRPr>
          </a:p>
        </p:txBody>
      </p:sp>
      <p:pic>
        <p:nvPicPr>
          <p:cNvPr id="9" name="Bilde 8" descr="Logo Sogn og Fjordane fylkeskommune">
            <a:hlinkClick r:id="rId2"/>
          </p:cNvPr>
          <p:cNvPicPr/>
          <p:nvPr/>
        </p:nvPicPr>
        <p:blipFill rotWithShape="1">
          <a:blip r:embed="rId3">
            <a:extLst>
              <a:ext uri="{28A0092B-C50C-407E-A947-70E740481C1C}">
                <a14:useLocalDpi xmlns:a14="http://schemas.microsoft.com/office/drawing/2010/main" val="0"/>
              </a:ext>
            </a:extLst>
          </a:blip>
          <a:srcRect l="2133" t="5601" r="75699" b="3328"/>
          <a:stretch/>
        </p:blipFill>
        <p:spPr bwMode="auto">
          <a:xfrm>
            <a:off x="10106224" y="212880"/>
            <a:ext cx="871984" cy="9118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2811562"/>
      </p:ext>
    </p:extLst>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Hordaland fylkeskommune logo">
            <a:hlinkClick r:id="rId2" tooltip="&quot;Til forsida&quot;"/>
          </p:cNvPr>
          <p:cNvPicPr/>
          <p:nvPr/>
        </p:nvPicPr>
        <p:blipFill rotWithShape="1">
          <a:blip r:embed="rId3">
            <a:extLst>
              <a:ext uri="{28A0092B-C50C-407E-A947-70E740481C1C}">
                <a14:useLocalDpi xmlns:a14="http://schemas.microsoft.com/office/drawing/2010/main" val="0"/>
              </a:ext>
            </a:extLst>
          </a:blip>
          <a:srcRect r="80393"/>
          <a:stretch/>
        </p:blipFill>
        <p:spPr bwMode="auto">
          <a:xfrm>
            <a:off x="10034216" y="260648"/>
            <a:ext cx="955804" cy="936104"/>
          </a:xfrm>
          <a:prstGeom prst="rect">
            <a:avLst/>
          </a:prstGeom>
          <a:noFill/>
          <a:ln>
            <a:noFill/>
          </a:ln>
          <a:extLst>
            <a:ext uri="{53640926-AAD7-44D8-BBD7-CCE9431645EC}">
              <a14:shadowObscured xmlns:a14="http://schemas.microsoft.com/office/drawing/2010/main"/>
            </a:ext>
          </a:extLst>
        </p:spPr>
      </p:pic>
      <p:sp>
        <p:nvSpPr>
          <p:cNvPr id="14" name="TekstSylinder 13"/>
          <p:cNvSpPr txBox="1"/>
          <p:nvPr/>
        </p:nvSpPr>
        <p:spPr>
          <a:xfrm>
            <a:off x="1016800" y="1375290"/>
            <a:ext cx="10040213" cy="5024452"/>
          </a:xfrm>
          <a:prstGeom prst="rect">
            <a:avLst/>
          </a:prstGeom>
          <a:noFill/>
        </p:spPr>
        <p:txBody>
          <a:bodyPr wrap="square" rtlCol="0">
            <a:spAutoFit/>
          </a:bodyPr>
          <a:lstStyle/>
          <a:p>
            <a:pPr marL="342900" indent="-342900">
              <a:spcAft>
                <a:spcPts val="1200"/>
              </a:spcAft>
              <a:buClr>
                <a:schemeClr val="accent3">
                  <a:lumMod val="60000"/>
                  <a:lumOff val="40000"/>
                </a:schemeClr>
              </a:buClr>
              <a:buSzPct val="110000"/>
              <a:buFont typeface="+mj-lt"/>
              <a:buAutoNum type="arabicPeriod"/>
            </a:pPr>
            <a:r>
              <a:rPr lang="nn-NO" sz="1600" dirty="0"/>
              <a:t>Fylkestinget </a:t>
            </a:r>
            <a:r>
              <a:rPr lang="nn-NO" sz="1600" dirty="0" err="1"/>
              <a:t>oppnemner</a:t>
            </a:r>
            <a:r>
              <a:rPr lang="nn-NO" sz="1600" dirty="0"/>
              <a:t> eit forhandlingsutval som får mynde til å </a:t>
            </a:r>
            <a:r>
              <a:rPr lang="nn-NO" sz="1600" dirty="0" err="1"/>
              <a:t>iverksetje</a:t>
            </a:r>
            <a:r>
              <a:rPr lang="nn-NO" sz="1600" dirty="0"/>
              <a:t> samtalar/naboprat med dei andre vestlandsfylka, med mål om å forhandle fram ein intensjonsavtale for ein utvida vestlandsregion. Som grunnlag for dette arbeidet skal det gjennomførast eit utgreiingsarbeid av mogelege samarbeids-konstellasjonar mellom fylka. Intensjonsavtalen skal godkjennast av fylkestinget. Forhandlingsutvalet skal fortløpande gjennom prosessen rapportera til ei politisk styringsgruppe beståande av fylkesutvalet sine medlemmer og gruppeleiar for dei partia som ikkje er representerte i fylkesutvalet.</a:t>
            </a:r>
          </a:p>
          <a:p>
            <a:pPr marL="342900" indent="-342900">
              <a:spcAft>
                <a:spcPts val="1200"/>
              </a:spcAft>
              <a:buClr>
                <a:schemeClr val="accent3">
                  <a:lumMod val="60000"/>
                  <a:lumOff val="40000"/>
                </a:schemeClr>
              </a:buClr>
              <a:buSzPct val="110000"/>
              <a:buFont typeface="+mj-lt"/>
              <a:buAutoNum type="arabicPeriod"/>
            </a:pPr>
            <a:r>
              <a:rPr lang="nn-NO" sz="1600" dirty="0"/>
              <a:t>Ein ny vestlandsregion, med folkevald forankring, vil styrke demokratiet og fremje maktspreiing. Etablering av ein ny vestlandsregion føreset tildeling av oppgåver både som samfunnsutviklar og tenesteprodusent, med eit omfang og karakter som er i tråd med fylkestinget sitt vedtak av 10.03.2015.</a:t>
            </a:r>
          </a:p>
          <a:p>
            <a:pPr marL="342900" indent="-342900">
              <a:spcAft>
                <a:spcPts val="600"/>
              </a:spcAft>
              <a:buClr>
                <a:schemeClr val="accent3">
                  <a:lumMod val="60000"/>
                  <a:lumOff val="40000"/>
                </a:schemeClr>
              </a:buClr>
              <a:buSzPct val="110000"/>
              <a:buFont typeface="+mj-lt"/>
              <a:buAutoNum type="arabicPeriod"/>
            </a:pPr>
            <a:r>
              <a:rPr lang="nn-NO" sz="1600" dirty="0"/>
              <a:t>Forhandlingsutval og styringsgruppe får slik samansetjing;</a:t>
            </a:r>
          </a:p>
          <a:p>
            <a:pPr marL="800100" lvl="1" indent="-342900">
              <a:spcAft>
                <a:spcPts val="300"/>
              </a:spcAft>
              <a:buClr>
                <a:schemeClr val="accent3">
                  <a:lumMod val="60000"/>
                  <a:lumOff val="40000"/>
                </a:schemeClr>
              </a:buClr>
              <a:buSzPct val="110000"/>
              <a:buFont typeface="Courier New" panose="02070309020205020404" pitchFamily="49" charset="0"/>
              <a:buChar char="o"/>
            </a:pPr>
            <a:r>
              <a:rPr lang="nn-NO" sz="1600" dirty="0"/>
              <a:t>Forhandlingsutval: </a:t>
            </a:r>
          </a:p>
          <a:p>
            <a:pPr marL="1257300" lvl="2" indent="-342900">
              <a:buClr>
                <a:schemeClr val="accent3">
                  <a:lumMod val="60000"/>
                  <a:lumOff val="40000"/>
                </a:schemeClr>
              </a:buClr>
              <a:buSzPct val="110000"/>
              <a:buFont typeface="Arial" panose="020B0604020202020204" pitchFamily="34" charset="0"/>
              <a:buChar char="•"/>
            </a:pPr>
            <a:r>
              <a:rPr lang="nn-NO" sz="1600" dirty="0"/>
              <a:t>Fylkesordførar Anne Gine Hestetun (AP) Vara: Sveinung Valle (A)</a:t>
            </a:r>
          </a:p>
          <a:p>
            <a:pPr marL="1257300" lvl="2" indent="-342900">
              <a:buClr>
                <a:schemeClr val="accent3">
                  <a:lumMod val="60000"/>
                  <a:lumOff val="40000"/>
                </a:schemeClr>
              </a:buClr>
              <a:buSzPct val="110000"/>
              <a:buFont typeface="Arial" panose="020B0604020202020204" pitchFamily="34" charset="0"/>
              <a:buChar char="•"/>
            </a:pPr>
            <a:r>
              <a:rPr lang="nn-NO" sz="1600" dirty="0"/>
              <a:t>Fylkesvaraordførar Pål </a:t>
            </a:r>
            <a:r>
              <a:rPr lang="nn-NO" sz="1600" dirty="0" err="1"/>
              <a:t>Kårbø</a:t>
            </a:r>
            <a:r>
              <a:rPr lang="nn-NO" sz="1600" dirty="0"/>
              <a:t> (KrF) Vara: Benthe </a:t>
            </a:r>
            <a:r>
              <a:rPr lang="nn-NO" sz="1600" dirty="0" err="1"/>
              <a:t>Bondhus</a:t>
            </a:r>
            <a:r>
              <a:rPr lang="nn-NO" sz="1600" dirty="0"/>
              <a:t> (Sp)</a:t>
            </a:r>
          </a:p>
          <a:p>
            <a:pPr marL="1257300" lvl="2" indent="-342900">
              <a:buClr>
                <a:schemeClr val="accent3">
                  <a:lumMod val="60000"/>
                  <a:lumOff val="40000"/>
                </a:schemeClr>
              </a:buClr>
              <a:buSzPct val="110000"/>
              <a:buFont typeface="Arial" panose="020B0604020202020204" pitchFamily="34" charset="0"/>
              <a:buChar char="•"/>
            </a:pPr>
            <a:r>
              <a:rPr lang="nn-NO" sz="1600" dirty="0"/>
              <a:t>Opposisjonen Terje Søviknes (FrP) Vara: Mona R. Strømme (H)</a:t>
            </a:r>
          </a:p>
          <a:p>
            <a:pPr marL="1257300" lvl="2" indent="-342900">
              <a:buClr>
                <a:schemeClr val="accent3">
                  <a:lumMod val="60000"/>
                  <a:lumOff val="40000"/>
                </a:schemeClr>
              </a:buClr>
              <a:buSzPct val="110000"/>
              <a:buFont typeface="Arial" panose="020B0604020202020204" pitchFamily="34" charset="0"/>
              <a:buChar char="•"/>
            </a:pPr>
            <a:r>
              <a:rPr lang="nn-NO" sz="1600" dirty="0"/>
              <a:t>Fylkesrådmann Rune Haugsdal Vara: Fylkesdirektør regional utvikling Bård Sandal</a:t>
            </a:r>
          </a:p>
          <a:p>
            <a:pPr marL="1257300" lvl="2" indent="-342900">
              <a:buClr>
                <a:schemeClr val="accent3">
                  <a:lumMod val="60000"/>
                  <a:lumOff val="40000"/>
                </a:schemeClr>
              </a:buClr>
              <a:buSzPct val="110000"/>
              <a:buFont typeface="Arial" panose="020B0604020202020204" pitchFamily="34" charset="0"/>
              <a:buChar char="•"/>
            </a:pPr>
            <a:r>
              <a:rPr lang="nn-NO" sz="1600" dirty="0"/>
              <a:t>Hovudtillitsvald: ………………… Vara: ………………… </a:t>
            </a:r>
          </a:p>
          <a:p>
            <a:pPr marL="800100" lvl="1" indent="-342900">
              <a:spcBef>
                <a:spcPts val="300"/>
              </a:spcBef>
              <a:spcAft>
                <a:spcPts val="300"/>
              </a:spcAft>
              <a:buClr>
                <a:schemeClr val="accent3">
                  <a:lumMod val="60000"/>
                  <a:lumOff val="40000"/>
                </a:schemeClr>
              </a:buClr>
              <a:buSzPct val="110000"/>
              <a:buFont typeface="Courier New" panose="02070309020205020404" pitchFamily="49" charset="0"/>
              <a:buChar char="o"/>
            </a:pPr>
            <a:r>
              <a:rPr lang="nn-NO" sz="1600" dirty="0"/>
              <a:t>Politisk styringsgruppe: </a:t>
            </a:r>
          </a:p>
          <a:p>
            <a:pPr marL="1257300" lvl="2" indent="-342900">
              <a:buClr>
                <a:schemeClr val="accent3">
                  <a:lumMod val="60000"/>
                  <a:lumOff val="40000"/>
                </a:schemeClr>
              </a:buClr>
              <a:buSzPct val="110000"/>
              <a:buFont typeface="Arial" panose="020B0604020202020204" pitchFamily="34" charset="0"/>
              <a:buChar char="•"/>
            </a:pPr>
            <a:r>
              <a:rPr lang="nn-NO" sz="1600" dirty="0"/>
              <a:t>Fylkesutvalet + gruppeleiar Rødt. Vara møter ved forfall.</a:t>
            </a:r>
            <a:endParaRPr lang="nb-NO" sz="1600" dirty="0"/>
          </a:p>
        </p:txBody>
      </p:sp>
      <p:sp>
        <p:nvSpPr>
          <p:cNvPr id="15" name="Tittel 1"/>
          <p:cNvSpPr txBox="1">
            <a:spLocks/>
          </p:cNvSpPr>
          <p:nvPr/>
        </p:nvSpPr>
        <p:spPr>
          <a:xfrm>
            <a:off x="1016801" y="668080"/>
            <a:ext cx="777686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spcBef>
                <a:spcPts val="1800"/>
              </a:spcBef>
            </a:pPr>
            <a:r>
              <a:rPr lang="nn-NO" sz="2500" dirty="0">
                <a:solidFill>
                  <a:schemeClr val="accent3">
                    <a:lumMod val="60000"/>
                    <a:lumOff val="40000"/>
                  </a:schemeClr>
                </a:solidFill>
              </a:rPr>
              <a:t>Fylkestinget i Hordaland (</a:t>
            </a:r>
            <a:r>
              <a:rPr lang="nn-NO" sz="2500" dirty="0">
                <a:solidFill>
                  <a:schemeClr val="tx1"/>
                </a:solidFill>
              </a:rPr>
              <a:t>09.03.2016</a:t>
            </a:r>
            <a:r>
              <a:rPr lang="nn-NO" sz="2500" dirty="0">
                <a:solidFill>
                  <a:schemeClr val="accent3">
                    <a:lumMod val="60000"/>
                    <a:lumOff val="40000"/>
                  </a:schemeClr>
                </a:solidFill>
              </a:rPr>
              <a:t>) </a:t>
            </a:r>
            <a:endParaRPr lang="nn-NO" sz="2000" dirty="0">
              <a:solidFill>
                <a:schemeClr val="accent1">
                  <a:lumMod val="20000"/>
                  <a:lumOff val="80000"/>
                </a:schemeClr>
              </a:solidFill>
            </a:endParaRPr>
          </a:p>
        </p:txBody>
      </p:sp>
      <p:sp>
        <p:nvSpPr>
          <p:cNvPr id="8" name="Tittel 1"/>
          <p:cNvSpPr txBox="1">
            <a:spLocks/>
          </p:cNvSpPr>
          <p:nvPr/>
        </p:nvSpPr>
        <p:spPr>
          <a:xfrm>
            <a:off x="11055121" y="6453336"/>
            <a:ext cx="927719" cy="2796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27.05.2016</a:t>
            </a:r>
            <a:endParaRPr lang="nb-NO" sz="1200" dirty="0">
              <a:solidFill>
                <a:schemeClr val="accent3">
                  <a:lumMod val="60000"/>
                  <a:lumOff val="40000"/>
                </a:schemeClr>
              </a:solidFill>
            </a:endParaRPr>
          </a:p>
        </p:txBody>
      </p:sp>
      <p:sp>
        <p:nvSpPr>
          <p:cNvPr id="10" name="Tittel 1"/>
          <p:cNvSpPr txBox="1">
            <a:spLocks/>
          </p:cNvSpPr>
          <p:nvPr/>
        </p:nvSpPr>
        <p:spPr>
          <a:xfrm>
            <a:off x="155993" y="6453336"/>
            <a:ext cx="576064" cy="27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14</a:t>
            </a:r>
            <a:endParaRPr lang="nb-NO" sz="1200" dirty="0">
              <a:solidFill>
                <a:schemeClr val="accent3">
                  <a:lumMod val="60000"/>
                  <a:lumOff val="40000"/>
                </a:schemeClr>
              </a:solidFill>
            </a:endParaRPr>
          </a:p>
        </p:txBody>
      </p:sp>
    </p:spTree>
    <p:extLst>
      <p:ext uri="{BB962C8B-B14F-4D97-AF65-F5344CB8AC3E}">
        <p14:creationId xmlns:p14="http://schemas.microsoft.com/office/powerpoint/2010/main" val="1757371621"/>
      </p:ext>
    </p:extLst>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Sylinder 10"/>
          <p:cNvSpPr txBox="1"/>
          <p:nvPr/>
        </p:nvSpPr>
        <p:spPr>
          <a:xfrm>
            <a:off x="1064559" y="1532728"/>
            <a:ext cx="10160893" cy="4593565"/>
          </a:xfrm>
          <a:prstGeom prst="rect">
            <a:avLst/>
          </a:prstGeom>
          <a:noFill/>
        </p:spPr>
        <p:txBody>
          <a:bodyPr wrap="square" rtlCol="0">
            <a:spAutoFit/>
          </a:bodyPr>
          <a:lstStyle/>
          <a:p>
            <a:pPr marL="342900" indent="-342900">
              <a:spcAft>
                <a:spcPts val="900"/>
              </a:spcAft>
              <a:buClr>
                <a:schemeClr val="accent3">
                  <a:lumMod val="60000"/>
                  <a:lumOff val="40000"/>
                </a:schemeClr>
              </a:buClr>
              <a:buSzPct val="110000"/>
              <a:buFont typeface="+mj-lt"/>
              <a:buAutoNum type="arabicPeriod"/>
            </a:pPr>
            <a:r>
              <a:rPr lang="nb-NO" sz="1700" dirty="0"/>
              <a:t>Rogaland fylkeskommune er positiv til innledende naboprat med Vestlandet (Møre og Romsdal, Sogn og Fjordane og Hordaland) og Agderfylkene med mål om å forhandle fram en intensjonsavtale for en utvidet region. </a:t>
            </a:r>
          </a:p>
          <a:p>
            <a:pPr marL="342900" indent="-342900">
              <a:spcAft>
                <a:spcPts val="900"/>
              </a:spcAft>
              <a:buClr>
                <a:schemeClr val="accent3">
                  <a:lumMod val="60000"/>
                  <a:lumOff val="40000"/>
                </a:schemeClr>
              </a:buClr>
              <a:buSzPct val="110000"/>
              <a:buFont typeface="+mj-lt"/>
              <a:buAutoNum type="arabicPeriod"/>
            </a:pPr>
            <a:r>
              <a:rPr lang="nb-NO" sz="1700" dirty="0"/>
              <a:t>Under følgende forutsetninger innledes det forhandlinger med sikte på utvidet formalisert samarbeid eller etablering av nye regioner: </a:t>
            </a:r>
          </a:p>
          <a:p>
            <a:pPr marL="800100" lvl="2" indent="-342900">
              <a:spcAft>
                <a:spcPts val="300"/>
              </a:spcAft>
              <a:buClr>
                <a:schemeClr val="accent3">
                  <a:lumMod val="60000"/>
                  <a:lumOff val="40000"/>
                </a:schemeClr>
              </a:buClr>
              <a:buSzPct val="110000"/>
              <a:buFont typeface="+mj-lt"/>
              <a:buAutoNum type="alphaLcParenR"/>
            </a:pPr>
            <a:r>
              <a:rPr lang="nb-NO" sz="1700" dirty="0"/>
              <a:t>Stortinget i juni 2016 delegerer oppgaver til det regionale nivået med et omfang og en karakter som er på nivå med det fylkestinget vedtok i februar 2015. </a:t>
            </a:r>
          </a:p>
          <a:p>
            <a:pPr marL="800100" lvl="2" indent="-342900">
              <a:spcAft>
                <a:spcPts val="300"/>
              </a:spcAft>
              <a:buClr>
                <a:schemeClr val="accent3">
                  <a:lumMod val="60000"/>
                  <a:lumOff val="40000"/>
                </a:schemeClr>
              </a:buClr>
              <a:buSzPct val="110000"/>
              <a:buFont typeface="+mj-lt"/>
              <a:buAutoNum type="alphaLcParenR"/>
            </a:pPr>
            <a:r>
              <a:rPr lang="nb-NO" sz="1700" dirty="0"/>
              <a:t>At nye oppgaver blir knyttet opp mot rollene som samfunnsutvikler og tjenesteprodusent. </a:t>
            </a:r>
          </a:p>
          <a:p>
            <a:pPr marL="800100" lvl="2" indent="-342900">
              <a:spcAft>
                <a:spcPts val="300"/>
              </a:spcAft>
              <a:buClr>
                <a:schemeClr val="accent3">
                  <a:lumMod val="60000"/>
                  <a:lumOff val="40000"/>
                </a:schemeClr>
              </a:buClr>
              <a:buSzPct val="110000"/>
              <a:buFont typeface="+mj-lt"/>
              <a:buAutoNum type="alphaLcParenR"/>
            </a:pPr>
            <a:r>
              <a:rPr lang="nb-NO" sz="1700" dirty="0"/>
              <a:t>Dagens grenser til fylkeskommunene ikke er førende eller begrensende for nye regioner. </a:t>
            </a:r>
          </a:p>
          <a:p>
            <a:pPr marL="800100" lvl="2" indent="-342900">
              <a:spcAft>
                <a:spcPts val="900"/>
              </a:spcAft>
              <a:buClr>
                <a:schemeClr val="accent3">
                  <a:lumMod val="60000"/>
                  <a:lumOff val="40000"/>
                </a:schemeClr>
              </a:buClr>
              <a:buSzPct val="110000"/>
              <a:buFont typeface="+mj-lt"/>
              <a:buAutoNum type="alphaLcParenR"/>
            </a:pPr>
            <a:r>
              <a:rPr lang="nb-NO" sz="1700" dirty="0"/>
              <a:t>Statlig inndeling følger den nye regionale inndelingen. </a:t>
            </a:r>
          </a:p>
          <a:p>
            <a:pPr marL="342900" indent="-342900">
              <a:spcAft>
                <a:spcPts val="900"/>
              </a:spcAft>
              <a:buClr>
                <a:schemeClr val="accent3">
                  <a:lumMod val="60000"/>
                  <a:lumOff val="40000"/>
                </a:schemeClr>
              </a:buClr>
              <a:buSzPct val="110000"/>
              <a:buFont typeface="+mj-lt"/>
              <a:buAutoNum type="arabicPeriod"/>
            </a:pPr>
            <a:r>
              <a:rPr lang="nb-NO" sz="1700" dirty="0"/>
              <a:t>Uavhengig av Stortingets vedtak i juni 2016 gjennomføres det våren/sommeren 2016 et utredningsarbeid av mulige samarbeidskonstellasjoner mellom de nevnte fylkeskommuner. En slik utredning må også ta opp i seg en sammenlignende vurdering av dagens oppgaveportefølje og geografiske inndeling. </a:t>
            </a:r>
          </a:p>
          <a:p>
            <a:pPr marL="342900" indent="-342900">
              <a:spcAft>
                <a:spcPts val="900"/>
              </a:spcAft>
              <a:buClr>
                <a:schemeClr val="accent3">
                  <a:lumMod val="60000"/>
                  <a:lumOff val="40000"/>
                </a:schemeClr>
              </a:buClr>
              <a:buSzPct val="110000"/>
              <a:buFont typeface="+mj-lt"/>
              <a:buAutoNum type="arabicPeriod"/>
            </a:pPr>
            <a:r>
              <a:rPr lang="nb-NO" sz="1700" dirty="0"/>
              <a:t>Fylkesutvalget holdes løpende orientert om dialogen mellom fylkeskommunene. Intensjonsavtalen skal godkjennes av fylkestinget.</a:t>
            </a:r>
          </a:p>
        </p:txBody>
      </p:sp>
      <p:sp>
        <p:nvSpPr>
          <p:cNvPr id="8" name="Tittel 1"/>
          <p:cNvSpPr txBox="1">
            <a:spLocks/>
          </p:cNvSpPr>
          <p:nvPr/>
        </p:nvSpPr>
        <p:spPr>
          <a:xfrm>
            <a:off x="1064560" y="896504"/>
            <a:ext cx="777686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spcBef>
                <a:spcPts val="1800"/>
              </a:spcBef>
            </a:pPr>
            <a:r>
              <a:rPr lang="nn-NO" sz="2500" dirty="0">
                <a:solidFill>
                  <a:schemeClr val="accent3">
                    <a:lumMod val="60000"/>
                    <a:lumOff val="40000"/>
                  </a:schemeClr>
                </a:solidFill>
              </a:rPr>
              <a:t>Fylkestinget i Rogaland (</a:t>
            </a:r>
            <a:r>
              <a:rPr lang="nn-NO" sz="2500" dirty="0">
                <a:solidFill>
                  <a:schemeClr val="tx1"/>
                </a:solidFill>
              </a:rPr>
              <a:t>01.03.2016</a:t>
            </a:r>
            <a:r>
              <a:rPr lang="nn-NO" sz="2500" dirty="0">
                <a:solidFill>
                  <a:schemeClr val="accent3">
                    <a:lumMod val="60000"/>
                    <a:lumOff val="40000"/>
                  </a:schemeClr>
                </a:solidFill>
              </a:rPr>
              <a:t>) </a:t>
            </a:r>
            <a:endParaRPr lang="nn-NO" sz="2000" dirty="0">
              <a:solidFill>
                <a:schemeClr val="accent1">
                  <a:lumMod val="20000"/>
                  <a:lumOff val="80000"/>
                </a:schemeClr>
              </a:solidFill>
            </a:endParaRPr>
          </a:p>
        </p:txBody>
      </p:sp>
      <p:pic>
        <p:nvPicPr>
          <p:cNvPr id="7" name="Bilde 6" descr="Logoen til  Rogaland fylkeskommune"/>
          <p:cNvPicPr/>
          <p:nvPr/>
        </p:nvPicPr>
        <p:blipFill rotWithShape="1">
          <a:blip r:embed="rId2">
            <a:extLst>
              <a:ext uri="{28A0092B-C50C-407E-A947-70E740481C1C}">
                <a14:useLocalDpi xmlns:a14="http://schemas.microsoft.com/office/drawing/2010/main" val="0"/>
              </a:ext>
            </a:extLst>
          </a:blip>
          <a:srcRect r="75110" b="4295"/>
          <a:stretch/>
        </p:blipFill>
        <p:spPr bwMode="auto">
          <a:xfrm>
            <a:off x="10142321" y="246534"/>
            <a:ext cx="876429" cy="950218"/>
          </a:xfrm>
          <a:prstGeom prst="rect">
            <a:avLst/>
          </a:prstGeom>
          <a:noFill/>
          <a:ln>
            <a:noFill/>
          </a:ln>
          <a:extLst>
            <a:ext uri="{53640926-AAD7-44D8-BBD7-CCE9431645EC}">
              <a14:shadowObscured xmlns:a14="http://schemas.microsoft.com/office/drawing/2010/main"/>
            </a:ext>
          </a:extLst>
        </p:spPr>
      </p:pic>
      <p:sp>
        <p:nvSpPr>
          <p:cNvPr id="10" name="Tittel 1"/>
          <p:cNvSpPr txBox="1">
            <a:spLocks/>
          </p:cNvSpPr>
          <p:nvPr/>
        </p:nvSpPr>
        <p:spPr>
          <a:xfrm>
            <a:off x="11055121" y="6453336"/>
            <a:ext cx="927719" cy="2796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27.05.2016</a:t>
            </a:r>
            <a:endParaRPr lang="nb-NO" sz="1200" dirty="0">
              <a:solidFill>
                <a:schemeClr val="accent3">
                  <a:lumMod val="60000"/>
                  <a:lumOff val="40000"/>
                </a:schemeClr>
              </a:solidFill>
            </a:endParaRPr>
          </a:p>
        </p:txBody>
      </p:sp>
      <p:sp>
        <p:nvSpPr>
          <p:cNvPr id="14" name="Tittel 1"/>
          <p:cNvSpPr txBox="1">
            <a:spLocks/>
          </p:cNvSpPr>
          <p:nvPr/>
        </p:nvSpPr>
        <p:spPr>
          <a:xfrm>
            <a:off x="155993" y="6453336"/>
            <a:ext cx="576064" cy="27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15</a:t>
            </a:r>
            <a:endParaRPr lang="nb-NO" sz="1200" dirty="0">
              <a:solidFill>
                <a:schemeClr val="accent3">
                  <a:lumMod val="60000"/>
                  <a:lumOff val="40000"/>
                </a:schemeClr>
              </a:solidFill>
            </a:endParaRPr>
          </a:p>
        </p:txBody>
      </p:sp>
    </p:spTree>
    <p:extLst>
      <p:ext uri="{BB962C8B-B14F-4D97-AF65-F5344CB8AC3E}">
        <p14:creationId xmlns:p14="http://schemas.microsoft.com/office/powerpoint/2010/main" val="915588243"/>
      </p:ext>
    </p:extLst>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txBox="1">
            <a:spLocks/>
          </p:cNvSpPr>
          <p:nvPr/>
        </p:nvSpPr>
        <p:spPr>
          <a:xfrm>
            <a:off x="726665" y="649200"/>
            <a:ext cx="777686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spcBef>
                <a:spcPts val="1800"/>
              </a:spcBef>
            </a:pPr>
            <a:r>
              <a:rPr lang="nn-NO" sz="2500" dirty="0">
                <a:solidFill>
                  <a:schemeClr val="accent3">
                    <a:lumMod val="60000"/>
                    <a:lumOff val="40000"/>
                  </a:schemeClr>
                </a:solidFill>
              </a:rPr>
              <a:t>Fylkestinget i Rogaland </a:t>
            </a:r>
            <a:r>
              <a:rPr lang="nn-NO" sz="2500" dirty="0" smtClean="0">
                <a:solidFill>
                  <a:schemeClr val="accent3">
                    <a:lumMod val="60000"/>
                    <a:lumOff val="40000"/>
                  </a:schemeClr>
                </a:solidFill>
              </a:rPr>
              <a:t>(</a:t>
            </a:r>
            <a:r>
              <a:rPr lang="nn-NO" sz="2500" dirty="0" smtClean="0">
                <a:solidFill>
                  <a:schemeClr val="tx1"/>
                </a:solidFill>
              </a:rPr>
              <a:t>26.04.2016</a:t>
            </a:r>
            <a:r>
              <a:rPr lang="nn-NO" sz="2500" dirty="0">
                <a:solidFill>
                  <a:schemeClr val="accent3">
                    <a:lumMod val="60000"/>
                    <a:lumOff val="40000"/>
                  </a:schemeClr>
                </a:solidFill>
              </a:rPr>
              <a:t>) </a:t>
            </a:r>
            <a:endParaRPr lang="nn-NO" sz="2000" dirty="0">
              <a:solidFill>
                <a:schemeClr val="accent1">
                  <a:lumMod val="20000"/>
                  <a:lumOff val="80000"/>
                </a:schemeClr>
              </a:solidFill>
            </a:endParaRPr>
          </a:p>
        </p:txBody>
      </p:sp>
      <p:pic>
        <p:nvPicPr>
          <p:cNvPr id="7" name="Bilde 6" descr="Logoen til  Rogaland fylkeskommune"/>
          <p:cNvPicPr/>
          <p:nvPr/>
        </p:nvPicPr>
        <p:blipFill rotWithShape="1">
          <a:blip r:embed="rId2">
            <a:extLst>
              <a:ext uri="{28A0092B-C50C-407E-A947-70E740481C1C}">
                <a14:useLocalDpi xmlns:a14="http://schemas.microsoft.com/office/drawing/2010/main" val="0"/>
              </a:ext>
            </a:extLst>
          </a:blip>
          <a:srcRect r="75110" b="4295"/>
          <a:stretch/>
        </p:blipFill>
        <p:spPr bwMode="auto">
          <a:xfrm>
            <a:off x="10142321" y="246534"/>
            <a:ext cx="876429" cy="950218"/>
          </a:xfrm>
          <a:prstGeom prst="rect">
            <a:avLst/>
          </a:prstGeom>
          <a:noFill/>
          <a:ln>
            <a:noFill/>
          </a:ln>
          <a:extLst>
            <a:ext uri="{53640926-AAD7-44D8-BBD7-CCE9431645EC}">
              <a14:shadowObscured xmlns:a14="http://schemas.microsoft.com/office/drawing/2010/main"/>
            </a:ext>
          </a:extLst>
        </p:spPr>
      </p:pic>
      <p:sp>
        <p:nvSpPr>
          <p:cNvPr id="10" name="Tittel 1"/>
          <p:cNvSpPr txBox="1">
            <a:spLocks/>
          </p:cNvSpPr>
          <p:nvPr/>
        </p:nvSpPr>
        <p:spPr>
          <a:xfrm>
            <a:off x="11055121" y="6453336"/>
            <a:ext cx="927719" cy="2796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27.05.2016</a:t>
            </a:r>
            <a:endParaRPr lang="nb-NO" sz="1200" dirty="0">
              <a:solidFill>
                <a:schemeClr val="accent3">
                  <a:lumMod val="60000"/>
                  <a:lumOff val="40000"/>
                </a:schemeClr>
              </a:solidFill>
            </a:endParaRPr>
          </a:p>
        </p:txBody>
      </p:sp>
      <p:sp>
        <p:nvSpPr>
          <p:cNvPr id="14" name="Tittel 1"/>
          <p:cNvSpPr txBox="1">
            <a:spLocks/>
          </p:cNvSpPr>
          <p:nvPr/>
        </p:nvSpPr>
        <p:spPr>
          <a:xfrm>
            <a:off x="155993" y="6453336"/>
            <a:ext cx="576064" cy="27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16</a:t>
            </a:r>
            <a:endParaRPr lang="nb-NO" sz="1200" dirty="0">
              <a:solidFill>
                <a:schemeClr val="accent3">
                  <a:lumMod val="60000"/>
                  <a:lumOff val="40000"/>
                </a:schemeClr>
              </a:solidFill>
            </a:endParaRPr>
          </a:p>
        </p:txBody>
      </p:sp>
      <p:sp>
        <p:nvSpPr>
          <p:cNvPr id="9" name="Rektangel 8"/>
          <p:cNvSpPr/>
          <p:nvPr/>
        </p:nvSpPr>
        <p:spPr>
          <a:xfrm>
            <a:off x="726665" y="1328637"/>
            <a:ext cx="10751462" cy="504753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sz="1700" dirty="0" smtClean="0"/>
              <a:t>I </a:t>
            </a:r>
            <a:r>
              <a:rPr lang="nb-NO" sz="1700" dirty="0"/>
              <a:t>forbindelse med regionreformen opprettes det et forhandlingsutvalg. Forhandlingsutvalget gis myndighet til å innlede og fortsette naboprat med en eller flere av fylkeskommunene Møre og Romsdal, Sogn og Fjordane, Hordaland, Vest Agder og Aust Agder. For det tilfellet at forutsetningene i fylkestingets vedtak 5/16 innfris gis forhandlingsutvalget myndighet til å innlede forhandlinger med de samme fylkeskommunene, med sikte på utvidet formalisert samarbeid eller etablering av nye regioner.</a:t>
            </a:r>
          </a:p>
          <a:p>
            <a:endParaRPr lang="nb-NO" sz="800" dirty="0"/>
          </a:p>
          <a:p>
            <a:r>
              <a:rPr lang="nb-NO" sz="1700" dirty="0"/>
              <a:t>Forhandlingsutvalget skal fortløpende gjennom prosessen rapportere til styringsgruppen, bestående av </a:t>
            </a:r>
            <a:r>
              <a:rPr lang="nb-NO" sz="1700" dirty="0" smtClean="0"/>
              <a:t>fylkesutvalget</a:t>
            </a:r>
            <a:r>
              <a:rPr lang="nb-NO" sz="1700" dirty="0"/>
              <a:t>.</a:t>
            </a:r>
          </a:p>
          <a:p>
            <a:endParaRPr lang="nb-NO" sz="800" dirty="0"/>
          </a:p>
          <a:p>
            <a:r>
              <a:rPr lang="nb-NO" sz="1700" dirty="0"/>
              <a:t>Forhandlingsutvalget skal ha følgende sammensetning:</a:t>
            </a:r>
          </a:p>
          <a:p>
            <a:r>
              <a:rPr lang="nb-NO" sz="1500" dirty="0" smtClean="0"/>
              <a:t>          - </a:t>
            </a:r>
            <a:r>
              <a:rPr lang="nb-NO" sz="1500" dirty="0"/>
              <a:t>Fylkesordfører</a:t>
            </a:r>
          </a:p>
          <a:p>
            <a:r>
              <a:rPr lang="nb-NO" sz="1500" dirty="0" smtClean="0"/>
              <a:t>          - </a:t>
            </a:r>
            <a:r>
              <a:rPr lang="nb-NO" sz="1500" dirty="0"/>
              <a:t>Fylkesvaraordfører</a:t>
            </a:r>
          </a:p>
          <a:p>
            <a:r>
              <a:rPr lang="nb-NO" sz="1500" dirty="0" smtClean="0"/>
              <a:t>          - Vara </a:t>
            </a:r>
            <a:r>
              <a:rPr lang="nb-NO" sz="1500" dirty="0"/>
              <a:t>for fylkesordfører og fylkesvaraordfører:</a:t>
            </a:r>
          </a:p>
          <a:p>
            <a:r>
              <a:rPr lang="nb-NO" sz="1500" dirty="0" smtClean="0"/>
              <a:t>               1</a:t>
            </a:r>
            <a:r>
              <a:rPr lang="nb-NO" sz="1500" dirty="0"/>
              <a:t>. Arne </a:t>
            </a:r>
            <a:r>
              <a:rPr lang="nb-NO" sz="1500" dirty="0" err="1"/>
              <a:t>Bergsvåg</a:t>
            </a:r>
            <a:r>
              <a:rPr lang="nb-NO" sz="1500" dirty="0"/>
              <a:t>, SP</a:t>
            </a:r>
          </a:p>
          <a:p>
            <a:r>
              <a:rPr lang="nb-NO" sz="1500" dirty="0" smtClean="0"/>
              <a:t>               2</a:t>
            </a:r>
            <a:r>
              <a:rPr lang="nb-NO" sz="1500" dirty="0"/>
              <a:t>. Anja </a:t>
            </a:r>
            <a:r>
              <a:rPr lang="nb-NO" sz="1500" dirty="0" err="1"/>
              <a:t>Berggård</a:t>
            </a:r>
            <a:r>
              <a:rPr lang="nb-NO" sz="1500" dirty="0"/>
              <a:t> Endresen, V</a:t>
            </a:r>
          </a:p>
          <a:p>
            <a:r>
              <a:rPr lang="nb-NO" sz="1500" dirty="0" smtClean="0"/>
              <a:t>          - </a:t>
            </a:r>
            <a:r>
              <a:rPr lang="nb-NO" sz="1500" dirty="0"/>
              <a:t>Rep. fra mindretallet: Janne Johnsen, H</a:t>
            </a:r>
          </a:p>
          <a:p>
            <a:r>
              <a:rPr lang="nb-NO" sz="1500" dirty="0" smtClean="0"/>
              <a:t>          - Vara</a:t>
            </a:r>
            <a:r>
              <a:rPr lang="nb-NO" sz="1500" dirty="0"/>
              <a:t>: Anita Egeli, FrP</a:t>
            </a:r>
          </a:p>
          <a:p>
            <a:r>
              <a:rPr lang="nb-NO" sz="1500" dirty="0" smtClean="0"/>
              <a:t>          - </a:t>
            </a:r>
            <a:r>
              <a:rPr lang="nb-NO" sz="1500" dirty="0"/>
              <a:t>Fylkesrådmannen</a:t>
            </a:r>
          </a:p>
          <a:p>
            <a:r>
              <a:rPr lang="nb-NO" sz="1500" dirty="0" smtClean="0"/>
              <a:t>          - Vara</a:t>
            </a:r>
            <a:r>
              <a:rPr lang="nb-NO" sz="1500" dirty="0"/>
              <a:t>: assisterende fylkesrådmann</a:t>
            </a:r>
          </a:p>
          <a:p>
            <a:r>
              <a:rPr lang="nb-NO" sz="1500" dirty="0" smtClean="0"/>
              <a:t>          - </a:t>
            </a:r>
            <a:r>
              <a:rPr lang="nb-NO" sz="1500" dirty="0"/>
              <a:t>Hovedtillitsvalgt: ……………….</a:t>
            </a:r>
          </a:p>
          <a:p>
            <a:r>
              <a:rPr lang="nb-NO" sz="1500" dirty="0" smtClean="0"/>
              <a:t>          - Vara</a:t>
            </a:r>
            <a:r>
              <a:rPr lang="nb-NO" sz="1500" dirty="0"/>
              <a:t>: ……………….</a:t>
            </a:r>
          </a:p>
          <a:p>
            <a:pPr>
              <a:spcBef>
                <a:spcPts val="600"/>
              </a:spcBef>
            </a:pPr>
            <a:r>
              <a:rPr lang="nb-NO" sz="1700" dirty="0" smtClean="0"/>
              <a:t>Styringsgruppen </a:t>
            </a:r>
            <a:r>
              <a:rPr lang="nb-NO" sz="1700" dirty="0"/>
              <a:t>skal bestå av fylkesutvalget og gruppeleder i SV, samt en representant fra de tillitsvalgte.</a:t>
            </a:r>
          </a:p>
        </p:txBody>
      </p:sp>
    </p:spTree>
    <p:extLst>
      <p:ext uri="{BB962C8B-B14F-4D97-AF65-F5344CB8AC3E}">
        <p14:creationId xmlns:p14="http://schemas.microsoft.com/office/powerpoint/2010/main" val="2626181348"/>
      </p:ext>
    </p:extLst>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txBox="1">
            <a:spLocks/>
          </p:cNvSpPr>
          <p:nvPr/>
        </p:nvSpPr>
        <p:spPr>
          <a:xfrm>
            <a:off x="11055121" y="6453336"/>
            <a:ext cx="927719" cy="2796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27.05.2016</a:t>
            </a:r>
            <a:endParaRPr lang="nb-NO" sz="1200" dirty="0">
              <a:solidFill>
                <a:schemeClr val="accent3">
                  <a:lumMod val="60000"/>
                  <a:lumOff val="40000"/>
                </a:schemeClr>
              </a:solidFill>
            </a:endParaRPr>
          </a:p>
        </p:txBody>
      </p:sp>
      <p:sp>
        <p:nvSpPr>
          <p:cNvPr id="5" name="Tittel 1"/>
          <p:cNvSpPr txBox="1">
            <a:spLocks/>
          </p:cNvSpPr>
          <p:nvPr/>
        </p:nvSpPr>
        <p:spPr>
          <a:xfrm>
            <a:off x="155993" y="6453336"/>
            <a:ext cx="576064" cy="27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17</a:t>
            </a:r>
            <a:endParaRPr lang="nb-NO" sz="1200" dirty="0">
              <a:solidFill>
                <a:schemeClr val="accent3">
                  <a:lumMod val="60000"/>
                  <a:lumOff val="40000"/>
                </a:schemeClr>
              </a:solidFill>
            </a:endParaRPr>
          </a:p>
        </p:txBody>
      </p:sp>
      <p:sp>
        <p:nvSpPr>
          <p:cNvPr id="8" name="TekstSylinder 7"/>
          <p:cNvSpPr txBox="1"/>
          <p:nvPr/>
        </p:nvSpPr>
        <p:spPr>
          <a:xfrm>
            <a:off x="347593" y="1208087"/>
            <a:ext cx="4296593" cy="4001095"/>
          </a:xfrm>
          <a:prstGeom prst="rect">
            <a:avLst/>
          </a:prstGeom>
          <a:noFill/>
        </p:spPr>
        <p:txBody>
          <a:bodyPr wrap="square" rtlCol="0">
            <a:spAutoFit/>
          </a:bodyPr>
          <a:lstStyle/>
          <a:p>
            <a:pPr>
              <a:lnSpc>
                <a:spcPct val="150000"/>
              </a:lnSpc>
              <a:spcAft>
                <a:spcPts val="600"/>
              </a:spcAft>
              <a:buClr>
                <a:schemeClr val="accent3">
                  <a:lumMod val="60000"/>
                  <a:lumOff val="40000"/>
                </a:schemeClr>
              </a:buClr>
              <a:buSzPct val="110000"/>
            </a:pPr>
            <a:r>
              <a:rPr lang="nn-NO" sz="2000" dirty="0">
                <a:solidFill>
                  <a:schemeClr val="accent3">
                    <a:lumMod val="60000"/>
                    <a:lumOff val="40000"/>
                  </a:schemeClr>
                </a:solidFill>
              </a:rPr>
              <a:t>Kommunal- og forvaltningskomiteen:</a:t>
            </a:r>
          </a:p>
          <a:p>
            <a:pPr marL="285750" indent="-285750">
              <a:lnSpc>
                <a:spcPct val="150000"/>
              </a:lnSpc>
              <a:spcAft>
                <a:spcPts val="600"/>
              </a:spcAft>
              <a:buClr>
                <a:schemeClr val="accent3">
                  <a:lumMod val="60000"/>
                  <a:lumOff val="40000"/>
                </a:schemeClr>
              </a:buClr>
              <a:buSzPct val="110000"/>
              <a:buFont typeface="Courier New" panose="02070309020205020404" pitchFamily="49" charset="0"/>
              <a:buChar char="o"/>
            </a:pPr>
            <a:r>
              <a:rPr lang="nn-NO" sz="1700" dirty="0" smtClean="0"/>
              <a:t>Høyringsmøte på Stortinget (</a:t>
            </a:r>
            <a:r>
              <a:rPr lang="nn-NO" sz="1700" dirty="0" smtClean="0">
                <a:solidFill>
                  <a:schemeClr val="accent3">
                    <a:lumMod val="60000"/>
                    <a:lumOff val="40000"/>
                  </a:schemeClr>
                </a:solidFill>
              </a:rPr>
              <a:t>09.05.16</a:t>
            </a:r>
            <a:r>
              <a:rPr lang="nn-NO" sz="1700" dirty="0" smtClean="0"/>
              <a:t>)</a:t>
            </a:r>
          </a:p>
          <a:p>
            <a:pPr>
              <a:lnSpc>
                <a:spcPct val="150000"/>
              </a:lnSpc>
              <a:spcAft>
                <a:spcPts val="600"/>
              </a:spcAft>
              <a:buClr>
                <a:schemeClr val="accent3">
                  <a:lumMod val="60000"/>
                  <a:lumOff val="40000"/>
                </a:schemeClr>
              </a:buClr>
              <a:buSzPct val="110000"/>
            </a:pPr>
            <a:endParaRPr lang="nn-NO" sz="1700" dirty="0">
              <a:solidFill>
                <a:schemeClr val="accent3">
                  <a:lumMod val="60000"/>
                  <a:lumOff val="40000"/>
                </a:schemeClr>
              </a:solidFill>
            </a:endParaRPr>
          </a:p>
          <a:p>
            <a:pPr>
              <a:lnSpc>
                <a:spcPct val="150000"/>
              </a:lnSpc>
              <a:spcAft>
                <a:spcPts val="600"/>
              </a:spcAft>
              <a:buClr>
                <a:schemeClr val="accent3">
                  <a:lumMod val="60000"/>
                  <a:lumOff val="40000"/>
                </a:schemeClr>
              </a:buClr>
              <a:buSzPct val="110000"/>
            </a:pPr>
            <a:r>
              <a:rPr lang="nn-NO" sz="2000" dirty="0" smtClean="0">
                <a:solidFill>
                  <a:schemeClr val="accent3">
                    <a:lumMod val="60000"/>
                    <a:lumOff val="40000"/>
                  </a:schemeClr>
                </a:solidFill>
              </a:rPr>
              <a:t>Felles innleiing frå fylkesordførarane:</a:t>
            </a:r>
            <a:endParaRPr lang="nn-NO" sz="2000" dirty="0">
              <a:solidFill>
                <a:schemeClr val="accent3">
                  <a:lumMod val="60000"/>
                  <a:lumOff val="40000"/>
                </a:schemeClr>
              </a:solidFill>
            </a:endParaRPr>
          </a:p>
          <a:p>
            <a:pPr marL="285750" indent="-285750">
              <a:lnSpc>
                <a:spcPct val="150000"/>
              </a:lnSpc>
              <a:spcAft>
                <a:spcPts val="600"/>
              </a:spcAft>
              <a:buClr>
                <a:schemeClr val="accent3">
                  <a:lumMod val="60000"/>
                  <a:lumOff val="40000"/>
                </a:schemeClr>
              </a:buClr>
              <a:buSzPct val="110000"/>
              <a:buFont typeface="Courier New" panose="02070309020205020404" pitchFamily="49" charset="0"/>
              <a:buChar char="o"/>
            </a:pPr>
            <a:r>
              <a:rPr lang="nn-NO" dirty="0" smtClean="0"/>
              <a:t>Felles samordna innleiing</a:t>
            </a:r>
            <a:endParaRPr lang="nn-NO" dirty="0"/>
          </a:p>
          <a:p>
            <a:pPr marL="285750" indent="-285750">
              <a:lnSpc>
                <a:spcPct val="150000"/>
              </a:lnSpc>
              <a:spcAft>
                <a:spcPts val="600"/>
              </a:spcAft>
              <a:buClr>
                <a:schemeClr val="accent3">
                  <a:lumMod val="60000"/>
                  <a:lumOff val="40000"/>
                </a:schemeClr>
              </a:buClr>
              <a:buSzPct val="110000"/>
              <a:buFont typeface="Courier New" panose="02070309020205020404" pitchFamily="49" charset="0"/>
              <a:buChar char="o"/>
            </a:pPr>
            <a:r>
              <a:rPr lang="nn-NO" dirty="0" smtClean="0"/>
              <a:t>Fokus på forventningsbrevet av 15.03.16</a:t>
            </a:r>
          </a:p>
          <a:p>
            <a:pPr marL="285750" indent="-285750">
              <a:lnSpc>
                <a:spcPct val="150000"/>
              </a:lnSpc>
              <a:spcAft>
                <a:spcPts val="600"/>
              </a:spcAft>
              <a:buClr>
                <a:schemeClr val="accent3">
                  <a:lumMod val="60000"/>
                  <a:lumOff val="40000"/>
                </a:schemeClr>
              </a:buClr>
              <a:buSzPct val="110000"/>
              <a:buFont typeface="Courier New" panose="02070309020205020404" pitchFamily="49" charset="0"/>
              <a:buChar char="o"/>
            </a:pPr>
            <a:r>
              <a:rPr lang="nn-NO" dirty="0" smtClean="0"/>
              <a:t>Mange spørsmål og stor respons</a:t>
            </a:r>
            <a:endParaRPr lang="nn-NO" dirty="0"/>
          </a:p>
          <a:p>
            <a:pPr marL="285750" indent="-285750">
              <a:lnSpc>
                <a:spcPct val="150000"/>
              </a:lnSpc>
              <a:spcAft>
                <a:spcPts val="600"/>
              </a:spcAft>
              <a:buClr>
                <a:schemeClr val="accent3">
                  <a:lumMod val="60000"/>
                  <a:lumOff val="40000"/>
                </a:schemeClr>
              </a:buClr>
              <a:buSzPct val="110000"/>
              <a:buFont typeface="Courier New" panose="02070309020205020404" pitchFamily="49" charset="0"/>
              <a:buChar char="o"/>
            </a:pPr>
            <a:r>
              <a:rPr lang="nn-NO" dirty="0" smtClean="0"/>
              <a:t>Gode tilbakemeldingar</a:t>
            </a:r>
            <a:endParaRPr lang="nn-NO" dirty="0"/>
          </a:p>
        </p:txBody>
      </p:sp>
      <p:pic>
        <p:nvPicPr>
          <p:cNvPr id="2" name="Bilde 1"/>
          <p:cNvPicPr>
            <a:picLocks noChangeAspect="1"/>
          </p:cNvPicPr>
          <p:nvPr/>
        </p:nvPicPr>
        <p:blipFill rotWithShape="1">
          <a:blip r:embed="rId2"/>
          <a:srcRect l="20175" t="27527" r="12851"/>
          <a:stretch/>
        </p:blipFill>
        <p:spPr>
          <a:xfrm>
            <a:off x="4644186" y="822797"/>
            <a:ext cx="7180491" cy="5277214"/>
          </a:xfrm>
          <a:prstGeom prst="rect">
            <a:avLst/>
          </a:prstGeom>
        </p:spPr>
      </p:pic>
    </p:spTree>
    <p:extLst>
      <p:ext uri="{BB962C8B-B14F-4D97-AF65-F5344CB8AC3E}">
        <p14:creationId xmlns:p14="http://schemas.microsoft.com/office/powerpoint/2010/main" val="286248398"/>
      </p:ext>
    </p:extLst>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txBox="1">
            <a:spLocks/>
          </p:cNvSpPr>
          <p:nvPr/>
        </p:nvSpPr>
        <p:spPr>
          <a:xfrm>
            <a:off x="11055121" y="6453336"/>
            <a:ext cx="927719" cy="2796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27.05.2016</a:t>
            </a:r>
            <a:endParaRPr lang="nb-NO" sz="1200" dirty="0">
              <a:solidFill>
                <a:schemeClr val="accent3">
                  <a:lumMod val="60000"/>
                  <a:lumOff val="40000"/>
                </a:schemeClr>
              </a:solidFill>
            </a:endParaRPr>
          </a:p>
        </p:txBody>
      </p:sp>
      <p:sp>
        <p:nvSpPr>
          <p:cNvPr id="5" name="Tittel 1"/>
          <p:cNvSpPr txBox="1">
            <a:spLocks/>
          </p:cNvSpPr>
          <p:nvPr/>
        </p:nvSpPr>
        <p:spPr>
          <a:xfrm>
            <a:off x="155993" y="6453336"/>
            <a:ext cx="576064" cy="27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18</a:t>
            </a:r>
            <a:endParaRPr lang="nb-NO" sz="1200" dirty="0">
              <a:solidFill>
                <a:schemeClr val="accent3">
                  <a:lumMod val="60000"/>
                  <a:lumOff val="40000"/>
                </a:schemeClr>
              </a:solidFill>
            </a:endParaRPr>
          </a:p>
        </p:txBody>
      </p:sp>
      <p:sp>
        <p:nvSpPr>
          <p:cNvPr id="8" name="TekstSylinder 7"/>
          <p:cNvSpPr txBox="1"/>
          <p:nvPr/>
        </p:nvSpPr>
        <p:spPr>
          <a:xfrm>
            <a:off x="864975" y="1424139"/>
            <a:ext cx="4633462" cy="4624343"/>
          </a:xfrm>
          <a:prstGeom prst="rect">
            <a:avLst/>
          </a:prstGeom>
          <a:noFill/>
        </p:spPr>
        <p:txBody>
          <a:bodyPr wrap="square" rtlCol="0">
            <a:spAutoFit/>
          </a:bodyPr>
          <a:lstStyle/>
          <a:p>
            <a:pPr>
              <a:lnSpc>
                <a:spcPct val="150000"/>
              </a:lnSpc>
              <a:spcAft>
                <a:spcPts val="600"/>
              </a:spcAft>
              <a:buClr>
                <a:schemeClr val="accent3">
                  <a:lumMod val="60000"/>
                  <a:lumOff val="40000"/>
                </a:schemeClr>
              </a:buClr>
              <a:buSzPct val="110000"/>
            </a:pPr>
            <a:r>
              <a:rPr lang="nn-NO" sz="2400" dirty="0" smtClean="0">
                <a:solidFill>
                  <a:schemeClr val="accent3">
                    <a:lumMod val="60000"/>
                    <a:lumOff val="40000"/>
                  </a:schemeClr>
                </a:solidFill>
              </a:rPr>
              <a:t>Møre og </a:t>
            </a:r>
            <a:r>
              <a:rPr lang="nn-NO" sz="2400" dirty="0" smtClean="0">
                <a:solidFill>
                  <a:schemeClr val="accent3">
                    <a:lumMod val="60000"/>
                    <a:lumOff val="40000"/>
                  </a:schemeClr>
                </a:solidFill>
              </a:rPr>
              <a:t>Romsdal</a:t>
            </a:r>
            <a:endParaRPr lang="nn-NO" sz="2400" dirty="0">
              <a:solidFill>
                <a:schemeClr val="accent3">
                  <a:lumMod val="60000"/>
                  <a:lumOff val="40000"/>
                </a:schemeClr>
              </a:solidFill>
            </a:endParaRPr>
          </a:p>
          <a:p>
            <a:pPr marL="285750" indent="-285750">
              <a:lnSpc>
                <a:spcPct val="150000"/>
              </a:lnSpc>
              <a:spcAft>
                <a:spcPts val="600"/>
              </a:spcAft>
              <a:buClr>
                <a:schemeClr val="accent3">
                  <a:lumMod val="60000"/>
                  <a:lumOff val="40000"/>
                </a:schemeClr>
              </a:buClr>
              <a:buSzPct val="110000"/>
              <a:buFont typeface="Courier New" panose="02070309020205020404" pitchFamily="49" charset="0"/>
              <a:buChar char="o"/>
            </a:pPr>
            <a:r>
              <a:rPr lang="nn-NO" dirty="0" smtClean="0"/>
              <a:t>Invitert </a:t>
            </a:r>
            <a:r>
              <a:rPr lang="nn-NO" dirty="0" smtClean="0"/>
              <a:t>inn</a:t>
            </a:r>
            <a:r>
              <a:rPr lang="nn-NO" dirty="0" smtClean="0"/>
              <a:t> </a:t>
            </a:r>
            <a:r>
              <a:rPr lang="nn-NO" dirty="0" smtClean="0"/>
              <a:t>frå Sogn og Fjordane (</a:t>
            </a:r>
            <a:r>
              <a:rPr lang="nn-NO" dirty="0" smtClean="0">
                <a:solidFill>
                  <a:schemeClr val="accent3">
                    <a:lumMod val="60000"/>
                    <a:lumOff val="40000"/>
                  </a:schemeClr>
                </a:solidFill>
              </a:rPr>
              <a:t>19.01.16</a:t>
            </a:r>
            <a:r>
              <a:rPr lang="nn-NO" dirty="0" smtClean="0"/>
              <a:t>)</a:t>
            </a:r>
          </a:p>
          <a:p>
            <a:pPr marL="285750" indent="-285750">
              <a:lnSpc>
                <a:spcPct val="150000"/>
              </a:lnSpc>
              <a:spcAft>
                <a:spcPts val="600"/>
              </a:spcAft>
              <a:buClr>
                <a:schemeClr val="accent3">
                  <a:lumMod val="60000"/>
                  <a:lumOff val="40000"/>
                </a:schemeClr>
              </a:buClr>
              <a:buSzPct val="110000"/>
              <a:buFont typeface="Courier New" panose="02070309020205020404" pitchFamily="49" charset="0"/>
              <a:buChar char="o"/>
            </a:pPr>
            <a:r>
              <a:rPr lang="nn-NO" dirty="0" smtClean="0"/>
              <a:t>Opa dør frå dei tre andre vestlandsfylka</a:t>
            </a:r>
          </a:p>
          <a:p>
            <a:pPr>
              <a:spcAft>
                <a:spcPts val="600"/>
              </a:spcAft>
              <a:buClr>
                <a:schemeClr val="accent3">
                  <a:lumMod val="60000"/>
                  <a:lumOff val="40000"/>
                </a:schemeClr>
              </a:buClr>
              <a:buSzPct val="110000"/>
            </a:pPr>
            <a:endParaRPr lang="nn-NO" sz="1700" dirty="0">
              <a:solidFill>
                <a:schemeClr val="accent3">
                  <a:lumMod val="60000"/>
                  <a:lumOff val="40000"/>
                </a:schemeClr>
              </a:solidFill>
            </a:endParaRPr>
          </a:p>
          <a:p>
            <a:pPr>
              <a:lnSpc>
                <a:spcPct val="150000"/>
              </a:lnSpc>
              <a:spcAft>
                <a:spcPts val="600"/>
              </a:spcAft>
              <a:buClr>
                <a:schemeClr val="accent3">
                  <a:lumMod val="60000"/>
                  <a:lumOff val="40000"/>
                </a:schemeClr>
              </a:buClr>
              <a:buSzPct val="110000"/>
            </a:pPr>
            <a:r>
              <a:rPr lang="nn-NO" sz="2400" dirty="0" smtClean="0">
                <a:solidFill>
                  <a:schemeClr val="accent3">
                    <a:lumMod val="60000"/>
                    <a:lumOff val="40000"/>
                  </a:schemeClr>
                </a:solidFill>
              </a:rPr>
              <a:t>Aktuelt no:</a:t>
            </a:r>
            <a:endParaRPr lang="nn-NO" sz="2400" dirty="0">
              <a:solidFill>
                <a:schemeClr val="accent3">
                  <a:lumMod val="60000"/>
                  <a:lumOff val="40000"/>
                </a:schemeClr>
              </a:solidFill>
            </a:endParaRPr>
          </a:p>
          <a:p>
            <a:pPr marL="285750" indent="-285750">
              <a:lnSpc>
                <a:spcPct val="150000"/>
              </a:lnSpc>
              <a:spcAft>
                <a:spcPts val="600"/>
              </a:spcAft>
              <a:buClr>
                <a:schemeClr val="accent3">
                  <a:lumMod val="60000"/>
                  <a:lumOff val="40000"/>
                </a:schemeClr>
              </a:buClr>
              <a:buSzPct val="110000"/>
              <a:buFont typeface="Courier New" panose="02070309020205020404" pitchFamily="49" charset="0"/>
              <a:buChar char="o"/>
            </a:pPr>
            <a:r>
              <a:rPr lang="nn-NO" dirty="0" smtClean="0"/>
              <a:t>Fylkestingsvedtak 11.04.16</a:t>
            </a:r>
            <a:endParaRPr lang="nn-NO" dirty="0"/>
          </a:p>
          <a:p>
            <a:pPr marL="285750" indent="-285750">
              <a:lnSpc>
                <a:spcPct val="150000"/>
              </a:lnSpc>
              <a:spcAft>
                <a:spcPts val="600"/>
              </a:spcAft>
              <a:buClr>
                <a:schemeClr val="accent3">
                  <a:lumMod val="60000"/>
                  <a:lumOff val="40000"/>
                </a:schemeClr>
              </a:buClr>
              <a:buSzPct val="110000"/>
              <a:buFont typeface="Courier New" panose="02070309020205020404" pitchFamily="49" charset="0"/>
              <a:buChar char="o"/>
            </a:pPr>
            <a:r>
              <a:rPr lang="nn-NO" dirty="0" smtClean="0"/>
              <a:t>Fylkesutvalsvedtak 24.05.16</a:t>
            </a:r>
            <a:endParaRPr lang="nn-NO" dirty="0" smtClean="0"/>
          </a:p>
          <a:p>
            <a:pPr marL="285750" indent="-285750">
              <a:lnSpc>
                <a:spcPct val="150000"/>
              </a:lnSpc>
              <a:spcAft>
                <a:spcPts val="600"/>
              </a:spcAft>
              <a:buClr>
                <a:schemeClr val="accent3">
                  <a:lumMod val="60000"/>
                  <a:lumOff val="40000"/>
                </a:schemeClr>
              </a:buClr>
              <a:buSzPct val="110000"/>
              <a:buFont typeface="Courier New" panose="02070309020205020404" pitchFamily="49" charset="0"/>
              <a:buChar char="o"/>
            </a:pPr>
            <a:r>
              <a:rPr lang="nn-NO" dirty="0" smtClean="0"/>
              <a:t>Fylkesordførar i Møre og Romsdal har kontakta fylkesordførar i Sogn og Fjordane</a:t>
            </a:r>
            <a:endParaRPr lang="nn-NO" dirty="0"/>
          </a:p>
        </p:txBody>
      </p:sp>
      <p:pic>
        <p:nvPicPr>
          <p:cNvPr id="3" name="Bilde 2"/>
          <p:cNvPicPr>
            <a:picLocks noChangeAspect="1"/>
          </p:cNvPicPr>
          <p:nvPr/>
        </p:nvPicPr>
        <p:blipFill rotWithShape="1">
          <a:blip r:embed="rId2"/>
          <a:srcRect t="6856" b="4538"/>
          <a:stretch/>
        </p:blipFill>
        <p:spPr>
          <a:xfrm>
            <a:off x="8450088" y="1484299"/>
            <a:ext cx="2668442" cy="3892513"/>
          </a:xfrm>
          <a:prstGeom prst="rect">
            <a:avLst/>
          </a:prstGeom>
        </p:spPr>
      </p:pic>
      <p:grpSp>
        <p:nvGrpSpPr>
          <p:cNvPr id="6" name="Gruppe 5"/>
          <p:cNvGrpSpPr/>
          <p:nvPr/>
        </p:nvGrpSpPr>
        <p:grpSpPr>
          <a:xfrm>
            <a:off x="9548038" y="276468"/>
            <a:ext cx="2360427" cy="778555"/>
            <a:chOff x="8389088" y="723033"/>
            <a:chExt cx="2923953" cy="994734"/>
          </a:xfrm>
        </p:grpSpPr>
        <p:pic>
          <p:nvPicPr>
            <p:cNvPr id="7" name="Bilde 6" descr="Logo Sogn og Fjordane fylkeskommune">
              <a:hlinkClick r:id="rId3"/>
            </p:cNvPr>
            <p:cNvPicPr/>
            <p:nvPr/>
          </p:nvPicPr>
          <p:blipFill rotWithShape="1">
            <a:blip r:embed="rId4">
              <a:extLst>
                <a:ext uri="{28A0092B-C50C-407E-A947-70E740481C1C}">
                  <a14:useLocalDpi xmlns:a14="http://schemas.microsoft.com/office/drawing/2010/main" val="0"/>
                </a:ext>
              </a:extLst>
            </a:blip>
            <a:srcRect l="2133" t="5601" r="75699" b="3328"/>
            <a:stretch/>
          </p:blipFill>
          <p:spPr bwMode="auto">
            <a:xfrm>
              <a:off x="8389088" y="735649"/>
              <a:ext cx="902429" cy="960852"/>
            </a:xfrm>
            <a:prstGeom prst="rect">
              <a:avLst/>
            </a:prstGeom>
            <a:noFill/>
            <a:ln>
              <a:noFill/>
            </a:ln>
            <a:extLst>
              <a:ext uri="{53640926-AAD7-44D8-BBD7-CCE9431645EC}">
                <a14:shadowObscured xmlns:a14="http://schemas.microsoft.com/office/drawing/2010/main"/>
              </a:ext>
            </a:extLst>
          </p:spPr>
        </p:pic>
        <p:pic>
          <p:nvPicPr>
            <p:cNvPr id="9" name="Bilde 8" descr="Logoen til  Rogaland fylkeskommune"/>
            <p:cNvPicPr/>
            <p:nvPr/>
          </p:nvPicPr>
          <p:blipFill rotWithShape="1">
            <a:blip r:embed="rId5">
              <a:extLst>
                <a:ext uri="{28A0092B-C50C-407E-A947-70E740481C1C}">
                  <a14:useLocalDpi xmlns:a14="http://schemas.microsoft.com/office/drawing/2010/main" val="0"/>
                </a:ext>
              </a:extLst>
            </a:blip>
            <a:srcRect r="75110" b="4295"/>
            <a:stretch/>
          </p:blipFill>
          <p:spPr bwMode="auto">
            <a:xfrm>
              <a:off x="10429113" y="723033"/>
              <a:ext cx="883928" cy="994733"/>
            </a:xfrm>
            <a:prstGeom prst="rect">
              <a:avLst/>
            </a:prstGeom>
            <a:noFill/>
            <a:ln>
              <a:noFill/>
            </a:ln>
            <a:extLst>
              <a:ext uri="{53640926-AAD7-44D8-BBD7-CCE9431645EC}">
                <a14:shadowObscured xmlns:a14="http://schemas.microsoft.com/office/drawing/2010/main"/>
              </a:ext>
            </a:extLst>
          </p:spPr>
        </p:pic>
        <p:pic>
          <p:nvPicPr>
            <p:cNvPr id="10" name="Bilde 9" descr="Hordaland fylkeskommune logo">
              <a:hlinkClick r:id="rId6" tooltip="&quot;Til forsida&quot;"/>
            </p:cNvPr>
            <p:cNvPicPr/>
            <p:nvPr/>
          </p:nvPicPr>
          <p:blipFill rotWithShape="1">
            <a:blip r:embed="rId7">
              <a:extLst>
                <a:ext uri="{28A0092B-C50C-407E-A947-70E740481C1C}">
                  <a14:useLocalDpi xmlns:a14="http://schemas.microsoft.com/office/drawing/2010/main" val="0"/>
                </a:ext>
              </a:extLst>
            </a:blip>
            <a:srcRect r="80393"/>
            <a:stretch/>
          </p:blipFill>
          <p:spPr bwMode="auto">
            <a:xfrm>
              <a:off x="9400165" y="754933"/>
              <a:ext cx="892148" cy="962834"/>
            </a:xfrm>
            <a:prstGeom prst="rect">
              <a:avLst/>
            </a:prstGeom>
            <a:noFill/>
            <a:ln>
              <a:noFill/>
            </a:ln>
            <a:extLst>
              <a:ext uri="{53640926-AAD7-44D8-BBD7-CCE9431645EC}">
                <a14:shadowObscured xmlns:a14="http://schemas.microsoft.com/office/drawing/2010/main"/>
              </a:ext>
            </a:extLst>
          </p:spPr>
        </p:pic>
      </p:grpSp>
      <p:pic>
        <p:nvPicPr>
          <p:cNvPr id="2" name="Bilde 1"/>
          <p:cNvPicPr>
            <a:picLocks noChangeAspect="1"/>
          </p:cNvPicPr>
          <p:nvPr/>
        </p:nvPicPr>
        <p:blipFill rotWithShape="1">
          <a:blip r:embed="rId8"/>
          <a:srcRect t="7052" b="11247"/>
          <a:stretch/>
        </p:blipFill>
        <p:spPr>
          <a:xfrm>
            <a:off x="5658978" y="2238878"/>
            <a:ext cx="2668441" cy="3869764"/>
          </a:xfrm>
          <a:prstGeom prst="rect">
            <a:avLst/>
          </a:prstGeom>
        </p:spPr>
      </p:pic>
      <p:sp>
        <p:nvSpPr>
          <p:cNvPr id="11" name="Tittel 1"/>
          <p:cNvSpPr txBox="1">
            <a:spLocks/>
          </p:cNvSpPr>
          <p:nvPr/>
        </p:nvSpPr>
        <p:spPr>
          <a:xfrm>
            <a:off x="8450088" y="5458861"/>
            <a:ext cx="2668442" cy="3764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i="1" dirty="0" smtClean="0">
                <a:solidFill>
                  <a:schemeClr val="accent3">
                    <a:lumMod val="60000"/>
                    <a:lumOff val="40000"/>
                  </a:schemeClr>
                </a:solidFill>
              </a:rPr>
              <a:t>Sunnmørsposten 23.05.2016</a:t>
            </a:r>
            <a:endParaRPr lang="nb-NO" sz="1200" i="1" dirty="0">
              <a:solidFill>
                <a:schemeClr val="accent3">
                  <a:lumMod val="60000"/>
                  <a:lumOff val="40000"/>
                </a:schemeClr>
              </a:solidFill>
            </a:endParaRPr>
          </a:p>
        </p:txBody>
      </p:sp>
    </p:spTree>
    <p:extLst>
      <p:ext uri="{BB962C8B-B14F-4D97-AF65-F5344CB8AC3E}">
        <p14:creationId xmlns:p14="http://schemas.microsoft.com/office/powerpoint/2010/main" val="2275742704"/>
      </p:ext>
    </p:extLst>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Sylinder 10"/>
          <p:cNvSpPr txBox="1"/>
          <p:nvPr/>
        </p:nvSpPr>
        <p:spPr>
          <a:xfrm>
            <a:off x="1004399" y="1316175"/>
            <a:ext cx="9872147" cy="1823576"/>
          </a:xfrm>
          <a:prstGeom prst="rect">
            <a:avLst/>
          </a:prstGeom>
          <a:noFill/>
        </p:spPr>
        <p:txBody>
          <a:bodyPr wrap="square" rtlCol="0">
            <a:spAutoFit/>
          </a:bodyPr>
          <a:lstStyle/>
          <a:p>
            <a:pPr>
              <a:spcAft>
                <a:spcPts val="900"/>
              </a:spcAft>
              <a:buClr>
                <a:schemeClr val="accent3">
                  <a:lumMod val="60000"/>
                  <a:lumOff val="40000"/>
                </a:schemeClr>
              </a:buClr>
              <a:buSzPct val="110000"/>
            </a:pPr>
            <a:r>
              <a:rPr lang="nn-NO" sz="1500" dirty="0" smtClean="0"/>
              <a:t>Fylkesrådmannen </a:t>
            </a:r>
            <a:r>
              <a:rPr lang="nn-NO" sz="1500" dirty="0"/>
              <a:t>tolkar summen av stortingsmeldinga og signala frå regjeringa til at Møre og Romsdal fylkeskommune vil sette i verk eit arbeid med dette. For å sikre ein god og grundig prosess, legg ein opp til følgjande: </a:t>
            </a:r>
          </a:p>
          <a:p>
            <a:pPr marL="800100" lvl="1" indent="-342900">
              <a:spcAft>
                <a:spcPts val="900"/>
              </a:spcAft>
              <a:buClr>
                <a:schemeClr val="accent3">
                  <a:lumMod val="60000"/>
                  <a:lumOff val="40000"/>
                </a:schemeClr>
              </a:buClr>
              <a:buSzPct val="110000"/>
              <a:buFont typeface="+mj-lt"/>
              <a:buAutoNum type="arabicPeriod"/>
            </a:pPr>
            <a:r>
              <a:rPr lang="nn-NO" sz="1500" dirty="0" smtClean="0"/>
              <a:t>Utgreie </a:t>
            </a:r>
            <a:r>
              <a:rPr lang="nn-NO" sz="1500" dirty="0"/>
              <a:t>og ta stilling til kva fylke/delar av fylke det kan vere aktuelt å etablere nye, større regionar saman med. </a:t>
            </a:r>
          </a:p>
          <a:p>
            <a:pPr marL="800100" lvl="1" indent="-342900">
              <a:spcAft>
                <a:spcPts val="900"/>
              </a:spcAft>
              <a:buClr>
                <a:schemeClr val="accent3">
                  <a:lumMod val="60000"/>
                  <a:lumOff val="40000"/>
                </a:schemeClr>
              </a:buClr>
              <a:buSzPct val="110000"/>
              <a:buFont typeface="+mj-lt"/>
              <a:buAutoNum type="arabicPeriod"/>
            </a:pPr>
            <a:r>
              <a:rPr lang="nn-NO" sz="1500" dirty="0" smtClean="0"/>
              <a:t>Gjennomføre </a:t>
            </a:r>
            <a:r>
              <a:rPr lang="nn-NO" sz="1500" dirty="0"/>
              <a:t>nabosamtalar med relevante fylker (Sør-Trøndelag, Oppland og Sogn og Fjordane) aktørar med utgangspunkt i punkt 1. </a:t>
            </a:r>
          </a:p>
          <a:p>
            <a:pPr marL="800100" lvl="1" indent="-342900">
              <a:spcAft>
                <a:spcPts val="900"/>
              </a:spcAft>
              <a:buClr>
                <a:schemeClr val="accent3">
                  <a:lumMod val="60000"/>
                  <a:lumOff val="40000"/>
                </a:schemeClr>
              </a:buClr>
              <a:buSzPct val="110000"/>
              <a:buFont typeface="+mj-lt"/>
              <a:buAutoNum type="arabicPeriod"/>
            </a:pPr>
            <a:r>
              <a:rPr lang="nn-NO" sz="1500" dirty="0" smtClean="0"/>
              <a:t>Gjere </a:t>
            </a:r>
            <a:r>
              <a:rPr lang="nn-NO" sz="1500" dirty="0"/>
              <a:t>formelle vedtak om nye regionale strukturar innan 1. desember 2016 </a:t>
            </a:r>
            <a:endParaRPr lang="nb-NO" sz="1500" dirty="0"/>
          </a:p>
        </p:txBody>
      </p:sp>
      <p:sp>
        <p:nvSpPr>
          <p:cNvPr id="8" name="Tittel 1"/>
          <p:cNvSpPr txBox="1">
            <a:spLocks/>
          </p:cNvSpPr>
          <p:nvPr/>
        </p:nvSpPr>
        <p:spPr>
          <a:xfrm>
            <a:off x="1004400" y="571667"/>
            <a:ext cx="777686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spcBef>
                <a:spcPts val="1800"/>
              </a:spcBef>
            </a:pPr>
            <a:r>
              <a:rPr lang="nn-NO" sz="2500" dirty="0">
                <a:solidFill>
                  <a:schemeClr val="accent3">
                    <a:lumMod val="60000"/>
                    <a:lumOff val="40000"/>
                  </a:schemeClr>
                </a:solidFill>
              </a:rPr>
              <a:t>Fylkestinget i </a:t>
            </a:r>
            <a:r>
              <a:rPr lang="nn-NO" sz="2500" dirty="0" smtClean="0">
                <a:solidFill>
                  <a:schemeClr val="accent3">
                    <a:lumMod val="60000"/>
                    <a:lumOff val="40000"/>
                  </a:schemeClr>
                </a:solidFill>
              </a:rPr>
              <a:t>Møre og Romsdal (</a:t>
            </a:r>
            <a:r>
              <a:rPr lang="nn-NO" sz="2500" dirty="0" smtClean="0">
                <a:solidFill>
                  <a:schemeClr val="tx1"/>
                </a:solidFill>
              </a:rPr>
              <a:t>11.04.2016</a:t>
            </a:r>
            <a:r>
              <a:rPr lang="nn-NO" sz="2500" dirty="0">
                <a:solidFill>
                  <a:schemeClr val="accent3">
                    <a:lumMod val="60000"/>
                    <a:lumOff val="40000"/>
                  </a:schemeClr>
                </a:solidFill>
              </a:rPr>
              <a:t>) </a:t>
            </a:r>
            <a:endParaRPr lang="nn-NO" sz="2000" dirty="0">
              <a:solidFill>
                <a:schemeClr val="accent1">
                  <a:lumMod val="20000"/>
                  <a:lumOff val="80000"/>
                </a:schemeClr>
              </a:solidFill>
            </a:endParaRPr>
          </a:p>
        </p:txBody>
      </p:sp>
      <p:sp>
        <p:nvSpPr>
          <p:cNvPr id="10" name="Tittel 1"/>
          <p:cNvSpPr txBox="1">
            <a:spLocks/>
          </p:cNvSpPr>
          <p:nvPr/>
        </p:nvSpPr>
        <p:spPr>
          <a:xfrm>
            <a:off x="11055121" y="6453336"/>
            <a:ext cx="927719" cy="2796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27.05.2016</a:t>
            </a:r>
            <a:endParaRPr lang="nb-NO" sz="1200" dirty="0">
              <a:solidFill>
                <a:schemeClr val="accent3">
                  <a:lumMod val="60000"/>
                  <a:lumOff val="40000"/>
                </a:schemeClr>
              </a:solidFill>
            </a:endParaRPr>
          </a:p>
        </p:txBody>
      </p:sp>
      <p:sp>
        <p:nvSpPr>
          <p:cNvPr id="14" name="Tittel 1"/>
          <p:cNvSpPr txBox="1">
            <a:spLocks/>
          </p:cNvSpPr>
          <p:nvPr/>
        </p:nvSpPr>
        <p:spPr>
          <a:xfrm>
            <a:off x="155993" y="6453336"/>
            <a:ext cx="576064" cy="27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19</a:t>
            </a:r>
            <a:endParaRPr lang="nb-NO" sz="1200" dirty="0">
              <a:solidFill>
                <a:schemeClr val="accent3">
                  <a:lumMod val="60000"/>
                  <a:lumOff val="40000"/>
                </a:schemeClr>
              </a:solidFill>
            </a:endParaRPr>
          </a:p>
        </p:txBody>
      </p:sp>
      <p:sp>
        <p:nvSpPr>
          <p:cNvPr id="9" name="TekstSylinder 8"/>
          <p:cNvSpPr txBox="1"/>
          <p:nvPr/>
        </p:nvSpPr>
        <p:spPr>
          <a:xfrm>
            <a:off x="1004399" y="3310155"/>
            <a:ext cx="9872147" cy="3093154"/>
          </a:xfrm>
          <a:prstGeom prst="rect">
            <a:avLst/>
          </a:prstGeom>
          <a:noFill/>
        </p:spPr>
        <p:txBody>
          <a:bodyPr wrap="square" rtlCol="0">
            <a:spAutoFit/>
          </a:bodyPr>
          <a:lstStyle/>
          <a:p>
            <a:pPr>
              <a:spcAft>
                <a:spcPts val="900"/>
              </a:spcAft>
              <a:buClr>
                <a:schemeClr val="accent3">
                  <a:lumMod val="60000"/>
                  <a:lumOff val="40000"/>
                </a:schemeClr>
              </a:buClr>
              <a:buSzPct val="110000"/>
            </a:pPr>
            <a:r>
              <a:rPr lang="nn-NO" sz="1500" dirty="0" smtClean="0"/>
              <a:t>Skisse til framdriftsplan:</a:t>
            </a:r>
            <a:endParaRPr lang="nn-NO" sz="1500" dirty="0"/>
          </a:p>
          <a:p>
            <a:pPr marL="800100" lvl="1" indent="-342900">
              <a:spcAft>
                <a:spcPts val="900"/>
              </a:spcAft>
              <a:buClr>
                <a:schemeClr val="accent3">
                  <a:lumMod val="60000"/>
                  <a:lumOff val="40000"/>
                </a:schemeClr>
              </a:buClr>
              <a:buSzPct val="110000"/>
              <a:buFont typeface="Courier New" panose="02070309020205020404" pitchFamily="49" charset="0"/>
              <a:buChar char="o"/>
            </a:pPr>
            <a:r>
              <a:rPr lang="nn-NO" sz="1500" dirty="0" smtClean="0"/>
              <a:t>Fylkesutval </a:t>
            </a:r>
            <a:r>
              <a:rPr lang="nn-NO" sz="1500" dirty="0"/>
              <a:t>23. mai - sak om kva fylke det skal innleiast nabosamtalar med, samt mandat og val av forhandlingsutval. </a:t>
            </a:r>
          </a:p>
          <a:p>
            <a:pPr marL="800100" lvl="1" indent="-342900">
              <a:spcAft>
                <a:spcPts val="900"/>
              </a:spcAft>
              <a:buClr>
                <a:schemeClr val="accent3">
                  <a:lumMod val="60000"/>
                  <a:lumOff val="40000"/>
                </a:schemeClr>
              </a:buClr>
              <a:buSzPct val="110000"/>
              <a:buFont typeface="Courier New" panose="02070309020205020404" pitchFamily="49" charset="0"/>
              <a:buChar char="o"/>
            </a:pPr>
            <a:r>
              <a:rPr lang="nn-NO" sz="1500" dirty="0" smtClean="0"/>
              <a:t>Juni </a:t>
            </a:r>
            <a:r>
              <a:rPr lang="nn-NO" sz="1500" dirty="0"/>
              <a:t>– September/oktober: Nabosamtalar med relevante fylker/aktørar </a:t>
            </a:r>
          </a:p>
          <a:p>
            <a:pPr marL="800100" lvl="1" indent="-342900">
              <a:spcAft>
                <a:spcPts val="900"/>
              </a:spcAft>
              <a:buClr>
                <a:schemeClr val="accent3">
                  <a:lumMod val="60000"/>
                  <a:lumOff val="40000"/>
                </a:schemeClr>
              </a:buClr>
              <a:buSzPct val="110000"/>
              <a:buFont typeface="Courier New" panose="02070309020205020404" pitchFamily="49" charset="0"/>
              <a:buChar char="o"/>
            </a:pPr>
            <a:r>
              <a:rPr lang="nn-NO" sz="1500" dirty="0" smtClean="0"/>
              <a:t>Fylkesutval </a:t>
            </a:r>
            <a:r>
              <a:rPr lang="nn-NO" sz="1500" dirty="0"/>
              <a:t>juni – skisse til opplegg for dialog med relevante aktørar i Møre og Romsdal om regionreforma. </a:t>
            </a:r>
          </a:p>
          <a:p>
            <a:pPr marL="800100" lvl="1" indent="-342900">
              <a:spcAft>
                <a:spcPts val="900"/>
              </a:spcAft>
              <a:buClr>
                <a:schemeClr val="accent3">
                  <a:lumMod val="60000"/>
                  <a:lumOff val="40000"/>
                </a:schemeClr>
              </a:buClr>
              <a:buSzPct val="110000"/>
              <a:buFont typeface="Courier New" panose="02070309020205020404" pitchFamily="49" charset="0"/>
              <a:buChar char="o"/>
            </a:pPr>
            <a:r>
              <a:rPr lang="nn-NO" sz="1500" dirty="0" smtClean="0"/>
              <a:t>August </a:t>
            </a:r>
            <a:r>
              <a:rPr lang="nn-NO" sz="1500" dirty="0"/>
              <a:t>– november: dialog med kommunar, regionråd, NHO, LO, næringsforeiningar, frivillig sektor, akademia mm. om regionreforma. Hensikta med dialogen er både å få inn synspunkt frå aktørane på kva dei meiner er beste løysinga for Møre og Romsdal samt belyse spørsmål som er aktuelle å utgreie i saka. </a:t>
            </a:r>
          </a:p>
          <a:p>
            <a:pPr marL="800100" lvl="1" indent="-342900">
              <a:spcAft>
                <a:spcPts val="900"/>
              </a:spcAft>
              <a:buClr>
                <a:schemeClr val="accent3">
                  <a:lumMod val="60000"/>
                  <a:lumOff val="40000"/>
                </a:schemeClr>
              </a:buClr>
              <a:buSzPct val="110000"/>
              <a:buFont typeface="Courier New" panose="02070309020205020404" pitchFamily="49" charset="0"/>
              <a:buChar char="o"/>
            </a:pPr>
            <a:r>
              <a:rPr lang="nn-NO" sz="1500" dirty="0" smtClean="0"/>
              <a:t>Fylkesutval </a:t>
            </a:r>
            <a:r>
              <a:rPr lang="nn-NO" sz="1500" dirty="0"/>
              <a:t>november – sak om ny regionstruktur. </a:t>
            </a:r>
          </a:p>
          <a:p>
            <a:pPr marL="800100" lvl="1" indent="-342900">
              <a:spcAft>
                <a:spcPts val="900"/>
              </a:spcAft>
              <a:buClr>
                <a:schemeClr val="accent3">
                  <a:lumMod val="60000"/>
                  <a:lumOff val="40000"/>
                </a:schemeClr>
              </a:buClr>
              <a:buSzPct val="110000"/>
              <a:buFont typeface="Courier New" panose="02070309020205020404" pitchFamily="49" charset="0"/>
              <a:buChar char="o"/>
            </a:pPr>
            <a:r>
              <a:rPr lang="nn-NO" sz="1500" dirty="0" smtClean="0"/>
              <a:t>Fylkestinget </a:t>
            </a:r>
            <a:r>
              <a:rPr lang="nn-NO" sz="1500" dirty="0"/>
              <a:t>i desember - sak om ny regionstruktur. </a:t>
            </a:r>
          </a:p>
        </p:txBody>
      </p:sp>
      <p:grpSp>
        <p:nvGrpSpPr>
          <p:cNvPr id="7" name="Gruppe 6"/>
          <p:cNvGrpSpPr/>
          <p:nvPr/>
        </p:nvGrpSpPr>
        <p:grpSpPr>
          <a:xfrm>
            <a:off x="9548038" y="276468"/>
            <a:ext cx="2360427" cy="778555"/>
            <a:chOff x="8389088" y="723033"/>
            <a:chExt cx="2923953" cy="994734"/>
          </a:xfrm>
        </p:grpSpPr>
        <p:pic>
          <p:nvPicPr>
            <p:cNvPr id="12" name="Bilde 11" descr="Logo Sogn og Fjordane fylkeskommune">
              <a:hlinkClick r:id="rId2"/>
            </p:cNvPr>
            <p:cNvPicPr/>
            <p:nvPr/>
          </p:nvPicPr>
          <p:blipFill rotWithShape="1">
            <a:blip r:embed="rId3">
              <a:extLst>
                <a:ext uri="{28A0092B-C50C-407E-A947-70E740481C1C}">
                  <a14:useLocalDpi xmlns:a14="http://schemas.microsoft.com/office/drawing/2010/main" val="0"/>
                </a:ext>
              </a:extLst>
            </a:blip>
            <a:srcRect l="2133" t="5601" r="75699" b="3328"/>
            <a:stretch/>
          </p:blipFill>
          <p:spPr bwMode="auto">
            <a:xfrm>
              <a:off x="8389088" y="735649"/>
              <a:ext cx="902429" cy="960852"/>
            </a:xfrm>
            <a:prstGeom prst="rect">
              <a:avLst/>
            </a:prstGeom>
            <a:noFill/>
            <a:ln>
              <a:noFill/>
            </a:ln>
            <a:extLst>
              <a:ext uri="{53640926-AAD7-44D8-BBD7-CCE9431645EC}">
                <a14:shadowObscured xmlns:a14="http://schemas.microsoft.com/office/drawing/2010/main"/>
              </a:ext>
            </a:extLst>
          </p:spPr>
        </p:pic>
        <p:pic>
          <p:nvPicPr>
            <p:cNvPr id="13" name="Bilde 12" descr="Logoen til  Rogaland fylkeskommune"/>
            <p:cNvPicPr/>
            <p:nvPr/>
          </p:nvPicPr>
          <p:blipFill rotWithShape="1">
            <a:blip r:embed="rId4">
              <a:extLst>
                <a:ext uri="{28A0092B-C50C-407E-A947-70E740481C1C}">
                  <a14:useLocalDpi xmlns:a14="http://schemas.microsoft.com/office/drawing/2010/main" val="0"/>
                </a:ext>
              </a:extLst>
            </a:blip>
            <a:srcRect r="75110" b="4295"/>
            <a:stretch/>
          </p:blipFill>
          <p:spPr bwMode="auto">
            <a:xfrm>
              <a:off x="10429113" y="723033"/>
              <a:ext cx="883928" cy="994733"/>
            </a:xfrm>
            <a:prstGeom prst="rect">
              <a:avLst/>
            </a:prstGeom>
            <a:noFill/>
            <a:ln>
              <a:noFill/>
            </a:ln>
            <a:extLst>
              <a:ext uri="{53640926-AAD7-44D8-BBD7-CCE9431645EC}">
                <a14:shadowObscured xmlns:a14="http://schemas.microsoft.com/office/drawing/2010/main"/>
              </a:ext>
            </a:extLst>
          </p:spPr>
        </p:pic>
        <p:pic>
          <p:nvPicPr>
            <p:cNvPr id="15" name="Bilde 14" descr="Hordaland fylkeskommune logo">
              <a:hlinkClick r:id="rId5" tooltip="&quot;Til forsida&quot;"/>
            </p:cNvPr>
            <p:cNvPicPr/>
            <p:nvPr/>
          </p:nvPicPr>
          <p:blipFill rotWithShape="1">
            <a:blip r:embed="rId6">
              <a:extLst>
                <a:ext uri="{28A0092B-C50C-407E-A947-70E740481C1C}">
                  <a14:useLocalDpi xmlns:a14="http://schemas.microsoft.com/office/drawing/2010/main" val="0"/>
                </a:ext>
              </a:extLst>
            </a:blip>
            <a:srcRect r="80393"/>
            <a:stretch/>
          </p:blipFill>
          <p:spPr bwMode="auto">
            <a:xfrm>
              <a:off x="9400165" y="754933"/>
              <a:ext cx="892148" cy="962834"/>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068035691"/>
      </p:ext>
    </p:extLst>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txBox="1">
            <a:spLocks/>
          </p:cNvSpPr>
          <p:nvPr/>
        </p:nvSpPr>
        <p:spPr>
          <a:xfrm>
            <a:off x="11055121" y="6453336"/>
            <a:ext cx="927719" cy="2796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tx2"/>
                </a:solidFill>
              </a:rPr>
              <a:t>27.05.2016</a:t>
            </a:r>
            <a:endParaRPr lang="nb-NO" sz="1200" dirty="0">
              <a:solidFill>
                <a:schemeClr val="tx2"/>
              </a:solidFill>
            </a:endParaRPr>
          </a:p>
        </p:txBody>
      </p:sp>
      <p:sp>
        <p:nvSpPr>
          <p:cNvPr id="5" name="Tittel 1"/>
          <p:cNvSpPr txBox="1">
            <a:spLocks/>
          </p:cNvSpPr>
          <p:nvPr/>
        </p:nvSpPr>
        <p:spPr>
          <a:xfrm>
            <a:off x="155993" y="6453336"/>
            <a:ext cx="576064" cy="27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tx2"/>
                </a:solidFill>
              </a:rPr>
              <a:t>2</a:t>
            </a:r>
            <a:endParaRPr lang="nb-NO" sz="1200" dirty="0">
              <a:solidFill>
                <a:schemeClr val="tx2"/>
              </a:solidFill>
            </a:endParaRPr>
          </a:p>
        </p:txBody>
      </p:sp>
      <p:graphicFrame>
        <p:nvGraphicFramePr>
          <p:cNvPr id="6" name="Tabell 5"/>
          <p:cNvGraphicFramePr>
            <a:graphicFrameLocks noGrp="1"/>
          </p:cNvGraphicFramePr>
          <p:nvPr>
            <p:extLst/>
          </p:nvPr>
        </p:nvGraphicFramePr>
        <p:xfrm>
          <a:off x="894347" y="1388545"/>
          <a:ext cx="6471653" cy="3753140"/>
        </p:xfrm>
        <a:graphic>
          <a:graphicData uri="http://schemas.openxmlformats.org/drawingml/2006/table">
            <a:tbl>
              <a:tblPr firstRow="1" bandRow="1">
                <a:tableStyleId>{5C22544A-7EE6-4342-B048-85BDC9FD1C3A}</a:tableStyleId>
              </a:tblPr>
              <a:tblGrid>
                <a:gridCol w="477253"/>
                <a:gridCol w="5994400"/>
              </a:tblGrid>
              <a:tr h="817193">
                <a:tc gridSpan="2">
                  <a:txBody>
                    <a:bodyPr/>
                    <a:lstStyle/>
                    <a:p>
                      <a:pPr algn="l">
                        <a:spcBef>
                          <a:spcPts val="1800"/>
                        </a:spcBef>
                      </a:pPr>
                      <a:r>
                        <a:rPr lang="nn-NO" sz="2800" b="0" baseline="0" dirty="0" smtClean="0">
                          <a:solidFill>
                            <a:schemeClr val="tx2"/>
                          </a:solidFill>
                        </a:rPr>
                        <a:t>Samarbeid på Vestlandet</a:t>
                      </a:r>
                      <a:endParaRPr lang="nn-NO" sz="2800" b="0" dirty="0">
                        <a:solidFill>
                          <a:schemeClr val="tx2"/>
                        </a:solidFill>
                      </a:endParaRP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n-NO" sz="1800" b="0" kern="1200" dirty="0" smtClean="0">
                        <a:solidFill>
                          <a:srgbClr val="92D050"/>
                        </a:solidFill>
                        <a:latin typeface="+mn-lt"/>
                        <a:ea typeface="+mn-ea"/>
                        <a:cs typeface="+mn-cs"/>
                      </a:endParaRP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450132">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nn-NO" sz="1900" b="0" kern="1200" dirty="0" smtClean="0">
                          <a:solidFill>
                            <a:schemeClr val="tx2"/>
                          </a:solidFill>
                          <a:latin typeface="+mn-lt"/>
                          <a:ea typeface="+mn-ea"/>
                          <a:cs typeface="+mn-cs"/>
                        </a:rPr>
                        <a:t>1.</a:t>
                      </a:r>
                      <a:endParaRPr lang="nn-NO" sz="1900" b="0" kern="1200" dirty="0">
                        <a:solidFill>
                          <a:schemeClr val="tx2"/>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900" baseline="0" dirty="0" smtClean="0">
                          <a:solidFill>
                            <a:schemeClr val="tx1"/>
                          </a:solidFill>
                        </a:rPr>
                        <a:t>Sogn og Fjordane, Hordaland og Rogaland i drøftingar</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497163">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nn-NO" sz="1900" b="0" kern="1200" dirty="0" smtClean="0">
                          <a:solidFill>
                            <a:schemeClr val="tx2"/>
                          </a:solidFill>
                          <a:latin typeface="+mn-lt"/>
                          <a:ea typeface="+mn-ea"/>
                          <a:cs typeface="+mn-cs"/>
                        </a:rPr>
                        <a:t>2.</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900" kern="1200" baseline="0" dirty="0" smtClean="0">
                          <a:solidFill>
                            <a:schemeClr val="tx1"/>
                          </a:solidFill>
                          <a:latin typeface="+mn-lt"/>
                          <a:ea typeface="+mn-ea"/>
                          <a:cs typeface="+mn-cs"/>
                        </a:rPr>
                        <a:t>Felles utgreiingsarbeid som grunnlag for intensjonsplan</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497163">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nn-NO" sz="1900" b="0" kern="1200" dirty="0" smtClean="0">
                          <a:solidFill>
                            <a:schemeClr val="tx2"/>
                          </a:solidFill>
                          <a:latin typeface="+mn-lt"/>
                          <a:ea typeface="+mn-ea"/>
                          <a:cs typeface="+mn-cs"/>
                        </a:rPr>
                        <a:t>3.</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900" kern="1200" baseline="0" dirty="0" smtClean="0">
                          <a:solidFill>
                            <a:schemeClr val="tx1"/>
                          </a:solidFill>
                          <a:latin typeface="+mn-lt"/>
                          <a:ea typeface="+mn-ea"/>
                          <a:cs typeface="+mn-cs"/>
                        </a:rPr>
                        <a:t>Forhandlingsutval og politiske styringsgrupper oppretta</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497163">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nn-NO" sz="1900" b="0" kern="1200" dirty="0" smtClean="0">
                          <a:solidFill>
                            <a:schemeClr val="tx2"/>
                          </a:solidFill>
                          <a:latin typeface="+mn-lt"/>
                          <a:ea typeface="+mn-ea"/>
                          <a:cs typeface="+mn-cs"/>
                        </a:rPr>
                        <a:t>4.</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900" kern="1200" baseline="0" dirty="0" smtClean="0">
                          <a:solidFill>
                            <a:schemeClr val="tx1"/>
                          </a:solidFill>
                          <a:latin typeface="+mn-lt"/>
                          <a:ea typeface="+mn-ea"/>
                          <a:cs typeface="+mn-cs"/>
                        </a:rPr>
                        <a:t>Framdrift er definert</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497163">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nn-NO" sz="1900" b="0" kern="1200" dirty="0" smtClean="0">
                          <a:solidFill>
                            <a:schemeClr val="tx2"/>
                          </a:solidFill>
                          <a:latin typeface="+mn-lt"/>
                          <a:ea typeface="+mn-ea"/>
                          <a:cs typeface="+mn-cs"/>
                        </a:rPr>
                        <a:t>5.</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900" kern="1200" baseline="0" dirty="0" smtClean="0">
                          <a:solidFill>
                            <a:schemeClr val="tx1"/>
                          </a:solidFill>
                          <a:latin typeface="+mn-lt"/>
                          <a:ea typeface="+mn-ea"/>
                          <a:cs typeface="+mn-cs"/>
                        </a:rPr>
                        <a:t>Forankring og mandat gjennom fylkestingsvedtak</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497163">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endParaRPr lang="nn-NO" sz="1900" b="0" kern="1200" dirty="0" smtClean="0">
                        <a:solidFill>
                          <a:schemeClr val="tx2"/>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n-NO" sz="1900" kern="1200" baseline="0" dirty="0" smtClean="0">
                        <a:solidFill>
                          <a:schemeClr val="tx1"/>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8" name="Gruppe 7"/>
          <p:cNvGrpSpPr/>
          <p:nvPr/>
        </p:nvGrpSpPr>
        <p:grpSpPr>
          <a:xfrm>
            <a:off x="9548038" y="276468"/>
            <a:ext cx="2360427" cy="778555"/>
            <a:chOff x="8389088" y="723033"/>
            <a:chExt cx="2923953" cy="994734"/>
          </a:xfrm>
        </p:grpSpPr>
        <p:pic>
          <p:nvPicPr>
            <p:cNvPr id="9" name="Bilde 8" descr="Logo Sogn og Fjordane fylkeskommune">
              <a:hlinkClick r:id="rId3"/>
            </p:cNvPr>
            <p:cNvPicPr/>
            <p:nvPr/>
          </p:nvPicPr>
          <p:blipFill rotWithShape="1">
            <a:blip r:embed="rId4">
              <a:extLst>
                <a:ext uri="{28A0092B-C50C-407E-A947-70E740481C1C}">
                  <a14:useLocalDpi xmlns:a14="http://schemas.microsoft.com/office/drawing/2010/main" val="0"/>
                </a:ext>
              </a:extLst>
            </a:blip>
            <a:srcRect l="2133" t="5601" r="75699" b="3328"/>
            <a:stretch/>
          </p:blipFill>
          <p:spPr bwMode="auto">
            <a:xfrm>
              <a:off x="8389088" y="735649"/>
              <a:ext cx="902429" cy="960852"/>
            </a:xfrm>
            <a:prstGeom prst="rect">
              <a:avLst/>
            </a:prstGeom>
            <a:noFill/>
            <a:ln>
              <a:noFill/>
            </a:ln>
            <a:extLst>
              <a:ext uri="{53640926-AAD7-44D8-BBD7-CCE9431645EC}">
                <a14:shadowObscured xmlns:a14="http://schemas.microsoft.com/office/drawing/2010/main"/>
              </a:ext>
            </a:extLst>
          </p:spPr>
        </p:pic>
        <p:pic>
          <p:nvPicPr>
            <p:cNvPr id="10" name="Bilde 9" descr="Logoen til  Rogaland fylkeskommune"/>
            <p:cNvPicPr/>
            <p:nvPr/>
          </p:nvPicPr>
          <p:blipFill rotWithShape="1">
            <a:blip r:embed="rId5">
              <a:extLst>
                <a:ext uri="{28A0092B-C50C-407E-A947-70E740481C1C}">
                  <a14:useLocalDpi xmlns:a14="http://schemas.microsoft.com/office/drawing/2010/main" val="0"/>
                </a:ext>
              </a:extLst>
            </a:blip>
            <a:srcRect r="75110" b="4295"/>
            <a:stretch/>
          </p:blipFill>
          <p:spPr bwMode="auto">
            <a:xfrm>
              <a:off x="10429113" y="723033"/>
              <a:ext cx="883928" cy="994733"/>
            </a:xfrm>
            <a:prstGeom prst="rect">
              <a:avLst/>
            </a:prstGeom>
            <a:noFill/>
            <a:ln>
              <a:noFill/>
            </a:ln>
            <a:extLst>
              <a:ext uri="{53640926-AAD7-44D8-BBD7-CCE9431645EC}">
                <a14:shadowObscured xmlns:a14="http://schemas.microsoft.com/office/drawing/2010/main"/>
              </a:ext>
            </a:extLst>
          </p:spPr>
        </p:pic>
        <p:pic>
          <p:nvPicPr>
            <p:cNvPr id="11" name="Bilde 10" descr="Hordaland fylkeskommune logo">
              <a:hlinkClick r:id="rId6" tooltip="&quot;Til forsida&quot;"/>
            </p:cNvPr>
            <p:cNvPicPr/>
            <p:nvPr/>
          </p:nvPicPr>
          <p:blipFill rotWithShape="1">
            <a:blip r:embed="rId7">
              <a:extLst>
                <a:ext uri="{28A0092B-C50C-407E-A947-70E740481C1C}">
                  <a14:useLocalDpi xmlns:a14="http://schemas.microsoft.com/office/drawing/2010/main" val="0"/>
                </a:ext>
              </a:extLst>
            </a:blip>
            <a:srcRect r="80393"/>
            <a:stretch/>
          </p:blipFill>
          <p:spPr bwMode="auto">
            <a:xfrm>
              <a:off x="9400165" y="754933"/>
              <a:ext cx="892148" cy="962834"/>
            </a:xfrm>
            <a:prstGeom prst="rect">
              <a:avLst/>
            </a:prstGeom>
            <a:noFill/>
            <a:ln>
              <a:noFill/>
            </a:ln>
            <a:extLst>
              <a:ext uri="{53640926-AAD7-44D8-BBD7-CCE9431645EC}">
                <a14:shadowObscured xmlns:a14="http://schemas.microsoft.com/office/drawing/2010/main"/>
              </a:ext>
            </a:extLst>
          </p:spPr>
        </p:pic>
      </p:grpSp>
      <p:pic>
        <p:nvPicPr>
          <p:cNvPr id="3" name="Bilde 2"/>
          <p:cNvPicPr>
            <a:picLocks noChangeAspect="1"/>
          </p:cNvPicPr>
          <p:nvPr/>
        </p:nvPicPr>
        <p:blipFill rotWithShape="1">
          <a:blip r:embed="rId8"/>
          <a:srcRect l="4478" r="10214" b="7203"/>
          <a:stretch/>
        </p:blipFill>
        <p:spPr>
          <a:xfrm>
            <a:off x="7622700" y="1341968"/>
            <a:ext cx="2300679" cy="2761762"/>
          </a:xfrm>
          <a:prstGeom prst="rect">
            <a:avLst/>
          </a:prstGeom>
          <a:effectLst>
            <a:outerShdw blurRad="50800" dist="63500" dir="13500000" algn="br" rotWithShape="0">
              <a:schemeClr val="bg1">
                <a:lumMod val="75000"/>
                <a:lumOff val="25000"/>
                <a:alpha val="60000"/>
              </a:schemeClr>
            </a:outerShdw>
          </a:effectLst>
        </p:spPr>
      </p:pic>
      <p:pic>
        <p:nvPicPr>
          <p:cNvPr id="12" name="Bilde 11"/>
          <p:cNvPicPr>
            <a:picLocks noChangeAspect="1"/>
          </p:cNvPicPr>
          <p:nvPr/>
        </p:nvPicPr>
        <p:blipFill rotWithShape="1">
          <a:blip r:embed="rId9"/>
          <a:srcRect l="6667" r="7276" b="8479"/>
          <a:stretch/>
        </p:blipFill>
        <p:spPr>
          <a:xfrm>
            <a:off x="8381146" y="2375115"/>
            <a:ext cx="2426554" cy="2698016"/>
          </a:xfrm>
          <a:prstGeom prst="rect">
            <a:avLst/>
          </a:prstGeom>
          <a:solidFill>
            <a:schemeClr val="tx1">
              <a:lumMod val="85000"/>
            </a:schemeClr>
          </a:solidFill>
          <a:effectLst>
            <a:outerShdw blurRad="50800" dist="63500" dir="13500000" algn="br" rotWithShape="0">
              <a:schemeClr val="bg1">
                <a:lumMod val="75000"/>
                <a:lumOff val="25000"/>
                <a:alpha val="60000"/>
              </a:schemeClr>
            </a:outerShdw>
          </a:effectLst>
        </p:spPr>
      </p:pic>
      <p:pic>
        <p:nvPicPr>
          <p:cNvPr id="2" name="Bilde 1"/>
          <p:cNvPicPr>
            <a:picLocks noChangeAspect="1"/>
          </p:cNvPicPr>
          <p:nvPr/>
        </p:nvPicPr>
        <p:blipFill rotWithShape="1">
          <a:blip r:embed="rId10"/>
          <a:srcRect l="7150" r="6638"/>
          <a:stretch/>
        </p:blipFill>
        <p:spPr>
          <a:xfrm>
            <a:off x="9096307" y="3363389"/>
            <a:ext cx="2315308" cy="2772722"/>
          </a:xfrm>
          <a:prstGeom prst="rect">
            <a:avLst/>
          </a:prstGeom>
          <a:effectLst>
            <a:outerShdw blurRad="50800" dist="63500" dir="13500000" algn="br" rotWithShape="0">
              <a:schemeClr val="bg1">
                <a:lumMod val="75000"/>
                <a:lumOff val="25000"/>
                <a:alpha val="60000"/>
              </a:schemeClr>
            </a:outerShdw>
          </a:effectLst>
        </p:spPr>
      </p:pic>
    </p:spTree>
    <p:extLst>
      <p:ext uri="{BB962C8B-B14F-4D97-AF65-F5344CB8AC3E}">
        <p14:creationId xmlns:p14="http://schemas.microsoft.com/office/powerpoint/2010/main" val="3499821867"/>
      </p:ext>
    </p:extLst>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Sylinder 10"/>
          <p:cNvSpPr txBox="1"/>
          <p:nvPr/>
        </p:nvSpPr>
        <p:spPr>
          <a:xfrm>
            <a:off x="1004399" y="1304143"/>
            <a:ext cx="9872147" cy="4924425"/>
          </a:xfrm>
          <a:prstGeom prst="rect">
            <a:avLst/>
          </a:prstGeom>
          <a:noFill/>
        </p:spPr>
        <p:txBody>
          <a:bodyPr wrap="square" rtlCol="0">
            <a:spAutoFit/>
          </a:bodyPr>
          <a:lstStyle/>
          <a:p>
            <a:r>
              <a:rPr lang="nn-NO" sz="1600" dirty="0" smtClean="0"/>
              <a:t>Fylkesutvalet </a:t>
            </a:r>
            <a:r>
              <a:rPr lang="nn-NO" sz="1600" dirty="0"/>
              <a:t>i Møre og Romsdal opnar for nabosamtalar for å avklare handlingsrom i regionreforma, slik det er lagt opp til i «St.meld. 22 (2015-2016) Nye </a:t>
            </a:r>
            <a:r>
              <a:rPr lang="nn-NO" sz="1600" dirty="0" smtClean="0"/>
              <a:t>folkevalde regionar </a:t>
            </a:r>
            <a:r>
              <a:rPr lang="nn-NO" sz="1600" dirty="0"/>
              <a:t>- rolle, struktur og </a:t>
            </a:r>
            <a:r>
              <a:rPr lang="nn-NO" sz="1600" dirty="0" smtClean="0"/>
              <a:t>oppgåver</a:t>
            </a:r>
            <a:r>
              <a:rPr lang="nn-NO" sz="1600" dirty="0"/>
              <a:t>».</a:t>
            </a:r>
          </a:p>
          <a:p>
            <a:r>
              <a:rPr lang="nn-NO" sz="800" dirty="0"/>
              <a:t> </a:t>
            </a:r>
          </a:p>
          <a:p>
            <a:pPr>
              <a:spcAft>
                <a:spcPts val="600"/>
              </a:spcAft>
            </a:pPr>
            <a:r>
              <a:rPr lang="nn-NO" sz="1600" dirty="0"/>
              <a:t>Forhandlingsutvalet får slik samansetting:</a:t>
            </a:r>
          </a:p>
          <a:p>
            <a:r>
              <a:rPr lang="nn-NO" sz="1600" dirty="0"/>
              <a:t>- </a:t>
            </a:r>
            <a:r>
              <a:rPr lang="nn-NO" sz="1600" dirty="0" smtClean="0"/>
              <a:t>  Fylkesordførar </a:t>
            </a:r>
            <a:r>
              <a:rPr lang="nn-NO" sz="1600" dirty="0"/>
              <a:t>- leiar</a:t>
            </a:r>
          </a:p>
          <a:p>
            <a:r>
              <a:rPr lang="nn-NO" sz="1600" dirty="0"/>
              <a:t>- </a:t>
            </a:r>
            <a:r>
              <a:rPr lang="nn-NO" sz="1600" dirty="0" smtClean="0"/>
              <a:t>  Fylkesvaraordførar</a:t>
            </a:r>
            <a:endParaRPr lang="nn-NO" sz="1600" dirty="0"/>
          </a:p>
          <a:p>
            <a:r>
              <a:rPr lang="nn-NO" sz="1600" dirty="0"/>
              <a:t>- </a:t>
            </a:r>
            <a:r>
              <a:rPr lang="nn-NO" sz="1600" dirty="0" smtClean="0"/>
              <a:t>  Representant </a:t>
            </a:r>
            <a:r>
              <a:rPr lang="nn-NO" sz="1600" dirty="0"/>
              <a:t>frå opposisjonen: Charles Tøsse (H)</a:t>
            </a:r>
          </a:p>
          <a:p>
            <a:r>
              <a:rPr lang="nn-NO" sz="1600" dirty="0"/>
              <a:t>- </a:t>
            </a:r>
            <a:r>
              <a:rPr lang="nn-NO" sz="1600" dirty="0" smtClean="0"/>
              <a:t>  Fylkesrådmann </a:t>
            </a:r>
            <a:r>
              <a:rPr lang="nn-NO" sz="1600" dirty="0"/>
              <a:t>(sekretær)</a:t>
            </a:r>
          </a:p>
          <a:p>
            <a:r>
              <a:rPr lang="nn-NO" sz="800" dirty="0"/>
              <a:t> </a:t>
            </a:r>
          </a:p>
          <a:p>
            <a:r>
              <a:rPr lang="nn-NO" sz="1600" dirty="0"/>
              <a:t>Fylkesutvalet blir referansegruppe for arbeidet.</a:t>
            </a:r>
          </a:p>
          <a:p>
            <a:r>
              <a:rPr lang="nn-NO" sz="800" dirty="0"/>
              <a:t> </a:t>
            </a:r>
          </a:p>
          <a:p>
            <a:pPr>
              <a:spcAft>
                <a:spcPts val="600"/>
              </a:spcAft>
            </a:pPr>
            <a:r>
              <a:rPr lang="nn-NO" sz="1600" dirty="0"/>
              <a:t>Forhandlingsutvalet får følgjande mandat:</a:t>
            </a:r>
          </a:p>
          <a:p>
            <a:r>
              <a:rPr lang="nn-NO" sz="1600" dirty="0"/>
              <a:t>- </a:t>
            </a:r>
            <a:r>
              <a:rPr lang="nn-NO" sz="1600" dirty="0" smtClean="0"/>
              <a:t>  Avklare </a:t>
            </a:r>
            <a:r>
              <a:rPr lang="nn-NO" sz="1600" dirty="0"/>
              <a:t>premissar og føresetnader for nabosamtalar med:</a:t>
            </a:r>
          </a:p>
          <a:p>
            <a:r>
              <a:rPr lang="nn-NO" sz="1600" dirty="0" smtClean="0"/>
              <a:t>          -   Sogn </a:t>
            </a:r>
            <a:r>
              <a:rPr lang="nn-NO" sz="1600" dirty="0"/>
              <a:t>og Fjordane</a:t>
            </a:r>
          </a:p>
          <a:p>
            <a:r>
              <a:rPr lang="nn-NO" sz="1600" dirty="0" smtClean="0"/>
              <a:t>          -   Sør- </a:t>
            </a:r>
            <a:r>
              <a:rPr lang="nn-NO" sz="1600" dirty="0"/>
              <a:t>og Nord-Trøndelag</a:t>
            </a:r>
          </a:p>
          <a:p>
            <a:r>
              <a:rPr lang="nn-NO" sz="1600" dirty="0" smtClean="0"/>
              <a:t>          -   Oppland</a:t>
            </a:r>
            <a:endParaRPr lang="nn-NO" sz="1600" dirty="0"/>
          </a:p>
          <a:p>
            <a:r>
              <a:rPr lang="nn-NO" sz="800" dirty="0"/>
              <a:t> </a:t>
            </a:r>
          </a:p>
          <a:p>
            <a:r>
              <a:rPr lang="nn-NO" sz="1600" dirty="0"/>
              <a:t>Forhandlingsutvalet vurderer etter ei avklaringsrunde om det er grunnlag for å gå vidare til reelle nabosamtalar. Fylkesordførar får mandat til å gjennomføre ei slik avklaringsrunde. I tilfelle der det er klare føringar frå nabofylke(r) for å gå inn i nabosamtalar, skal vidare samtalar avklarast med referansegruppa. Forhandlingsutvalet vurderer når referansegruppa skal orienterast/konsulterast. Fylkesutvalet skal </a:t>
            </a:r>
            <a:r>
              <a:rPr lang="nn-NO" sz="1600" dirty="0" err="1"/>
              <a:t>løpende</a:t>
            </a:r>
            <a:r>
              <a:rPr lang="nn-NO" sz="1600" dirty="0"/>
              <a:t> konsulterast.</a:t>
            </a:r>
            <a:endParaRPr lang="nn-NO" sz="1600" dirty="0"/>
          </a:p>
        </p:txBody>
      </p:sp>
      <p:sp>
        <p:nvSpPr>
          <p:cNvPr id="8" name="Tittel 1"/>
          <p:cNvSpPr txBox="1">
            <a:spLocks/>
          </p:cNvSpPr>
          <p:nvPr/>
        </p:nvSpPr>
        <p:spPr>
          <a:xfrm>
            <a:off x="1004399" y="643859"/>
            <a:ext cx="777686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spcBef>
                <a:spcPts val="1800"/>
              </a:spcBef>
            </a:pPr>
            <a:r>
              <a:rPr lang="nn-NO" sz="2500" dirty="0" smtClean="0">
                <a:solidFill>
                  <a:schemeClr val="accent3">
                    <a:lumMod val="60000"/>
                    <a:lumOff val="40000"/>
                  </a:schemeClr>
                </a:solidFill>
              </a:rPr>
              <a:t>Fylkesutvalet </a:t>
            </a:r>
            <a:r>
              <a:rPr lang="nn-NO" sz="2500" dirty="0">
                <a:solidFill>
                  <a:schemeClr val="accent3">
                    <a:lumMod val="60000"/>
                    <a:lumOff val="40000"/>
                  </a:schemeClr>
                </a:solidFill>
              </a:rPr>
              <a:t>i </a:t>
            </a:r>
            <a:r>
              <a:rPr lang="nn-NO" sz="2500" dirty="0" smtClean="0">
                <a:solidFill>
                  <a:schemeClr val="accent3">
                    <a:lumMod val="60000"/>
                    <a:lumOff val="40000"/>
                  </a:schemeClr>
                </a:solidFill>
              </a:rPr>
              <a:t>Møre og Romsdal (</a:t>
            </a:r>
            <a:r>
              <a:rPr lang="nn-NO" sz="2500" dirty="0" smtClean="0">
                <a:solidFill>
                  <a:schemeClr val="tx1"/>
                </a:solidFill>
              </a:rPr>
              <a:t>24.05.2016</a:t>
            </a:r>
            <a:r>
              <a:rPr lang="nn-NO" sz="2500" dirty="0" smtClean="0">
                <a:solidFill>
                  <a:schemeClr val="accent3">
                    <a:lumMod val="60000"/>
                    <a:lumOff val="40000"/>
                  </a:schemeClr>
                </a:solidFill>
              </a:rPr>
              <a:t>)</a:t>
            </a:r>
            <a:endParaRPr lang="nn-NO" sz="2000" dirty="0">
              <a:solidFill>
                <a:schemeClr val="accent1">
                  <a:lumMod val="20000"/>
                  <a:lumOff val="80000"/>
                </a:schemeClr>
              </a:solidFill>
            </a:endParaRPr>
          </a:p>
        </p:txBody>
      </p:sp>
      <p:sp>
        <p:nvSpPr>
          <p:cNvPr id="10" name="Tittel 1"/>
          <p:cNvSpPr txBox="1">
            <a:spLocks/>
          </p:cNvSpPr>
          <p:nvPr/>
        </p:nvSpPr>
        <p:spPr>
          <a:xfrm>
            <a:off x="11055121" y="6453336"/>
            <a:ext cx="927719" cy="2796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27.05.2016</a:t>
            </a:r>
            <a:endParaRPr lang="nb-NO" sz="1200" dirty="0">
              <a:solidFill>
                <a:schemeClr val="accent3">
                  <a:lumMod val="60000"/>
                  <a:lumOff val="40000"/>
                </a:schemeClr>
              </a:solidFill>
            </a:endParaRPr>
          </a:p>
        </p:txBody>
      </p:sp>
      <p:sp>
        <p:nvSpPr>
          <p:cNvPr id="14" name="Tittel 1"/>
          <p:cNvSpPr txBox="1">
            <a:spLocks/>
          </p:cNvSpPr>
          <p:nvPr/>
        </p:nvSpPr>
        <p:spPr>
          <a:xfrm>
            <a:off x="155993" y="6453336"/>
            <a:ext cx="576064" cy="27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20</a:t>
            </a:r>
            <a:endParaRPr lang="nb-NO" sz="1200" dirty="0">
              <a:solidFill>
                <a:schemeClr val="accent3">
                  <a:lumMod val="60000"/>
                  <a:lumOff val="40000"/>
                </a:schemeClr>
              </a:solidFill>
            </a:endParaRPr>
          </a:p>
        </p:txBody>
      </p:sp>
      <p:grpSp>
        <p:nvGrpSpPr>
          <p:cNvPr id="6" name="Gruppe 5"/>
          <p:cNvGrpSpPr/>
          <p:nvPr/>
        </p:nvGrpSpPr>
        <p:grpSpPr>
          <a:xfrm>
            <a:off x="9548038" y="276468"/>
            <a:ext cx="2360427" cy="778555"/>
            <a:chOff x="8389088" y="723033"/>
            <a:chExt cx="2923953" cy="994734"/>
          </a:xfrm>
        </p:grpSpPr>
        <p:pic>
          <p:nvPicPr>
            <p:cNvPr id="7" name="Bilde 6" descr="Logo Sogn og Fjordane fylkeskommune">
              <a:hlinkClick r:id="rId2"/>
            </p:cNvPr>
            <p:cNvPicPr/>
            <p:nvPr/>
          </p:nvPicPr>
          <p:blipFill rotWithShape="1">
            <a:blip r:embed="rId3">
              <a:extLst>
                <a:ext uri="{28A0092B-C50C-407E-A947-70E740481C1C}">
                  <a14:useLocalDpi xmlns:a14="http://schemas.microsoft.com/office/drawing/2010/main" val="0"/>
                </a:ext>
              </a:extLst>
            </a:blip>
            <a:srcRect l="2133" t="5601" r="75699" b="3328"/>
            <a:stretch/>
          </p:blipFill>
          <p:spPr bwMode="auto">
            <a:xfrm>
              <a:off x="8389088" y="735649"/>
              <a:ext cx="902429" cy="960852"/>
            </a:xfrm>
            <a:prstGeom prst="rect">
              <a:avLst/>
            </a:prstGeom>
            <a:noFill/>
            <a:ln>
              <a:noFill/>
            </a:ln>
            <a:extLst>
              <a:ext uri="{53640926-AAD7-44D8-BBD7-CCE9431645EC}">
                <a14:shadowObscured xmlns:a14="http://schemas.microsoft.com/office/drawing/2010/main"/>
              </a:ext>
            </a:extLst>
          </p:spPr>
        </p:pic>
        <p:pic>
          <p:nvPicPr>
            <p:cNvPr id="9" name="Bilde 8" descr="Logoen til  Rogaland fylkeskommune"/>
            <p:cNvPicPr/>
            <p:nvPr/>
          </p:nvPicPr>
          <p:blipFill rotWithShape="1">
            <a:blip r:embed="rId4">
              <a:extLst>
                <a:ext uri="{28A0092B-C50C-407E-A947-70E740481C1C}">
                  <a14:useLocalDpi xmlns:a14="http://schemas.microsoft.com/office/drawing/2010/main" val="0"/>
                </a:ext>
              </a:extLst>
            </a:blip>
            <a:srcRect r="75110" b="4295"/>
            <a:stretch/>
          </p:blipFill>
          <p:spPr bwMode="auto">
            <a:xfrm>
              <a:off x="10429113" y="723033"/>
              <a:ext cx="883928" cy="994733"/>
            </a:xfrm>
            <a:prstGeom prst="rect">
              <a:avLst/>
            </a:prstGeom>
            <a:noFill/>
            <a:ln>
              <a:noFill/>
            </a:ln>
            <a:extLst>
              <a:ext uri="{53640926-AAD7-44D8-BBD7-CCE9431645EC}">
                <a14:shadowObscured xmlns:a14="http://schemas.microsoft.com/office/drawing/2010/main"/>
              </a:ext>
            </a:extLst>
          </p:spPr>
        </p:pic>
        <p:pic>
          <p:nvPicPr>
            <p:cNvPr id="12" name="Bilde 11" descr="Hordaland fylkeskommune logo">
              <a:hlinkClick r:id="rId5" tooltip="&quot;Til forsida&quot;"/>
            </p:cNvPr>
            <p:cNvPicPr/>
            <p:nvPr/>
          </p:nvPicPr>
          <p:blipFill rotWithShape="1">
            <a:blip r:embed="rId6">
              <a:extLst>
                <a:ext uri="{28A0092B-C50C-407E-A947-70E740481C1C}">
                  <a14:useLocalDpi xmlns:a14="http://schemas.microsoft.com/office/drawing/2010/main" val="0"/>
                </a:ext>
              </a:extLst>
            </a:blip>
            <a:srcRect r="80393"/>
            <a:stretch/>
          </p:blipFill>
          <p:spPr bwMode="auto">
            <a:xfrm>
              <a:off x="9400165" y="754933"/>
              <a:ext cx="892148" cy="962834"/>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51493642"/>
      </p:ext>
    </p:extLst>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 6"/>
          <p:cNvGraphicFramePr>
            <a:graphicFrameLocks noGrp="1"/>
          </p:cNvGraphicFramePr>
          <p:nvPr>
            <p:extLst>
              <p:ext uri="{D42A27DB-BD31-4B8C-83A1-F6EECF244321}">
                <p14:modId xmlns:p14="http://schemas.microsoft.com/office/powerpoint/2010/main" val="1725247575"/>
              </p:ext>
            </p:extLst>
          </p:nvPr>
        </p:nvGraphicFramePr>
        <p:xfrm>
          <a:off x="2186302" y="1502313"/>
          <a:ext cx="7776862" cy="3249716"/>
        </p:xfrm>
        <a:graphic>
          <a:graphicData uri="http://schemas.openxmlformats.org/drawingml/2006/table">
            <a:tbl>
              <a:tblPr firstRow="1" bandRow="1">
                <a:tableStyleId>{5C22544A-7EE6-4342-B048-85BDC9FD1C3A}</a:tableStyleId>
              </a:tblPr>
              <a:tblGrid>
                <a:gridCol w="3634048"/>
                <a:gridCol w="1380938"/>
                <a:gridCol w="1380938"/>
                <a:gridCol w="1380938"/>
              </a:tblGrid>
              <a:tr h="652750">
                <a:tc gridSpan="4">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nn-NO" sz="2400" b="0" kern="1200" baseline="0" dirty="0" smtClean="0">
                          <a:solidFill>
                            <a:schemeClr val="accent3">
                              <a:lumMod val="60000"/>
                              <a:lumOff val="40000"/>
                            </a:schemeClr>
                          </a:solidFill>
                          <a:latin typeface="+mj-lt"/>
                          <a:ea typeface="+mj-ea"/>
                          <a:cs typeface="+mj-cs"/>
                        </a:rPr>
                        <a:t>Vestlandet sin del av Noreg</a:t>
                      </a:r>
                      <a:endParaRPr lang="nn-NO" sz="2400" b="0" kern="1200" dirty="0" smtClean="0">
                        <a:solidFill>
                          <a:schemeClr val="accent3">
                            <a:lumMod val="60000"/>
                            <a:lumOff val="40000"/>
                          </a:schemeClr>
                        </a:solidFill>
                        <a:latin typeface="+mj-lt"/>
                        <a:ea typeface="+mj-ea"/>
                        <a:cs typeface="+mj-cs"/>
                      </a:endParaRP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n-NO"/>
                    </a:p>
                  </a:txBody>
                  <a:tcPr/>
                </a:tc>
                <a:tc hMerge="1">
                  <a:txBody>
                    <a:bodyPr/>
                    <a:lstStyle/>
                    <a:p>
                      <a:endParaRPr lang="nn-NO"/>
                    </a:p>
                  </a:txBody>
                  <a:tcPr/>
                </a:tc>
                <a:tc hMerge="1">
                  <a:txBody>
                    <a:bodyPr/>
                    <a:lstStyle/>
                    <a:p>
                      <a:endParaRPr lang="nn-NO"/>
                    </a:p>
                  </a:txBody>
                  <a:tcPr/>
                </a:tc>
              </a:tr>
              <a:tr h="432048">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nn-NO" sz="1600" b="0" kern="1200" baseline="0" dirty="0" smtClean="0">
                        <a:solidFill>
                          <a:schemeClr val="accent3">
                            <a:lumMod val="60000"/>
                            <a:lumOff val="40000"/>
                          </a:schemeClr>
                        </a:solidFill>
                        <a:effectLst/>
                        <a:latin typeface="+mn-lt"/>
                        <a:ea typeface="+mn-ea"/>
                        <a:cs typeface="+mn-cs"/>
                      </a:endParaRPr>
                    </a:p>
                  </a:txBody>
                  <a:tcPr marL="68580" marR="68580" marT="0" marB="0"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nn-NO" sz="1600" b="0" kern="1200" baseline="0" dirty="0" smtClean="0">
                          <a:solidFill>
                            <a:schemeClr val="accent3">
                              <a:lumMod val="60000"/>
                              <a:lumOff val="40000"/>
                            </a:schemeClr>
                          </a:solidFill>
                          <a:effectLst/>
                          <a:latin typeface="+mn-lt"/>
                          <a:ea typeface="+mn-ea"/>
                          <a:cs typeface="+mn-cs"/>
                        </a:rPr>
                        <a:t>Faktor</a:t>
                      </a:r>
                    </a:p>
                  </a:txBody>
                  <a:tcPr marL="68580" marR="6858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nn-NO" sz="1600" b="0" kern="1200" baseline="0" dirty="0" smtClean="0">
                          <a:solidFill>
                            <a:schemeClr val="accent3">
                              <a:lumMod val="60000"/>
                              <a:lumOff val="40000"/>
                            </a:schemeClr>
                          </a:solidFill>
                          <a:effectLst/>
                          <a:latin typeface="+mn-lt"/>
                          <a:ea typeface="+mn-ea"/>
                          <a:cs typeface="+mn-cs"/>
                        </a:rPr>
                        <a:t>Tal</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nn-NO" sz="1600" b="0" kern="1200" baseline="0" dirty="0" smtClean="0">
                          <a:solidFill>
                            <a:schemeClr val="accent3">
                              <a:lumMod val="60000"/>
                              <a:lumOff val="40000"/>
                            </a:schemeClr>
                          </a:solidFill>
                          <a:effectLst/>
                          <a:latin typeface="+mn-lt"/>
                          <a:ea typeface="+mn-ea"/>
                          <a:cs typeface="+mn-cs"/>
                        </a:rPr>
                        <a:t>Prosent</a:t>
                      </a:r>
                    </a:p>
                  </a:txBody>
                  <a:tcPr marL="68580" marR="6858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r h="720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n-NO" sz="800" b="0" kern="1200" baseline="0" dirty="0" smtClean="0">
                        <a:solidFill>
                          <a:schemeClr val="accent3">
                            <a:lumMod val="60000"/>
                            <a:lumOff val="40000"/>
                          </a:schemeClr>
                        </a:solidFill>
                        <a:effectLst/>
                        <a:latin typeface="+mn-lt"/>
                        <a:ea typeface="+mn-ea"/>
                        <a:cs typeface="+mn-cs"/>
                      </a:endParaRPr>
                    </a:p>
                  </a:txBody>
                  <a:tcPr marL="68580" marR="68580" marT="0" marB="0" anchor="ctr">
                    <a:lnL w="12700" cmpd="sng">
                      <a:noFill/>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n-NO" sz="800" b="0" kern="1200" baseline="0" dirty="0">
                        <a:solidFill>
                          <a:schemeClr val="accent3">
                            <a:lumMod val="60000"/>
                            <a:lumOff val="40000"/>
                          </a:schemeClr>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n-NO" sz="800" b="0" kern="1200" baseline="0" noProof="0" dirty="0" smtClean="0">
                        <a:solidFill>
                          <a:schemeClr val="accent3">
                            <a:lumMod val="60000"/>
                            <a:lumOff val="40000"/>
                          </a:schemeClr>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n-NO" sz="800" b="0" kern="1200" baseline="0" dirty="0" smtClean="0">
                        <a:solidFill>
                          <a:schemeClr val="accent3">
                            <a:lumMod val="60000"/>
                            <a:lumOff val="40000"/>
                          </a:schemeClr>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mpd="sng">
                      <a:noFill/>
                    </a:lnR>
                    <a:lnT w="12700" cap="flat" cmpd="sng" algn="ctr">
                      <a:solidFill>
                        <a:schemeClr val="accent3">
                          <a:lumMod val="60000"/>
                          <a:lumOff val="4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288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450" b="0" kern="1200" baseline="0" dirty="0" smtClean="0">
                          <a:solidFill>
                            <a:schemeClr val="tx1"/>
                          </a:solidFill>
                          <a:effectLst/>
                          <a:latin typeface="+mn-lt"/>
                          <a:ea typeface="+mn-ea"/>
                          <a:cs typeface="+mn-cs"/>
                        </a:rPr>
                        <a:t> Sogn og Fjordane, Hordaland og Rogaland</a:t>
                      </a:r>
                    </a:p>
                  </a:txBody>
                  <a:tcPr marL="68580" marR="68580" marT="0" marB="0" anchor="ctr">
                    <a:lnL w="12700" cmpd="sng">
                      <a:noFill/>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450" b="0" kern="1200" baseline="0" dirty="0" smtClean="0">
                          <a:solidFill>
                            <a:schemeClr val="tx1"/>
                          </a:solidFill>
                          <a:effectLst/>
                          <a:latin typeface="+mn-lt"/>
                          <a:ea typeface="+mn-ea"/>
                          <a:cs typeface="+mn-cs"/>
                        </a:rPr>
                        <a:t>   Areal (km</a:t>
                      </a:r>
                      <a:r>
                        <a:rPr lang="nn-NO" sz="1450" b="0" kern="1200" baseline="30000" dirty="0" smtClean="0">
                          <a:solidFill>
                            <a:schemeClr val="tx1"/>
                          </a:solidFill>
                          <a:effectLst/>
                          <a:latin typeface="+mn-lt"/>
                          <a:ea typeface="+mn-ea"/>
                          <a:cs typeface="+mn-cs"/>
                        </a:rPr>
                        <a:t>2</a:t>
                      </a:r>
                      <a:r>
                        <a:rPr lang="nn-NO" sz="1450" b="0" kern="1200" baseline="0" dirty="0" smtClean="0">
                          <a:solidFill>
                            <a:schemeClr val="tx1"/>
                          </a:solidFill>
                          <a:effectLst/>
                          <a:latin typeface="+mn-lt"/>
                          <a:ea typeface="+mn-ea"/>
                          <a:cs typeface="+mn-cs"/>
                        </a:rPr>
                        <a:t>)</a:t>
                      </a:r>
                      <a:endParaRPr lang="nn-NO" sz="1450" b="0" kern="1200" baseline="0" dirty="0">
                        <a:solidFill>
                          <a:schemeClr val="tx1"/>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450" b="0" kern="1200" baseline="0" noProof="0" dirty="0" smtClean="0">
                          <a:solidFill>
                            <a:schemeClr val="tx1"/>
                          </a:solidFill>
                          <a:effectLst/>
                          <a:latin typeface="+mn-lt"/>
                          <a:ea typeface="+mn-ea"/>
                          <a:cs typeface="+mn-cs"/>
                        </a:rPr>
                        <a:t>43 439</a:t>
                      </a: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450" b="0" kern="1200" baseline="0" noProof="0" dirty="0" smtClean="0">
                          <a:solidFill>
                            <a:schemeClr val="tx1"/>
                          </a:solidFill>
                          <a:effectLst/>
                          <a:latin typeface="+mn-lt"/>
                          <a:ea typeface="+mn-ea"/>
                          <a:cs typeface="+mn-cs"/>
                        </a:rPr>
                        <a:t>11,3</a:t>
                      </a: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288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n-NO" sz="1450" b="0" kern="1200" baseline="0" dirty="0" smtClean="0">
                        <a:solidFill>
                          <a:schemeClr val="tx1"/>
                        </a:solidFill>
                        <a:effectLst/>
                        <a:latin typeface="+mn-lt"/>
                        <a:ea typeface="+mn-ea"/>
                        <a:cs typeface="+mn-cs"/>
                      </a:endParaRPr>
                    </a:p>
                  </a:txBody>
                  <a:tcPr marL="68580" marR="68580" marT="0" marB="0" anchor="ctr">
                    <a:lnL w="12700" cmpd="sng">
                      <a:noFill/>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450" b="0" kern="1200" baseline="0" dirty="0" smtClean="0">
                          <a:solidFill>
                            <a:schemeClr val="tx1"/>
                          </a:solidFill>
                          <a:effectLst/>
                          <a:latin typeface="+mn-lt"/>
                          <a:ea typeface="+mn-ea"/>
                          <a:cs typeface="+mn-cs"/>
                        </a:rPr>
                        <a:t>   Innbyggarar </a:t>
                      </a:r>
                      <a:endParaRPr lang="nn-NO" sz="1450" b="0" kern="1200" baseline="0" dirty="0">
                        <a:solidFill>
                          <a:schemeClr val="tx1"/>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450" b="0" kern="1200" baseline="0" noProof="0" dirty="0" smtClean="0">
                          <a:solidFill>
                            <a:schemeClr val="tx1"/>
                          </a:solidFill>
                          <a:effectLst/>
                          <a:latin typeface="+mn-lt"/>
                          <a:ea typeface="+mn-ea"/>
                          <a:cs typeface="+mn-cs"/>
                        </a:rPr>
                        <a:t>1 096 202</a:t>
                      </a: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n-NO" sz="1450" b="0" kern="1200" baseline="0" noProof="0" dirty="0" smtClean="0">
                          <a:solidFill>
                            <a:schemeClr val="tx1"/>
                          </a:solidFill>
                          <a:effectLst/>
                          <a:latin typeface="+mn-lt"/>
                          <a:ea typeface="+mn-ea"/>
                          <a:cs typeface="+mn-cs"/>
                        </a:rPr>
                        <a:t>21,0</a:t>
                      </a: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88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n-NO" sz="1450" b="0" kern="1200" baseline="0" dirty="0" smtClean="0">
                        <a:solidFill>
                          <a:schemeClr val="tx1"/>
                        </a:solidFill>
                        <a:effectLst/>
                        <a:latin typeface="+mn-lt"/>
                        <a:ea typeface="+mn-ea"/>
                        <a:cs typeface="+mn-cs"/>
                      </a:endParaRPr>
                    </a:p>
                  </a:txBody>
                  <a:tcPr marL="68580" marR="68580" marT="0" marB="0" anchor="ctr">
                    <a:lnL w="12700" cmpd="sng">
                      <a:noFill/>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n-NO" sz="1450" b="0" kern="1200" baseline="0" dirty="0">
                        <a:solidFill>
                          <a:schemeClr val="tx1"/>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n-NO" sz="1450" b="0" kern="1200" baseline="0" dirty="0" smtClean="0">
                        <a:solidFill>
                          <a:schemeClr val="tx1"/>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n-NO" sz="1450" b="0" kern="1200" baseline="0" dirty="0" smtClean="0">
                        <a:solidFill>
                          <a:schemeClr val="tx1"/>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r h="3087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450" b="0" kern="1200" baseline="0" dirty="0" smtClean="0">
                          <a:solidFill>
                            <a:schemeClr val="tx1"/>
                          </a:solidFill>
                          <a:effectLst/>
                          <a:latin typeface="+mn-lt"/>
                          <a:ea typeface="+mn-ea"/>
                          <a:cs typeface="+mn-cs"/>
                        </a:rPr>
                        <a:t> Noreg</a:t>
                      </a:r>
                    </a:p>
                  </a:txBody>
                  <a:tcPr marL="68580" marR="68580" marT="0" marB="0" anchor="ctr">
                    <a:lnL w="12700" cmpd="sng">
                      <a:noFill/>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450" b="0" kern="1200" baseline="0" dirty="0" smtClean="0">
                          <a:solidFill>
                            <a:schemeClr val="tx1"/>
                          </a:solidFill>
                          <a:effectLst/>
                          <a:latin typeface="+mn-lt"/>
                          <a:ea typeface="+mn-ea"/>
                          <a:cs typeface="+mn-cs"/>
                        </a:rPr>
                        <a:t>   Areal (km</a:t>
                      </a:r>
                      <a:r>
                        <a:rPr lang="nn-NO" sz="1450" b="0" kern="1200" baseline="30000" dirty="0" smtClean="0">
                          <a:solidFill>
                            <a:schemeClr val="tx1"/>
                          </a:solidFill>
                          <a:effectLst/>
                          <a:latin typeface="+mn-lt"/>
                          <a:ea typeface="+mn-ea"/>
                          <a:cs typeface="+mn-cs"/>
                        </a:rPr>
                        <a:t>2</a:t>
                      </a:r>
                      <a:r>
                        <a:rPr lang="nn-NO" sz="1450" b="0" kern="1200" baseline="0" dirty="0" smtClean="0">
                          <a:solidFill>
                            <a:schemeClr val="tx1"/>
                          </a:solidFill>
                          <a:effectLst/>
                          <a:latin typeface="+mn-lt"/>
                          <a:ea typeface="+mn-ea"/>
                          <a:cs typeface="+mn-cs"/>
                        </a:rPr>
                        <a:t>)</a:t>
                      </a:r>
                      <a:endParaRPr lang="nn-NO" sz="1450" b="0" kern="1200" baseline="0" dirty="0">
                        <a:solidFill>
                          <a:schemeClr val="tx1"/>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450" b="0" kern="1200" baseline="0" noProof="0" dirty="0" smtClean="0">
                          <a:solidFill>
                            <a:schemeClr val="tx1"/>
                          </a:solidFill>
                          <a:effectLst/>
                          <a:latin typeface="+mn-lt"/>
                          <a:ea typeface="+mn-ea"/>
                          <a:cs typeface="+mn-cs"/>
                        </a:rPr>
                        <a:t>385 186</a:t>
                      </a: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450" b="0" kern="1200" baseline="0" dirty="0" smtClean="0">
                          <a:solidFill>
                            <a:schemeClr val="tx1"/>
                          </a:solidFill>
                          <a:effectLst/>
                          <a:latin typeface="+mn-lt"/>
                          <a:ea typeface="+mn-ea"/>
                          <a:cs typeface="+mn-cs"/>
                        </a:rPr>
                        <a:t>100,0</a:t>
                      </a: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mpd="sng">
                      <a:noFill/>
                    </a:lnR>
                    <a:lnT w="12700" cap="flat" cmpd="sng" algn="ctr">
                      <a:solidFill>
                        <a:schemeClr val="accent3">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88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n-NO" sz="1450" b="0" kern="1200" baseline="0" dirty="0" smtClean="0">
                        <a:solidFill>
                          <a:schemeClr val="tx1"/>
                        </a:solidFill>
                        <a:effectLst/>
                        <a:latin typeface="+mn-lt"/>
                        <a:ea typeface="+mn-ea"/>
                        <a:cs typeface="+mn-cs"/>
                      </a:endParaRPr>
                    </a:p>
                  </a:txBody>
                  <a:tcPr marL="68580" marR="68580" marT="0" marB="0" anchor="ctr">
                    <a:lnL w="12700" cmpd="sng">
                      <a:noFill/>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450" b="0" kern="1200" baseline="0" dirty="0" smtClean="0">
                          <a:solidFill>
                            <a:schemeClr val="tx1"/>
                          </a:solidFill>
                          <a:effectLst/>
                          <a:latin typeface="+mn-lt"/>
                          <a:ea typeface="+mn-ea"/>
                          <a:cs typeface="+mn-cs"/>
                        </a:rPr>
                        <a:t>   Innbyggarar </a:t>
                      </a:r>
                      <a:endParaRPr lang="nn-NO" sz="1450" b="0" kern="1200" baseline="0" dirty="0">
                        <a:solidFill>
                          <a:schemeClr val="tx1"/>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450" b="0" kern="1200" baseline="0" noProof="0" dirty="0" smtClean="0">
                          <a:solidFill>
                            <a:schemeClr val="tx1"/>
                          </a:solidFill>
                          <a:effectLst/>
                          <a:latin typeface="+mn-lt"/>
                          <a:ea typeface="+mn-ea"/>
                          <a:cs typeface="+mn-cs"/>
                        </a:rPr>
                        <a:t>5 213 985</a:t>
                      </a: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450" b="0" kern="1200" baseline="0" dirty="0" smtClean="0">
                          <a:solidFill>
                            <a:schemeClr val="tx1"/>
                          </a:solidFill>
                          <a:effectLst/>
                          <a:latin typeface="+mn-lt"/>
                          <a:ea typeface="+mn-ea"/>
                          <a:cs typeface="+mn-cs"/>
                        </a:rPr>
                        <a:t>100,0</a:t>
                      </a: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149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n-NO" sz="1450" b="0" kern="1200" baseline="0" dirty="0" smtClean="0">
                        <a:solidFill>
                          <a:schemeClr val="accent3">
                            <a:lumMod val="60000"/>
                            <a:lumOff val="40000"/>
                          </a:schemeClr>
                        </a:solidFill>
                        <a:effectLst/>
                        <a:latin typeface="+mn-lt"/>
                        <a:ea typeface="+mn-ea"/>
                        <a:cs typeface="+mn-cs"/>
                      </a:endParaRPr>
                    </a:p>
                  </a:txBody>
                  <a:tcPr marL="68580" marR="68580" marT="0" marB="0" anchor="ctr">
                    <a:lnL w="12700" cmpd="sng">
                      <a:noFill/>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n-NO" sz="1450" b="0" kern="1200" baseline="0" dirty="0">
                        <a:solidFill>
                          <a:schemeClr val="accent3">
                            <a:lumMod val="60000"/>
                            <a:lumOff val="40000"/>
                          </a:schemeClr>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n-NO" sz="1450" b="0" kern="1200" baseline="0" dirty="0" smtClean="0">
                        <a:solidFill>
                          <a:schemeClr val="accent3">
                            <a:lumMod val="60000"/>
                            <a:lumOff val="40000"/>
                          </a:schemeClr>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n-NO" sz="1450" b="0" kern="1200" baseline="0" dirty="0" smtClean="0">
                        <a:solidFill>
                          <a:schemeClr val="accent3">
                            <a:lumMod val="60000"/>
                            <a:lumOff val="40000"/>
                          </a:schemeClr>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n-NO" sz="800" b="0" kern="1200" baseline="0" dirty="0" smtClean="0">
                        <a:solidFill>
                          <a:schemeClr val="accent3">
                            <a:lumMod val="60000"/>
                            <a:lumOff val="40000"/>
                          </a:schemeClr>
                        </a:solidFill>
                        <a:effectLst/>
                        <a:latin typeface="+mn-lt"/>
                        <a:ea typeface="+mn-ea"/>
                        <a:cs typeface="+mn-cs"/>
                      </a:endParaRPr>
                    </a:p>
                  </a:txBody>
                  <a:tcPr marL="68580" marR="68580" marT="0" marB="0" anchor="ctr">
                    <a:lnL w="12700" cmpd="sng">
                      <a:noFill/>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n-NO" sz="800" b="0" kern="1200" baseline="0" dirty="0">
                        <a:solidFill>
                          <a:schemeClr val="accent3">
                            <a:lumMod val="60000"/>
                            <a:lumOff val="40000"/>
                          </a:schemeClr>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n-NO" sz="800" b="0" kern="1200" baseline="0" noProof="0" dirty="0" smtClean="0">
                        <a:solidFill>
                          <a:schemeClr val="accent3">
                            <a:lumMod val="60000"/>
                            <a:lumOff val="40000"/>
                          </a:schemeClr>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n-NO" sz="800" b="0" kern="1200" baseline="0" dirty="0" smtClean="0">
                        <a:solidFill>
                          <a:schemeClr val="accent3">
                            <a:lumMod val="60000"/>
                            <a:lumOff val="40000"/>
                          </a:schemeClr>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mpd="sng">
                      <a:noFill/>
                    </a:lnR>
                    <a:lnT w="12700" cap="flat" cmpd="sng" algn="ctr">
                      <a:solidFill>
                        <a:schemeClr val="accent3">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ittel 1"/>
          <p:cNvSpPr txBox="1">
            <a:spLocks/>
          </p:cNvSpPr>
          <p:nvPr/>
        </p:nvSpPr>
        <p:spPr>
          <a:xfrm>
            <a:off x="11055121" y="6453336"/>
            <a:ext cx="927719" cy="2796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27.05.2016</a:t>
            </a:r>
            <a:endParaRPr lang="nb-NO" sz="1200" dirty="0">
              <a:solidFill>
                <a:schemeClr val="accent3">
                  <a:lumMod val="60000"/>
                  <a:lumOff val="40000"/>
                </a:schemeClr>
              </a:solidFill>
            </a:endParaRPr>
          </a:p>
        </p:txBody>
      </p:sp>
      <p:sp>
        <p:nvSpPr>
          <p:cNvPr id="10" name="Tittel 1"/>
          <p:cNvSpPr txBox="1">
            <a:spLocks/>
          </p:cNvSpPr>
          <p:nvPr/>
        </p:nvSpPr>
        <p:spPr>
          <a:xfrm>
            <a:off x="155993" y="6453336"/>
            <a:ext cx="576064" cy="27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21</a:t>
            </a:r>
            <a:endParaRPr lang="nb-NO" sz="1200" dirty="0">
              <a:solidFill>
                <a:schemeClr val="accent3">
                  <a:lumMod val="60000"/>
                  <a:lumOff val="40000"/>
                </a:schemeClr>
              </a:solidFill>
            </a:endParaRPr>
          </a:p>
        </p:txBody>
      </p:sp>
      <p:sp>
        <p:nvSpPr>
          <p:cNvPr id="8" name="Tittel 1"/>
          <p:cNvSpPr txBox="1">
            <a:spLocks/>
          </p:cNvSpPr>
          <p:nvPr/>
        </p:nvSpPr>
        <p:spPr>
          <a:xfrm>
            <a:off x="2135561" y="5741640"/>
            <a:ext cx="7848871" cy="2796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spcAft>
                <a:spcPts val="300"/>
              </a:spcAft>
            </a:pPr>
            <a:r>
              <a:rPr lang="nn-NO" sz="1200" dirty="0">
                <a:solidFill>
                  <a:schemeClr val="accent3">
                    <a:lumMod val="60000"/>
                    <a:lumOff val="40000"/>
                  </a:schemeClr>
                </a:solidFill>
              </a:rPr>
              <a:t>* Innbyggartala er per </a:t>
            </a:r>
            <a:r>
              <a:rPr lang="nn-NO" sz="1200" u="sng" dirty="0">
                <a:solidFill>
                  <a:schemeClr val="accent3">
                    <a:lumMod val="60000"/>
                    <a:lumOff val="40000"/>
                  </a:schemeClr>
                </a:solidFill>
              </a:rPr>
              <a:t>01.01.2016</a:t>
            </a:r>
            <a:r>
              <a:rPr lang="nn-NO" sz="1200" dirty="0">
                <a:solidFill>
                  <a:schemeClr val="accent3">
                    <a:lumMod val="60000"/>
                    <a:lumOff val="40000"/>
                  </a:schemeClr>
                </a:solidFill>
              </a:rPr>
              <a:t> (SSB)</a:t>
            </a:r>
          </a:p>
        </p:txBody>
      </p:sp>
      <p:grpSp>
        <p:nvGrpSpPr>
          <p:cNvPr id="6" name="Gruppe 5"/>
          <p:cNvGrpSpPr/>
          <p:nvPr/>
        </p:nvGrpSpPr>
        <p:grpSpPr>
          <a:xfrm>
            <a:off x="9548038" y="276468"/>
            <a:ext cx="2360427" cy="778555"/>
            <a:chOff x="8389088" y="723033"/>
            <a:chExt cx="2923953" cy="994734"/>
          </a:xfrm>
        </p:grpSpPr>
        <p:pic>
          <p:nvPicPr>
            <p:cNvPr id="11" name="Bilde 10" descr="Logo Sogn og Fjordane fylkeskommune">
              <a:hlinkClick r:id="rId3"/>
            </p:cNvPr>
            <p:cNvPicPr/>
            <p:nvPr/>
          </p:nvPicPr>
          <p:blipFill rotWithShape="1">
            <a:blip r:embed="rId4">
              <a:extLst>
                <a:ext uri="{28A0092B-C50C-407E-A947-70E740481C1C}">
                  <a14:useLocalDpi xmlns:a14="http://schemas.microsoft.com/office/drawing/2010/main" val="0"/>
                </a:ext>
              </a:extLst>
            </a:blip>
            <a:srcRect l="2133" t="5601" r="75699" b="3328"/>
            <a:stretch/>
          </p:blipFill>
          <p:spPr bwMode="auto">
            <a:xfrm>
              <a:off x="8389088" y="735649"/>
              <a:ext cx="902429" cy="960852"/>
            </a:xfrm>
            <a:prstGeom prst="rect">
              <a:avLst/>
            </a:prstGeom>
            <a:noFill/>
            <a:ln>
              <a:noFill/>
            </a:ln>
            <a:extLst>
              <a:ext uri="{53640926-AAD7-44D8-BBD7-CCE9431645EC}">
                <a14:shadowObscured xmlns:a14="http://schemas.microsoft.com/office/drawing/2010/main"/>
              </a:ext>
            </a:extLst>
          </p:spPr>
        </p:pic>
        <p:pic>
          <p:nvPicPr>
            <p:cNvPr id="12" name="Bilde 11" descr="Logoen til  Rogaland fylkeskommune"/>
            <p:cNvPicPr/>
            <p:nvPr/>
          </p:nvPicPr>
          <p:blipFill rotWithShape="1">
            <a:blip r:embed="rId5">
              <a:extLst>
                <a:ext uri="{28A0092B-C50C-407E-A947-70E740481C1C}">
                  <a14:useLocalDpi xmlns:a14="http://schemas.microsoft.com/office/drawing/2010/main" val="0"/>
                </a:ext>
              </a:extLst>
            </a:blip>
            <a:srcRect r="75110" b="4295"/>
            <a:stretch/>
          </p:blipFill>
          <p:spPr bwMode="auto">
            <a:xfrm>
              <a:off x="10429113" y="723033"/>
              <a:ext cx="883928" cy="994733"/>
            </a:xfrm>
            <a:prstGeom prst="rect">
              <a:avLst/>
            </a:prstGeom>
            <a:noFill/>
            <a:ln>
              <a:noFill/>
            </a:ln>
            <a:extLst>
              <a:ext uri="{53640926-AAD7-44D8-BBD7-CCE9431645EC}">
                <a14:shadowObscured xmlns:a14="http://schemas.microsoft.com/office/drawing/2010/main"/>
              </a:ext>
            </a:extLst>
          </p:spPr>
        </p:pic>
        <p:pic>
          <p:nvPicPr>
            <p:cNvPr id="13" name="Bilde 12" descr="Hordaland fylkeskommune logo">
              <a:hlinkClick r:id="rId6" tooltip="&quot;Til forsida&quot;"/>
            </p:cNvPr>
            <p:cNvPicPr/>
            <p:nvPr/>
          </p:nvPicPr>
          <p:blipFill rotWithShape="1">
            <a:blip r:embed="rId7">
              <a:extLst>
                <a:ext uri="{28A0092B-C50C-407E-A947-70E740481C1C}">
                  <a14:useLocalDpi xmlns:a14="http://schemas.microsoft.com/office/drawing/2010/main" val="0"/>
                </a:ext>
              </a:extLst>
            </a:blip>
            <a:srcRect r="80393"/>
            <a:stretch/>
          </p:blipFill>
          <p:spPr bwMode="auto">
            <a:xfrm>
              <a:off x="9400165" y="754933"/>
              <a:ext cx="892148" cy="962834"/>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423712551"/>
      </p:ext>
    </p:extLst>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 6"/>
          <p:cNvGraphicFramePr>
            <a:graphicFrameLocks noGrp="1"/>
          </p:cNvGraphicFramePr>
          <p:nvPr>
            <p:extLst>
              <p:ext uri="{D42A27DB-BD31-4B8C-83A1-F6EECF244321}">
                <p14:modId xmlns:p14="http://schemas.microsoft.com/office/powerpoint/2010/main" val="114910549"/>
              </p:ext>
            </p:extLst>
          </p:nvPr>
        </p:nvGraphicFramePr>
        <p:xfrm>
          <a:off x="2207568" y="908720"/>
          <a:ext cx="7704856" cy="4392766"/>
        </p:xfrm>
        <a:graphic>
          <a:graphicData uri="http://schemas.openxmlformats.org/drawingml/2006/table">
            <a:tbl>
              <a:tblPr firstRow="1" bandRow="1">
                <a:tableStyleId>{5C22544A-7EE6-4342-B048-85BDC9FD1C3A}</a:tableStyleId>
              </a:tblPr>
              <a:tblGrid>
                <a:gridCol w="2039521"/>
                <a:gridCol w="1888445"/>
                <a:gridCol w="1888445"/>
                <a:gridCol w="1888445"/>
              </a:tblGrid>
              <a:tr h="576064">
                <a:tc gridSpan="4">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nn-NO" sz="2400" b="0" kern="1200" baseline="0" dirty="0" smtClean="0">
                          <a:solidFill>
                            <a:schemeClr val="accent3">
                              <a:lumMod val="60000"/>
                              <a:lumOff val="40000"/>
                            </a:schemeClr>
                          </a:solidFill>
                          <a:latin typeface="+mj-lt"/>
                          <a:ea typeface="+mj-ea"/>
                          <a:cs typeface="+mj-cs"/>
                        </a:rPr>
                        <a:t>Vestlandet</a:t>
                      </a:r>
                      <a:endParaRPr lang="nn-NO" sz="2400" b="0" kern="1200" dirty="0" smtClean="0">
                        <a:solidFill>
                          <a:schemeClr val="accent3">
                            <a:lumMod val="60000"/>
                            <a:lumOff val="40000"/>
                          </a:schemeClr>
                        </a:solidFill>
                        <a:latin typeface="+mj-lt"/>
                        <a:ea typeface="+mj-ea"/>
                        <a:cs typeface="+mj-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n-NO"/>
                    </a:p>
                  </a:txBody>
                  <a:tcPr/>
                </a:tc>
                <a:tc hMerge="1">
                  <a:txBody>
                    <a:bodyPr/>
                    <a:lstStyle/>
                    <a:p>
                      <a:endParaRPr lang="nn-NO"/>
                    </a:p>
                  </a:txBody>
                  <a:tcPr/>
                </a:tc>
                <a:tc hMerge="1">
                  <a:txBody>
                    <a:bodyPr/>
                    <a:lstStyle/>
                    <a:p>
                      <a:endParaRPr lang="nn-NO"/>
                    </a:p>
                  </a:txBody>
                  <a:tcPr/>
                </a:tc>
              </a:tr>
              <a:tr h="432048">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nn-NO" sz="1600" b="0" kern="1200" baseline="0" dirty="0" smtClean="0">
                        <a:solidFill>
                          <a:schemeClr val="accent3">
                            <a:lumMod val="60000"/>
                            <a:lumOff val="40000"/>
                          </a:schemeClr>
                        </a:solidFill>
                        <a:effectLst/>
                        <a:latin typeface="+mn-lt"/>
                        <a:ea typeface="+mn-ea"/>
                        <a:cs typeface="+mn-cs"/>
                      </a:endParaRPr>
                    </a:p>
                  </a:txBody>
                  <a:tcPr marL="68580" marR="68580" marT="0" marB="0"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nn-NO" sz="1600" b="0" kern="1200" baseline="0" dirty="0">
                        <a:solidFill>
                          <a:schemeClr val="accent3">
                            <a:lumMod val="60000"/>
                            <a:lumOff val="40000"/>
                          </a:schemeClr>
                        </a:solidFill>
                        <a:effectLst/>
                        <a:latin typeface="+mn-lt"/>
                        <a:ea typeface="+mn-ea"/>
                        <a:cs typeface="+mn-cs"/>
                      </a:endParaRPr>
                    </a:p>
                  </a:txBody>
                  <a:tcPr marL="68580" marR="6858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nn-NO" sz="1600" b="0" kern="1200" baseline="0" dirty="0" smtClean="0">
                          <a:solidFill>
                            <a:schemeClr val="accent3">
                              <a:lumMod val="60000"/>
                              <a:lumOff val="40000"/>
                            </a:schemeClr>
                          </a:solidFill>
                          <a:effectLst/>
                          <a:latin typeface="+mn-lt"/>
                          <a:ea typeface="+mn-ea"/>
                          <a:cs typeface="+mn-cs"/>
                        </a:rPr>
                        <a:t>Tal</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nn-NO" sz="1600" b="0" kern="1200" baseline="0" dirty="0" smtClean="0">
                          <a:solidFill>
                            <a:schemeClr val="accent3">
                              <a:lumMod val="60000"/>
                              <a:lumOff val="40000"/>
                            </a:schemeClr>
                          </a:solidFill>
                          <a:effectLst/>
                          <a:latin typeface="+mn-lt"/>
                          <a:ea typeface="+mn-ea"/>
                          <a:cs typeface="+mn-cs"/>
                        </a:rPr>
                        <a:t>Prosent</a:t>
                      </a:r>
                    </a:p>
                  </a:txBody>
                  <a:tcPr marL="68580" marR="6858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r h="720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n-NO" sz="800" b="0" kern="1200" baseline="0" dirty="0" smtClean="0">
                        <a:solidFill>
                          <a:schemeClr val="accent3">
                            <a:lumMod val="60000"/>
                            <a:lumOff val="40000"/>
                          </a:schemeClr>
                        </a:solidFill>
                        <a:effectLst/>
                        <a:latin typeface="+mn-lt"/>
                        <a:ea typeface="+mn-ea"/>
                        <a:cs typeface="+mn-cs"/>
                      </a:endParaRPr>
                    </a:p>
                  </a:txBody>
                  <a:tcPr marL="68580" marR="68580" marT="0" marB="0" anchor="ctr">
                    <a:lnL w="12700" cmpd="sng">
                      <a:noFill/>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n-NO" sz="800" b="0" kern="1200" baseline="0" dirty="0">
                        <a:solidFill>
                          <a:schemeClr val="accent3">
                            <a:lumMod val="60000"/>
                            <a:lumOff val="40000"/>
                          </a:schemeClr>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n-NO" sz="800" b="0" kern="1200" baseline="0" noProof="0" dirty="0" smtClean="0">
                        <a:solidFill>
                          <a:schemeClr val="accent3">
                            <a:lumMod val="60000"/>
                            <a:lumOff val="40000"/>
                          </a:schemeClr>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n-NO" sz="800" b="0" kern="1200" baseline="0" dirty="0" smtClean="0">
                        <a:solidFill>
                          <a:schemeClr val="accent3">
                            <a:lumMod val="60000"/>
                            <a:lumOff val="40000"/>
                          </a:schemeClr>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mpd="sng">
                      <a:noFill/>
                    </a:lnR>
                    <a:lnT w="12700" cap="flat" cmpd="sng" algn="ctr">
                      <a:solidFill>
                        <a:schemeClr val="accent3">
                          <a:lumMod val="60000"/>
                          <a:lumOff val="4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288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600" b="0" kern="1200" baseline="0" dirty="0" smtClean="0">
                          <a:solidFill>
                            <a:schemeClr val="tx1"/>
                          </a:solidFill>
                          <a:effectLst/>
                          <a:latin typeface="+mn-lt"/>
                          <a:ea typeface="+mn-ea"/>
                          <a:cs typeface="+mn-cs"/>
                        </a:rPr>
                        <a:t> Sogn og Fjordane</a:t>
                      </a:r>
                    </a:p>
                  </a:txBody>
                  <a:tcPr marL="68580" marR="68580" marT="0" marB="0" anchor="ctr">
                    <a:lnL w="12700" cmpd="sng">
                      <a:noFill/>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500" b="0" kern="1200" baseline="0" dirty="0" smtClean="0">
                          <a:solidFill>
                            <a:schemeClr val="tx1"/>
                          </a:solidFill>
                          <a:effectLst/>
                          <a:latin typeface="+mn-lt"/>
                          <a:ea typeface="+mn-ea"/>
                          <a:cs typeface="+mn-cs"/>
                        </a:rPr>
                        <a:t>    Areal (km</a:t>
                      </a:r>
                      <a:r>
                        <a:rPr lang="nn-NO" sz="1500" b="0" kern="1200" baseline="30000" dirty="0" smtClean="0">
                          <a:solidFill>
                            <a:schemeClr val="tx1"/>
                          </a:solidFill>
                          <a:effectLst/>
                          <a:latin typeface="+mn-lt"/>
                          <a:ea typeface="+mn-ea"/>
                          <a:cs typeface="+mn-cs"/>
                        </a:rPr>
                        <a:t>2</a:t>
                      </a:r>
                      <a:r>
                        <a:rPr lang="nn-NO" sz="1500" b="0" kern="1200" baseline="0" dirty="0" smtClean="0">
                          <a:solidFill>
                            <a:schemeClr val="tx1"/>
                          </a:solidFill>
                          <a:effectLst/>
                          <a:latin typeface="+mn-lt"/>
                          <a:ea typeface="+mn-ea"/>
                          <a:cs typeface="+mn-cs"/>
                        </a:rPr>
                        <a:t>)</a:t>
                      </a:r>
                      <a:endParaRPr lang="nn-NO" sz="1500" b="0" kern="1200" baseline="0" dirty="0">
                        <a:solidFill>
                          <a:schemeClr val="tx1"/>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500" b="0" kern="1200" baseline="0" noProof="0" dirty="0" smtClean="0">
                          <a:solidFill>
                            <a:schemeClr val="tx1"/>
                          </a:solidFill>
                          <a:effectLst/>
                          <a:latin typeface="+mn-lt"/>
                          <a:ea typeface="+mn-ea"/>
                          <a:cs typeface="+mn-cs"/>
                        </a:rPr>
                        <a:t>18 623,25</a:t>
                      </a: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500" b="0" kern="1200" baseline="0" noProof="0" dirty="0" smtClean="0">
                          <a:solidFill>
                            <a:schemeClr val="tx1"/>
                          </a:solidFill>
                          <a:effectLst/>
                          <a:latin typeface="+mn-lt"/>
                          <a:ea typeface="+mn-ea"/>
                          <a:cs typeface="+mn-cs"/>
                        </a:rPr>
                        <a:t>42,9</a:t>
                      </a: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288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n-NO" sz="1600" b="0" kern="1200" baseline="0" dirty="0" smtClean="0">
                        <a:solidFill>
                          <a:schemeClr val="tx1"/>
                        </a:solidFill>
                        <a:effectLst/>
                        <a:latin typeface="+mn-lt"/>
                        <a:ea typeface="+mn-ea"/>
                        <a:cs typeface="+mn-cs"/>
                      </a:endParaRPr>
                    </a:p>
                  </a:txBody>
                  <a:tcPr marL="68580" marR="68580" marT="0" marB="0" anchor="ctr">
                    <a:lnL w="12700" cmpd="sng">
                      <a:noFill/>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500" b="0" kern="1200" baseline="0" dirty="0" smtClean="0">
                          <a:solidFill>
                            <a:schemeClr val="tx1"/>
                          </a:solidFill>
                          <a:effectLst/>
                          <a:latin typeface="+mn-lt"/>
                          <a:ea typeface="+mn-ea"/>
                          <a:cs typeface="+mn-cs"/>
                        </a:rPr>
                        <a:t>    Innbyggarar </a:t>
                      </a:r>
                      <a:endParaRPr lang="nn-NO" sz="1500" b="0" kern="1200" baseline="0" dirty="0">
                        <a:solidFill>
                          <a:schemeClr val="tx1"/>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500" b="0" kern="1200" baseline="0" noProof="0" dirty="0" smtClean="0">
                          <a:solidFill>
                            <a:schemeClr val="tx1"/>
                          </a:solidFill>
                          <a:effectLst/>
                          <a:latin typeface="+mn-lt"/>
                          <a:ea typeface="+mn-ea"/>
                          <a:cs typeface="+mn-cs"/>
                        </a:rPr>
                        <a:t>109 530</a:t>
                      </a: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n-NO" sz="1500" b="0" kern="1200" baseline="0" noProof="0" dirty="0" smtClean="0">
                          <a:solidFill>
                            <a:schemeClr val="tx1"/>
                          </a:solidFill>
                          <a:effectLst/>
                          <a:latin typeface="+mn-lt"/>
                          <a:ea typeface="+mn-ea"/>
                          <a:cs typeface="+mn-cs"/>
                        </a:rPr>
                        <a:t>10,0</a:t>
                      </a: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88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n-NO" sz="1400" b="0" kern="1200" baseline="0" dirty="0" smtClean="0">
                        <a:solidFill>
                          <a:schemeClr val="tx1"/>
                        </a:solidFill>
                        <a:effectLst/>
                        <a:latin typeface="+mn-lt"/>
                        <a:ea typeface="+mn-ea"/>
                        <a:cs typeface="+mn-cs"/>
                      </a:endParaRPr>
                    </a:p>
                  </a:txBody>
                  <a:tcPr marL="68580" marR="68580" marT="0" marB="0" anchor="ctr">
                    <a:lnL w="12700" cmpd="sng">
                      <a:noFill/>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n-NO" sz="1400" b="0" kern="1200" baseline="0" dirty="0">
                        <a:solidFill>
                          <a:schemeClr val="tx1"/>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n-NO" sz="1400" b="0" kern="1200" baseline="0" dirty="0" smtClean="0">
                        <a:solidFill>
                          <a:schemeClr val="tx1"/>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n-NO" sz="1400" b="0" kern="1200" baseline="0" dirty="0" smtClean="0">
                        <a:solidFill>
                          <a:schemeClr val="tx1"/>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r h="381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600" b="0" kern="1200" baseline="0" dirty="0" smtClean="0">
                          <a:solidFill>
                            <a:schemeClr val="tx1"/>
                          </a:solidFill>
                          <a:effectLst/>
                          <a:latin typeface="+mn-lt"/>
                          <a:ea typeface="+mn-ea"/>
                          <a:cs typeface="+mn-cs"/>
                        </a:rPr>
                        <a:t> Hordaland</a:t>
                      </a:r>
                    </a:p>
                  </a:txBody>
                  <a:tcPr marL="68580" marR="68580" marT="0" marB="0" anchor="ctr">
                    <a:lnL w="12700" cmpd="sng">
                      <a:noFill/>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500" b="0" kern="1200" baseline="0" dirty="0" smtClean="0">
                          <a:solidFill>
                            <a:schemeClr val="tx1"/>
                          </a:solidFill>
                          <a:effectLst/>
                          <a:latin typeface="+mn-lt"/>
                          <a:ea typeface="+mn-ea"/>
                          <a:cs typeface="+mn-cs"/>
                        </a:rPr>
                        <a:t>    Areal (km</a:t>
                      </a:r>
                      <a:r>
                        <a:rPr lang="nn-NO" sz="1500" b="0" kern="1200" baseline="30000" dirty="0" smtClean="0">
                          <a:solidFill>
                            <a:schemeClr val="tx1"/>
                          </a:solidFill>
                          <a:effectLst/>
                          <a:latin typeface="+mn-lt"/>
                          <a:ea typeface="+mn-ea"/>
                          <a:cs typeface="+mn-cs"/>
                        </a:rPr>
                        <a:t>2</a:t>
                      </a:r>
                      <a:r>
                        <a:rPr lang="nn-NO" sz="1500" b="0" kern="1200" baseline="0" dirty="0" smtClean="0">
                          <a:solidFill>
                            <a:schemeClr val="tx1"/>
                          </a:solidFill>
                          <a:effectLst/>
                          <a:latin typeface="+mn-lt"/>
                          <a:ea typeface="+mn-ea"/>
                          <a:cs typeface="+mn-cs"/>
                        </a:rPr>
                        <a:t>)</a:t>
                      </a:r>
                      <a:endParaRPr lang="nn-NO" sz="1500" b="0" kern="1200" baseline="0" dirty="0">
                        <a:solidFill>
                          <a:schemeClr val="tx1"/>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500" b="0" kern="1200" baseline="0" noProof="0" dirty="0" smtClean="0">
                          <a:solidFill>
                            <a:schemeClr val="tx1"/>
                          </a:solidFill>
                          <a:effectLst/>
                          <a:latin typeface="+mn-lt"/>
                          <a:ea typeface="+mn-ea"/>
                          <a:cs typeface="+mn-cs"/>
                        </a:rPr>
                        <a:t>15 440,03</a:t>
                      </a: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500" b="0" kern="1200" baseline="0" dirty="0" smtClean="0">
                          <a:solidFill>
                            <a:schemeClr val="tx1"/>
                          </a:solidFill>
                          <a:effectLst/>
                          <a:latin typeface="+mn-lt"/>
                          <a:ea typeface="+mn-ea"/>
                          <a:cs typeface="+mn-cs"/>
                        </a:rPr>
                        <a:t>35,5</a:t>
                      </a: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mpd="sng">
                      <a:noFill/>
                    </a:lnR>
                    <a:lnT w="12700" cap="flat" cmpd="sng" algn="ctr">
                      <a:solidFill>
                        <a:schemeClr val="accent3">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88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n-NO" sz="1600" b="0" kern="1200" baseline="0" dirty="0" smtClean="0">
                        <a:solidFill>
                          <a:schemeClr val="tx1"/>
                        </a:solidFill>
                        <a:effectLst/>
                        <a:latin typeface="+mn-lt"/>
                        <a:ea typeface="+mn-ea"/>
                        <a:cs typeface="+mn-cs"/>
                      </a:endParaRPr>
                    </a:p>
                  </a:txBody>
                  <a:tcPr marL="68580" marR="68580" marT="0" marB="0" anchor="ctr">
                    <a:lnL w="12700" cmpd="sng">
                      <a:noFill/>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500" b="0" kern="1200" baseline="0" dirty="0" smtClean="0">
                          <a:solidFill>
                            <a:schemeClr val="tx1"/>
                          </a:solidFill>
                          <a:effectLst/>
                          <a:latin typeface="+mn-lt"/>
                          <a:ea typeface="+mn-ea"/>
                          <a:cs typeface="+mn-cs"/>
                        </a:rPr>
                        <a:t>    Innbyggarar </a:t>
                      </a:r>
                      <a:endParaRPr lang="nn-NO" sz="1500" b="0" kern="1200" baseline="0" dirty="0">
                        <a:solidFill>
                          <a:schemeClr val="tx1"/>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500" b="0" kern="1200" baseline="0" noProof="0" dirty="0" smtClean="0">
                          <a:solidFill>
                            <a:schemeClr val="tx1"/>
                          </a:solidFill>
                          <a:effectLst/>
                          <a:latin typeface="+mn-lt"/>
                          <a:ea typeface="+mn-ea"/>
                          <a:cs typeface="+mn-cs"/>
                        </a:rPr>
                        <a:t>516 497</a:t>
                      </a: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500" b="0" kern="1200" baseline="0" dirty="0" smtClean="0">
                          <a:solidFill>
                            <a:schemeClr val="tx1"/>
                          </a:solidFill>
                          <a:effectLst/>
                          <a:latin typeface="+mn-lt"/>
                          <a:ea typeface="+mn-ea"/>
                          <a:cs typeface="+mn-cs"/>
                        </a:rPr>
                        <a:t>47,1</a:t>
                      </a: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149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n-NO" sz="1400" b="0" kern="1200" baseline="0" dirty="0" smtClean="0">
                        <a:solidFill>
                          <a:schemeClr val="tx1"/>
                        </a:solidFill>
                        <a:effectLst/>
                        <a:latin typeface="+mn-lt"/>
                        <a:ea typeface="+mn-ea"/>
                        <a:cs typeface="+mn-cs"/>
                      </a:endParaRPr>
                    </a:p>
                  </a:txBody>
                  <a:tcPr marL="68580" marR="68580" marT="0" marB="0" anchor="ctr">
                    <a:lnL w="12700" cmpd="sng">
                      <a:noFill/>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n-NO" sz="1400" b="0" kern="1200" baseline="0" dirty="0">
                        <a:solidFill>
                          <a:schemeClr val="tx1"/>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n-NO" sz="1400" b="0" kern="1200" baseline="0" dirty="0" smtClean="0">
                        <a:solidFill>
                          <a:schemeClr val="tx1"/>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n-NO" sz="1400" b="0" kern="1200" baseline="0" dirty="0" smtClean="0">
                        <a:solidFill>
                          <a:schemeClr val="tx1"/>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r h="3608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600" b="0" kern="1200" baseline="0" dirty="0" smtClean="0">
                          <a:solidFill>
                            <a:schemeClr val="tx1"/>
                          </a:solidFill>
                          <a:effectLst/>
                          <a:latin typeface="+mn-lt"/>
                          <a:ea typeface="+mn-ea"/>
                          <a:cs typeface="+mn-cs"/>
                        </a:rPr>
                        <a:t> Rogaland</a:t>
                      </a:r>
                    </a:p>
                  </a:txBody>
                  <a:tcPr marL="68580" marR="68580" marT="0" marB="0" anchor="ctr">
                    <a:lnL w="12700" cmpd="sng">
                      <a:noFill/>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500" b="0" kern="1200" baseline="0" dirty="0" smtClean="0">
                          <a:solidFill>
                            <a:schemeClr val="tx1"/>
                          </a:solidFill>
                          <a:effectLst/>
                          <a:latin typeface="+mn-lt"/>
                          <a:ea typeface="+mn-ea"/>
                          <a:cs typeface="+mn-cs"/>
                        </a:rPr>
                        <a:t>    Areal (km</a:t>
                      </a:r>
                      <a:r>
                        <a:rPr lang="nn-NO" sz="1500" b="0" kern="1200" baseline="30000" dirty="0" smtClean="0">
                          <a:solidFill>
                            <a:schemeClr val="tx1"/>
                          </a:solidFill>
                          <a:effectLst/>
                          <a:latin typeface="+mn-lt"/>
                          <a:ea typeface="+mn-ea"/>
                          <a:cs typeface="+mn-cs"/>
                        </a:rPr>
                        <a:t>2</a:t>
                      </a:r>
                      <a:r>
                        <a:rPr lang="nn-NO" sz="1500" b="0" kern="1200" baseline="0" dirty="0" smtClean="0">
                          <a:solidFill>
                            <a:schemeClr val="tx1"/>
                          </a:solidFill>
                          <a:effectLst/>
                          <a:latin typeface="+mn-lt"/>
                          <a:ea typeface="+mn-ea"/>
                          <a:cs typeface="+mn-cs"/>
                        </a:rPr>
                        <a:t>)</a:t>
                      </a:r>
                      <a:endParaRPr lang="nn-NO" sz="1500" b="0" kern="1200" baseline="0" dirty="0">
                        <a:solidFill>
                          <a:schemeClr val="tx1"/>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500" b="0" kern="1200" baseline="0" noProof="0" dirty="0" smtClean="0">
                          <a:solidFill>
                            <a:schemeClr val="tx1"/>
                          </a:solidFill>
                          <a:effectLst/>
                          <a:latin typeface="+mn-lt"/>
                          <a:ea typeface="+mn-ea"/>
                          <a:cs typeface="+mn-cs"/>
                        </a:rPr>
                        <a:t>9 375,93</a:t>
                      </a: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500" b="0" kern="1200" baseline="0" dirty="0" smtClean="0">
                          <a:solidFill>
                            <a:schemeClr val="tx1"/>
                          </a:solidFill>
                          <a:effectLst/>
                          <a:latin typeface="+mn-lt"/>
                          <a:ea typeface="+mn-ea"/>
                          <a:cs typeface="+mn-cs"/>
                        </a:rPr>
                        <a:t>21,6</a:t>
                      </a: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mpd="sng">
                      <a:noFill/>
                    </a:lnR>
                    <a:lnT w="12700" cap="flat" cmpd="sng" algn="ctr">
                      <a:solidFill>
                        <a:schemeClr val="accent3">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88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n-NO" sz="1600" b="0" kern="1200" baseline="0" dirty="0" smtClean="0">
                        <a:solidFill>
                          <a:schemeClr val="tx1"/>
                        </a:solidFill>
                        <a:effectLst/>
                        <a:latin typeface="+mn-lt"/>
                        <a:ea typeface="+mn-ea"/>
                        <a:cs typeface="+mn-cs"/>
                      </a:endParaRPr>
                    </a:p>
                  </a:txBody>
                  <a:tcPr marL="68580" marR="68580" marT="0" marB="0" anchor="ctr">
                    <a:lnL w="12700" cmpd="sng">
                      <a:noFill/>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500" b="0" kern="1200" baseline="0" dirty="0" smtClean="0">
                          <a:solidFill>
                            <a:schemeClr val="tx1"/>
                          </a:solidFill>
                          <a:effectLst/>
                          <a:latin typeface="+mn-lt"/>
                          <a:ea typeface="+mn-ea"/>
                          <a:cs typeface="+mn-cs"/>
                        </a:rPr>
                        <a:t>    Innbyggarar </a:t>
                      </a:r>
                      <a:endParaRPr lang="nn-NO" sz="1500" b="0" kern="1200" baseline="0" dirty="0">
                        <a:solidFill>
                          <a:schemeClr val="tx1"/>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500" b="0" kern="1200" baseline="0" noProof="0" dirty="0" smtClean="0">
                          <a:solidFill>
                            <a:schemeClr val="tx1"/>
                          </a:solidFill>
                          <a:effectLst/>
                          <a:latin typeface="+mn-lt"/>
                          <a:ea typeface="+mn-ea"/>
                          <a:cs typeface="+mn-cs"/>
                        </a:rPr>
                        <a:t>470 175</a:t>
                      </a: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500" b="0" kern="1200" baseline="0" dirty="0" smtClean="0">
                          <a:solidFill>
                            <a:schemeClr val="tx1"/>
                          </a:solidFill>
                          <a:effectLst/>
                          <a:latin typeface="+mn-lt"/>
                          <a:ea typeface="+mn-ea"/>
                          <a:cs typeface="+mn-cs"/>
                        </a:rPr>
                        <a:t>42,9</a:t>
                      </a: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157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n-NO" sz="1400" b="0" kern="1200" baseline="0" dirty="0" smtClean="0">
                        <a:solidFill>
                          <a:schemeClr val="tx1"/>
                        </a:solidFill>
                        <a:effectLst/>
                        <a:latin typeface="+mn-lt"/>
                        <a:ea typeface="+mn-ea"/>
                        <a:cs typeface="+mn-cs"/>
                      </a:endParaRPr>
                    </a:p>
                  </a:txBody>
                  <a:tcPr marL="68580" marR="68580" marT="0" marB="0" anchor="ctr">
                    <a:lnL w="12700" cmpd="sng">
                      <a:noFill/>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n-NO" sz="1400" b="0" kern="1200" baseline="0" dirty="0">
                        <a:solidFill>
                          <a:schemeClr val="tx1"/>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n-NO" sz="1400" b="0" kern="1200" baseline="0" dirty="0" smtClean="0">
                        <a:solidFill>
                          <a:schemeClr val="tx1"/>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n-NO" sz="1400" b="0" kern="1200" baseline="0" dirty="0" smtClean="0">
                        <a:solidFill>
                          <a:schemeClr val="tx1"/>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600" b="0" kern="1200" baseline="0" dirty="0" smtClean="0">
                          <a:solidFill>
                            <a:schemeClr val="tx1"/>
                          </a:solidFill>
                          <a:effectLst/>
                          <a:latin typeface="+mn-lt"/>
                          <a:ea typeface="+mn-ea"/>
                          <a:cs typeface="+mn-cs"/>
                        </a:rPr>
                        <a:t> Samla </a:t>
                      </a:r>
                    </a:p>
                  </a:txBody>
                  <a:tcPr marL="68580" marR="68580" marT="0" marB="0" anchor="ctr">
                    <a:lnL w="12700" cmpd="sng">
                      <a:noFill/>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500" b="0" kern="1200" baseline="0" dirty="0" smtClean="0">
                          <a:solidFill>
                            <a:schemeClr val="tx1"/>
                          </a:solidFill>
                          <a:effectLst/>
                          <a:latin typeface="+mn-lt"/>
                          <a:ea typeface="+mn-ea"/>
                          <a:cs typeface="+mn-cs"/>
                        </a:rPr>
                        <a:t>    Areal (km</a:t>
                      </a:r>
                      <a:r>
                        <a:rPr lang="nn-NO" sz="1500" b="0" kern="1200" baseline="30000" dirty="0" smtClean="0">
                          <a:solidFill>
                            <a:schemeClr val="tx1"/>
                          </a:solidFill>
                          <a:effectLst/>
                          <a:latin typeface="+mn-lt"/>
                          <a:ea typeface="+mn-ea"/>
                          <a:cs typeface="+mn-cs"/>
                        </a:rPr>
                        <a:t>2</a:t>
                      </a:r>
                      <a:r>
                        <a:rPr lang="nn-NO" sz="1500" b="0" kern="1200" baseline="0" dirty="0" smtClean="0">
                          <a:solidFill>
                            <a:schemeClr val="tx1"/>
                          </a:solidFill>
                          <a:effectLst/>
                          <a:latin typeface="+mn-lt"/>
                          <a:ea typeface="+mn-ea"/>
                          <a:cs typeface="+mn-cs"/>
                        </a:rPr>
                        <a:t>)</a:t>
                      </a:r>
                      <a:endParaRPr lang="nn-NO" sz="1500" b="0" kern="1200" baseline="0" dirty="0">
                        <a:solidFill>
                          <a:schemeClr val="tx1"/>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500" b="0" kern="1200" baseline="0" noProof="0" dirty="0" smtClean="0">
                          <a:solidFill>
                            <a:schemeClr val="tx1"/>
                          </a:solidFill>
                          <a:effectLst/>
                          <a:latin typeface="+mn-lt"/>
                          <a:ea typeface="+mn-ea"/>
                          <a:cs typeface="+mn-cs"/>
                        </a:rPr>
                        <a:t>43 439,21</a:t>
                      </a: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500" b="0" kern="1200" baseline="0" dirty="0" smtClean="0">
                          <a:solidFill>
                            <a:schemeClr val="tx1"/>
                          </a:solidFill>
                          <a:effectLst/>
                          <a:latin typeface="+mn-lt"/>
                          <a:ea typeface="+mn-ea"/>
                          <a:cs typeface="+mn-cs"/>
                        </a:rPr>
                        <a:t>100,0</a:t>
                      </a: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mpd="sng">
                      <a:noFill/>
                    </a:lnR>
                    <a:lnT w="12700" cap="flat" cmpd="sng" algn="ctr">
                      <a:solidFill>
                        <a:schemeClr val="accent3">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88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n-NO" sz="1600" b="0" kern="1200" baseline="0" dirty="0">
                        <a:solidFill>
                          <a:schemeClr val="tx1"/>
                        </a:solidFill>
                        <a:effectLst/>
                        <a:latin typeface="+mn-lt"/>
                        <a:ea typeface="+mn-ea"/>
                        <a:cs typeface="+mn-cs"/>
                      </a:endParaRPr>
                    </a:p>
                  </a:txBody>
                  <a:tcPr marL="68580" marR="68580" marT="0" marB="0" anchor="ctr">
                    <a:lnL w="12700" cmpd="sng">
                      <a:noFill/>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500" b="0" kern="1200" baseline="0" dirty="0" smtClean="0">
                          <a:solidFill>
                            <a:schemeClr val="tx1"/>
                          </a:solidFill>
                          <a:effectLst/>
                          <a:latin typeface="+mn-lt"/>
                          <a:ea typeface="+mn-ea"/>
                          <a:cs typeface="+mn-cs"/>
                        </a:rPr>
                        <a:t>    Innbyggarar *</a:t>
                      </a:r>
                      <a:endParaRPr lang="nn-NO" sz="1500" b="0" kern="1200" baseline="0" dirty="0">
                        <a:solidFill>
                          <a:schemeClr val="tx1"/>
                        </a:solidFill>
                        <a:effectLst/>
                        <a:latin typeface="+mn-lt"/>
                        <a:ea typeface="+mn-ea"/>
                        <a:cs typeface="+mn-cs"/>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500" b="0" kern="1200" baseline="0" noProof="0" dirty="0" smtClean="0">
                          <a:solidFill>
                            <a:schemeClr val="tx1"/>
                          </a:solidFill>
                          <a:effectLst/>
                          <a:latin typeface="+mn-lt"/>
                          <a:ea typeface="+mn-ea"/>
                          <a:cs typeface="+mn-cs"/>
                        </a:rPr>
                        <a:t>1 096 202</a:t>
                      </a: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500" b="0" kern="1200" baseline="0" dirty="0" smtClean="0">
                          <a:solidFill>
                            <a:schemeClr val="tx1"/>
                          </a:solidFill>
                          <a:effectLst/>
                          <a:latin typeface="+mn-lt"/>
                          <a:ea typeface="+mn-ea"/>
                          <a:cs typeface="+mn-cs"/>
                        </a:rPr>
                        <a:t>100,0</a:t>
                      </a: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ittel 1"/>
          <p:cNvSpPr txBox="1">
            <a:spLocks/>
          </p:cNvSpPr>
          <p:nvPr/>
        </p:nvSpPr>
        <p:spPr>
          <a:xfrm>
            <a:off x="2135561" y="5741640"/>
            <a:ext cx="7848871" cy="2796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spcAft>
                <a:spcPts val="300"/>
              </a:spcAft>
            </a:pPr>
            <a:r>
              <a:rPr lang="nn-NO" sz="1200" dirty="0">
                <a:solidFill>
                  <a:schemeClr val="accent3">
                    <a:lumMod val="60000"/>
                    <a:lumOff val="40000"/>
                  </a:schemeClr>
                </a:solidFill>
              </a:rPr>
              <a:t>* Innbyggartala er per </a:t>
            </a:r>
            <a:r>
              <a:rPr lang="nn-NO" sz="1200" u="sng" dirty="0">
                <a:solidFill>
                  <a:schemeClr val="accent3">
                    <a:lumMod val="60000"/>
                    <a:lumOff val="40000"/>
                  </a:schemeClr>
                </a:solidFill>
              </a:rPr>
              <a:t>01.01.2016</a:t>
            </a:r>
            <a:r>
              <a:rPr lang="nn-NO" sz="1200" dirty="0">
                <a:solidFill>
                  <a:schemeClr val="accent3">
                    <a:lumMod val="60000"/>
                    <a:lumOff val="40000"/>
                  </a:schemeClr>
                </a:solidFill>
              </a:rPr>
              <a:t> (SSB)</a:t>
            </a:r>
          </a:p>
        </p:txBody>
      </p:sp>
      <p:sp>
        <p:nvSpPr>
          <p:cNvPr id="11" name="Tittel 1"/>
          <p:cNvSpPr txBox="1">
            <a:spLocks/>
          </p:cNvSpPr>
          <p:nvPr/>
        </p:nvSpPr>
        <p:spPr>
          <a:xfrm>
            <a:off x="11055121" y="6453336"/>
            <a:ext cx="927719" cy="2796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27.05.2016</a:t>
            </a:r>
            <a:endParaRPr lang="nb-NO" sz="1200" dirty="0">
              <a:solidFill>
                <a:schemeClr val="accent3">
                  <a:lumMod val="60000"/>
                  <a:lumOff val="40000"/>
                </a:schemeClr>
              </a:solidFill>
            </a:endParaRPr>
          </a:p>
        </p:txBody>
      </p:sp>
      <p:sp>
        <p:nvSpPr>
          <p:cNvPr id="12" name="Tittel 1"/>
          <p:cNvSpPr txBox="1">
            <a:spLocks/>
          </p:cNvSpPr>
          <p:nvPr/>
        </p:nvSpPr>
        <p:spPr>
          <a:xfrm>
            <a:off x="155993" y="6453336"/>
            <a:ext cx="576064" cy="27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22</a:t>
            </a:r>
            <a:endParaRPr lang="nb-NO" sz="1200" dirty="0">
              <a:solidFill>
                <a:schemeClr val="accent3">
                  <a:lumMod val="60000"/>
                  <a:lumOff val="40000"/>
                </a:schemeClr>
              </a:solidFill>
            </a:endParaRPr>
          </a:p>
        </p:txBody>
      </p:sp>
      <p:grpSp>
        <p:nvGrpSpPr>
          <p:cNvPr id="6" name="Gruppe 5"/>
          <p:cNvGrpSpPr/>
          <p:nvPr/>
        </p:nvGrpSpPr>
        <p:grpSpPr>
          <a:xfrm>
            <a:off x="9548038" y="276468"/>
            <a:ext cx="2360427" cy="778555"/>
            <a:chOff x="8389088" y="723033"/>
            <a:chExt cx="2923953" cy="994734"/>
          </a:xfrm>
        </p:grpSpPr>
        <p:pic>
          <p:nvPicPr>
            <p:cNvPr id="9" name="Bilde 8" descr="Logo Sogn og Fjordane fylkeskommune">
              <a:hlinkClick r:id="rId3"/>
            </p:cNvPr>
            <p:cNvPicPr/>
            <p:nvPr/>
          </p:nvPicPr>
          <p:blipFill rotWithShape="1">
            <a:blip r:embed="rId4">
              <a:extLst>
                <a:ext uri="{28A0092B-C50C-407E-A947-70E740481C1C}">
                  <a14:useLocalDpi xmlns:a14="http://schemas.microsoft.com/office/drawing/2010/main" val="0"/>
                </a:ext>
              </a:extLst>
            </a:blip>
            <a:srcRect l="2133" t="5601" r="75699" b="3328"/>
            <a:stretch/>
          </p:blipFill>
          <p:spPr bwMode="auto">
            <a:xfrm>
              <a:off x="8389088" y="735649"/>
              <a:ext cx="902429" cy="960852"/>
            </a:xfrm>
            <a:prstGeom prst="rect">
              <a:avLst/>
            </a:prstGeom>
            <a:noFill/>
            <a:ln>
              <a:noFill/>
            </a:ln>
            <a:extLst>
              <a:ext uri="{53640926-AAD7-44D8-BBD7-CCE9431645EC}">
                <a14:shadowObscured xmlns:a14="http://schemas.microsoft.com/office/drawing/2010/main"/>
              </a:ext>
            </a:extLst>
          </p:spPr>
        </p:pic>
        <p:pic>
          <p:nvPicPr>
            <p:cNvPr id="10" name="Bilde 9" descr="Logoen til  Rogaland fylkeskommune"/>
            <p:cNvPicPr/>
            <p:nvPr/>
          </p:nvPicPr>
          <p:blipFill rotWithShape="1">
            <a:blip r:embed="rId5">
              <a:extLst>
                <a:ext uri="{28A0092B-C50C-407E-A947-70E740481C1C}">
                  <a14:useLocalDpi xmlns:a14="http://schemas.microsoft.com/office/drawing/2010/main" val="0"/>
                </a:ext>
              </a:extLst>
            </a:blip>
            <a:srcRect r="75110" b="4295"/>
            <a:stretch/>
          </p:blipFill>
          <p:spPr bwMode="auto">
            <a:xfrm>
              <a:off x="10429113" y="723033"/>
              <a:ext cx="883928" cy="994733"/>
            </a:xfrm>
            <a:prstGeom prst="rect">
              <a:avLst/>
            </a:prstGeom>
            <a:noFill/>
            <a:ln>
              <a:noFill/>
            </a:ln>
            <a:extLst>
              <a:ext uri="{53640926-AAD7-44D8-BBD7-CCE9431645EC}">
                <a14:shadowObscured xmlns:a14="http://schemas.microsoft.com/office/drawing/2010/main"/>
              </a:ext>
            </a:extLst>
          </p:spPr>
        </p:pic>
        <p:pic>
          <p:nvPicPr>
            <p:cNvPr id="13" name="Bilde 12" descr="Hordaland fylkeskommune logo">
              <a:hlinkClick r:id="rId6" tooltip="&quot;Til forsida&quot;"/>
            </p:cNvPr>
            <p:cNvPicPr/>
            <p:nvPr/>
          </p:nvPicPr>
          <p:blipFill rotWithShape="1">
            <a:blip r:embed="rId7">
              <a:extLst>
                <a:ext uri="{28A0092B-C50C-407E-A947-70E740481C1C}">
                  <a14:useLocalDpi xmlns:a14="http://schemas.microsoft.com/office/drawing/2010/main" val="0"/>
                </a:ext>
              </a:extLst>
            </a:blip>
            <a:srcRect r="80393"/>
            <a:stretch/>
          </p:blipFill>
          <p:spPr bwMode="auto">
            <a:xfrm>
              <a:off x="9400165" y="754933"/>
              <a:ext cx="892148" cy="962834"/>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510081362"/>
      </p:ext>
    </p:extLst>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ssholder for innhold 4"/>
          <p:cNvGraphicFramePr>
            <a:graphicFrameLocks noGrp="1"/>
          </p:cNvGraphicFramePr>
          <p:nvPr>
            <p:ph sz="half" idx="1"/>
            <p:extLst>
              <p:ext uri="{D42A27DB-BD31-4B8C-83A1-F6EECF244321}">
                <p14:modId xmlns:p14="http://schemas.microsoft.com/office/powerpoint/2010/main" val="2696360112"/>
              </p:ext>
            </p:extLst>
          </p:nvPr>
        </p:nvGraphicFramePr>
        <p:xfrm>
          <a:off x="1991544" y="1596231"/>
          <a:ext cx="4038600" cy="41370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Plassholder for innhold 10"/>
          <p:cNvGraphicFramePr>
            <a:graphicFrameLocks noGrp="1"/>
          </p:cNvGraphicFramePr>
          <p:nvPr>
            <p:ph sz="half" idx="2"/>
            <p:extLst>
              <p:ext uri="{D42A27DB-BD31-4B8C-83A1-F6EECF244321}">
                <p14:modId xmlns:p14="http://schemas.microsoft.com/office/powerpoint/2010/main" val="918485545"/>
              </p:ext>
            </p:extLst>
          </p:nvPr>
        </p:nvGraphicFramePr>
        <p:xfrm>
          <a:off x="6182544" y="1596231"/>
          <a:ext cx="4038600" cy="4137025"/>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tel 1"/>
          <p:cNvSpPr txBox="1">
            <a:spLocks/>
          </p:cNvSpPr>
          <p:nvPr/>
        </p:nvSpPr>
        <p:spPr>
          <a:xfrm>
            <a:off x="2207568" y="908720"/>
            <a:ext cx="7776864"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spcBef>
                <a:spcPts val="1800"/>
              </a:spcBef>
            </a:pPr>
            <a:r>
              <a:rPr lang="nn-NO" sz="2400" dirty="0">
                <a:solidFill>
                  <a:schemeClr val="accent3">
                    <a:lumMod val="60000"/>
                    <a:lumOff val="40000"/>
                  </a:schemeClr>
                </a:solidFill>
              </a:rPr>
              <a:t>Vestlandet</a:t>
            </a:r>
            <a:endParaRPr lang="nn-NO" sz="2400" dirty="0">
              <a:solidFill>
                <a:schemeClr val="accent1">
                  <a:lumMod val="20000"/>
                  <a:lumOff val="80000"/>
                </a:schemeClr>
              </a:solidFill>
            </a:endParaRPr>
          </a:p>
        </p:txBody>
      </p:sp>
      <p:sp>
        <p:nvSpPr>
          <p:cNvPr id="8" name="Tittel 1"/>
          <p:cNvSpPr txBox="1">
            <a:spLocks/>
          </p:cNvSpPr>
          <p:nvPr/>
        </p:nvSpPr>
        <p:spPr>
          <a:xfrm>
            <a:off x="11055121" y="6453336"/>
            <a:ext cx="927719" cy="2796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27.05.2016</a:t>
            </a:r>
            <a:endParaRPr lang="nb-NO" sz="1200" dirty="0">
              <a:solidFill>
                <a:schemeClr val="accent3">
                  <a:lumMod val="60000"/>
                  <a:lumOff val="40000"/>
                </a:schemeClr>
              </a:solidFill>
            </a:endParaRPr>
          </a:p>
        </p:txBody>
      </p:sp>
      <p:sp>
        <p:nvSpPr>
          <p:cNvPr id="13" name="Tittel 1"/>
          <p:cNvSpPr txBox="1">
            <a:spLocks/>
          </p:cNvSpPr>
          <p:nvPr/>
        </p:nvSpPr>
        <p:spPr>
          <a:xfrm>
            <a:off x="155993" y="6453336"/>
            <a:ext cx="576064" cy="27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23</a:t>
            </a:r>
            <a:endParaRPr lang="nb-NO" sz="1200" dirty="0">
              <a:solidFill>
                <a:schemeClr val="accent3">
                  <a:lumMod val="60000"/>
                  <a:lumOff val="40000"/>
                </a:schemeClr>
              </a:solidFill>
            </a:endParaRPr>
          </a:p>
        </p:txBody>
      </p:sp>
      <p:grpSp>
        <p:nvGrpSpPr>
          <p:cNvPr id="7" name="Gruppe 6"/>
          <p:cNvGrpSpPr/>
          <p:nvPr/>
        </p:nvGrpSpPr>
        <p:grpSpPr>
          <a:xfrm>
            <a:off x="9548038" y="276468"/>
            <a:ext cx="2360427" cy="778555"/>
            <a:chOff x="8389088" y="723033"/>
            <a:chExt cx="2923953" cy="994734"/>
          </a:xfrm>
        </p:grpSpPr>
        <p:pic>
          <p:nvPicPr>
            <p:cNvPr id="9" name="Bilde 8" descr="Logo Sogn og Fjordane fylkeskommune">
              <a:hlinkClick r:id="rId5"/>
            </p:cNvPr>
            <p:cNvPicPr/>
            <p:nvPr/>
          </p:nvPicPr>
          <p:blipFill rotWithShape="1">
            <a:blip r:embed="rId6">
              <a:extLst>
                <a:ext uri="{28A0092B-C50C-407E-A947-70E740481C1C}">
                  <a14:useLocalDpi xmlns:a14="http://schemas.microsoft.com/office/drawing/2010/main" val="0"/>
                </a:ext>
              </a:extLst>
            </a:blip>
            <a:srcRect l="2133" t="5601" r="75699" b="3328"/>
            <a:stretch/>
          </p:blipFill>
          <p:spPr bwMode="auto">
            <a:xfrm>
              <a:off x="8389088" y="735649"/>
              <a:ext cx="902429" cy="960852"/>
            </a:xfrm>
            <a:prstGeom prst="rect">
              <a:avLst/>
            </a:prstGeom>
            <a:noFill/>
            <a:ln>
              <a:noFill/>
            </a:ln>
            <a:extLst>
              <a:ext uri="{53640926-AAD7-44D8-BBD7-CCE9431645EC}">
                <a14:shadowObscured xmlns:a14="http://schemas.microsoft.com/office/drawing/2010/main"/>
              </a:ext>
            </a:extLst>
          </p:spPr>
        </p:pic>
        <p:pic>
          <p:nvPicPr>
            <p:cNvPr id="10" name="Bilde 9" descr="Logoen til  Rogaland fylkeskommune"/>
            <p:cNvPicPr/>
            <p:nvPr/>
          </p:nvPicPr>
          <p:blipFill rotWithShape="1">
            <a:blip r:embed="rId7">
              <a:extLst>
                <a:ext uri="{28A0092B-C50C-407E-A947-70E740481C1C}">
                  <a14:useLocalDpi xmlns:a14="http://schemas.microsoft.com/office/drawing/2010/main" val="0"/>
                </a:ext>
              </a:extLst>
            </a:blip>
            <a:srcRect r="75110" b="4295"/>
            <a:stretch/>
          </p:blipFill>
          <p:spPr bwMode="auto">
            <a:xfrm>
              <a:off x="10429113" y="723033"/>
              <a:ext cx="883928" cy="994733"/>
            </a:xfrm>
            <a:prstGeom prst="rect">
              <a:avLst/>
            </a:prstGeom>
            <a:noFill/>
            <a:ln>
              <a:noFill/>
            </a:ln>
            <a:extLst>
              <a:ext uri="{53640926-AAD7-44D8-BBD7-CCE9431645EC}">
                <a14:shadowObscured xmlns:a14="http://schemas.microsoft.com/office/drawing/2010/main"/>
              </a:ext>
            </a:extLst>
          </p:spPr>
        </p:pic>
        <p:pic>
          <p:nvPicPr>
            <p:cNvPr id="14" name="Bilde 13" descr="Hordaland fylkeskommune logo">
              <a:hlinkClick r:id="rId8" tooltip="&quot;Til forsida&quot;"/>
            </p:cNvPr>
            <p:cNvPicPr/>
            <p:nvPr/>
          </p:nvPicPr>
          <p:blipFill rotWithShape="1">
            <a:blip r:embed="rId9">
              <a:extLst>
                <a:ext uri="{28A0092B-C50C-407E-A947-70E740481C1C}">
                  <a14:useLocalDpi xmlns:a14="http://schemas.microsoft.com/office/drawing/2010/main" val="0"/>
                </a:ext>
              </a:extLst>
            </a:blip>
            <a:srcRect r="80393"/>
            <a:stretch/>
          </p:blipFill>
          <p:spPr bwMode="auto">
            <a:xfrm>
              <a:off x="9400165" y="754933"/>
              <a:ext cx="892148" cy="962834"/>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467430248"/>
      </p:ext>
    </p:extLst>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855924" y="1869440"/>
            <a:ext cx="8659673" cy="3960440"/>
          </a:xfrm>
        </p:spPr>
        <p:txBody>
          <a:bodyPr>
            <a:noAutofit/>
          </a:bodyPr>
          <a:lstStyle/>
          <a:p>
            <a:pPr>
              <a:lnSpc>
                <a:spcPct val="100000"/>
              </a:lnSpc>
              <a:spcBef>
                <a:spcPts val="600"/>
              </a:spcBef>
              <a:spcAft>
                <a:spcPts val="1200"/>
              </a:spcAft>
              <a:buClr>
                <a:schemeClr val="accent3">
                  <a:lumMod val="60000"/>
                  <a:lumOff val="40000"/>
                </a:schemeClr>
              </a:buClr>
              <a:buFont typeface="Wingdings" panose="05000000000000000000" pitchFamily="2" charset="2"/>
              <a:buChar char="§"/>
            </a:pPr>
            <a:r>
              <a:rPr lang="nn-NO" sz="1900" dirty="0" smtClean="0">
                <a:solidFill>
                  <a:schemeClr val="tx1"/>
                </a:solidFill>
              </a:rPr>
              <a:t>«Tynn</a:t>
            </a:r>
            <a:r>
              <a:rPr lang="nn-NO" sz="1900" dirty="0">
                <a:solidFill>
                  <a:schemeClr val="tx1"/>
                </a:solidFill>
              </a:rPr>
              <a:t>» </a:t>
            </a:r>
            <a:r>
              <a:rPr lang="nn-NO" sz="1900" dirty="0" smtClean="0">
                <a:solidFill>
                  <a:schemeClr val="tx1"/>
                </a:solidFill>
              </a:rPr>
              <a:t>oppgåvemelding. Tilsvarande </a:t>
            </a:r>
            <a:r>
              <a:rPr lang="nn-NO" sz="1900" dirty="0">
                <a:solidFill>
                  <a:schemeClr val="tx1"/>
                </a:solidFill>
              </a:rPr>
              <a:t>stortingsvedtak i juni</a:t>
            </a:r>
            <a:r>
              <a:rPr lang="nn-NO" sz="1900" dirty="0" smtClean="0">
                <a:solidFill>
                  <a:schemeClr val="tx1"/>
                </a:solidFill>
              </a:rPr>
              <a:t>?</a:t>
            </a:r>
          </a:p>
          <a:p>
            <a:pPr>
              <a:lnSpc>
                <a:spcPct val="100000"/>
              </a:lnSpc>
              <a:spcBef>
                <a:spcPts val="600"/>
              </a:spcBef>
              <a:spcAft>
                <a:spcPts val="1200"/>
              </a:spcAft>
              <a:buClr>
                <a:schemeClr val="accent3">
                  <a:lumMod val="60000"/>
                  <a:lumOff val="40000"/>
                </a:schemeClr>
              </a:buClr>
              <a:buFont typeface="Wingdings" panose="05000000000000000000" pitchFamily="2" charset="2"/>
              <a:buChar char="§"/>
            </a:pPr>
            <a:r>
              <a:rPr lang="nn-NO" sz="1900" dirty="0">
                <a:solidFill>
                  <a:schemeClr val="tx1"/>
                </a:solidFill>
              </a:rPr>
              <a:t>Møre og Romsdal sin posisjon?</a:t>
            </a:r>
          </a:p>
          <a:p>
            <a:pPr>
              <a:lnSpc>
                <a:spcPct val="100000"/>
              </a:lnSpc>
              <a:spcBef>
                <a:spcPts val="600"/>
              </a:spcBef>
              <a:spcAft>
                <a:spcPts val="1200"/>
              </a:spcAft>
              <a:buClr>
                <a:schemeClr val="accent3">
                  <a:lumMod val="60000"/>
                  <a:lumOff val="40000"/>
                </a:schemeClr>
              </a:buClr>
              <a:buFont typeface="Wingdings" panose="05000000000000000000" pitchFamily="2" charset="2"/>
              <a:buChar char="§"/>
            </a:pPr>
            <a:r>
              <a:rPr lang="nn-NO" sz="1900" dirty="0" smtClean="0">
                <a:solidFill>
                  <a:schemeClr val="tx1"/>
                </a:solidFill>
              </a:rPr>
              <a:t>Korleis handtere fylka sin svært ulike </a:t>
            </a:r>
            <a:r>
              <a:rPr lang="nn-NO" sz="1900" dirty="0">
                <a:solidFill>
                  <a:schemeClr val="tx1"/>
                </a:solidFill>
              </a:rPr>
              <a:t>storleik og «tyngde»?</a:t>
            </a:r>
          </a:p>
          <a:p>
            <a:pPr>
              <a:lnSpc>
                <a:spcPct val="100000"/>
              </a:lnSpc>
              <a:spcBef>
                <a:spcPts val="600"/>
              </a:spcBef>
              <a:spcAft>
                <a:spcPts val="1200"/>
              </a:spcAft>
              <a:buClr>
                <a:schemeClr val="accent3">
                  <a:lumMod val="60000"/>
                  <a:lumOff val="40000"/>
                </a:schemeClr>
              </a:buClr>
              <a:buFont typeface="Wingdings" panose="05000000000000000000" pitchFamily="2" charset="2"/>
              <a:buChar char="§"/>
            </a:pPr>
            <a:r>
              <a:rPr lang="nn-NO" sz="1900" dirty="0">
                <a:solidFill>
                  <a:schemeClr val="tx1"/>
                </a:solidFill>
              </a:rPr>
              <a:t>For høgt </a:t>
            </a:r>
            <a:r>
              <a:rPr lang="nn-NO" sz="1900" dirty="0" smtClean="0">
                <a:solidFill>
                  <a:schemeClr val="tx1"/>
                </a:solidFill>
              </a:rPr>
              <a:t>tempo for ei så viktig avgjerd? Og for langt fram?</a:t>
            </a:r>
          </a:p>
          <a:p>
            <a:pPr>
              <a:lnSpc>
                <a:spcPct val="100000"/>
              </a:lnSpc>
              <a:spcBef>
                <a:spcPts val="600"/>
              </a:spcBef>
              <a:spcAft>
                <a:spcPts val="1200"/>
              </a:spcAft>
              <a:buClr>
                <a:schemeClr val="accent3">
                  <a:lumMod val="60000"/>
                  <a:lumOff val="40000"/>
                </a:schemeClr>
              </a:buClr>
              <a:buFont typeface="Wingdings" panose="05000000000000000000" pitchFamily="2" charset="2"/>
              <a:buChar char="§"/>
            </a:pPr>
            <a:r>
              <a:rPr lang="nn-NO" sz="1900" dirty="0" smtClean="0">
                <a:solidFill>
                  <a:schemeClr val="tx1"/>
                </a:solidFill>
              </a:rPr>
              <a:t>Får vi ei avgrensa </a:t>
            </a:r>
            <a:r>
              <a:rPr lang="nn-NO" sz="1900" dirty="0">
                <a:solidFill>
                  <a:schemeClr val="tx1"/>
                </a:solidFill>
              </a:rPr>
              <a:t>eller omfattande kommunereform?</a:t>
            </a:r>
          </a:p>
          <a:p>
            <a:pPr>
              <a:lnSpc>
                <a:spcPct val="100000"/>
              </a:lnSpc>
              <a:spcBef>
                <a:spcPts val="600"/>
              </a:spcBef>
              <a:spcAft>
                <a:spcPts val="1200"/>
              </a:spcAft>
              <a:buClr>
                <a:schemeClr val="accent3">
                  <a:lumMod val="60000"/>
                  <a:lumOff val="40000"/>
                </a:schemeClr>
              </a:buClr>
              <a:buFont typeface="Wingdings" panose="05000000000000000000" pitchFamily="2" charset="2"/>
              <a:buChar char="§"/>
            </a:pPr>
            <a:r>
              <a:rPr lang="nn-NO" sz="1900" dirty="0" smtClean="0">
                <a:solidFill>
                  <a:schemeClr val="tx1"/>
                </a:solidFill>
              </a:rPr>
              <a:t>Regional maktforskyving – sentralisering av makt internt i den nye regionen?</a:t>
            </a:r>
            <a:endParaRPr lang="nn-NO" sz="1900" dirty="0">
              <a:solidFill>
                <a:schemeClr val="tx1"/>
              </a:solidFill>
            </a:endParaRPr>
          </a:p>
          <a:p>
            <a:pPr>
              <a:lnSpc>
                <a:spcPct val="100000"/>
              </a:lnSpc>
              <a:spcBef>
                <a:spcPts val="600"/>
              </a:spcBef>
              <a:spcAft>
                <a:spcPts val="1200"/>
              </a:spcAft>
              <a:buClr>
                <a:schemeClr val="accent3">
                  <a:lumMod val="60000"/>
                  <a:lumOff val="40000"/>
                </a:schemeClr>
              </a:buClr>
              <a:buFont typeface="Wingdings" panose="05000000000000000000" pitchFamily="2" charset="2"/>
              <a:buChar char="§"/>
            </a:pPr>
            <a:r>
              <a:rPr lang="nn-NO" sz="1900" dirty="0" smtClean="0">
                <a:solidFill>
                  <a:schemeClr val="tx1"/>
                </a:solidFill>
              </a:rPr>
              <a:t>Maktforskyving frå stat til regionalt nivå – utfordring i sentral statsforvaltning?</a:t>
            </a:r>
            <a:endParaRPr lang="nn-NO" sz="1900" dirty="0">
              <a:solidFill>
                <a:schemeClr val="tx1"/>
              </a:solidFill>
            </a:endParaRPr>
          </a:p>
        </p:txBody>
      </p:sp>
      <p:sp>
        <p:nvSpPr>
          <p:cNvPr id="8" name="Tittel 1"/>
          <p:cNvSpPr txBox="1">
            <a:spLocks/>
          </p:cNvSpPr>
          <p:nvPr/>
        </p:nvSpPr>
        <p:spPr>
          <a:xfrm>
            <a:off x="872060" y="1149360"/>
            <a:ext cx="8512571"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spcBef>
                <a:spcPts val="1800"/>
              </a:spcBef>
            </a:pPr>
            <a:r>
              <a:rPr lang="nn-NO" sz="2400" dirty="0">
                <a:solidFill>
                  <a:schemeClr val="accent3">
                    <a:lumMod val="60000"/>
                    <a:lumOff val="40000"/>
                  </a:schemeClr>
                </a:solidFill>
              </a:rPr>
              <a:t>Utfordringar undervegs … </a:t>
            </a:r>
          </a:p>
        </p:txBody>
      </p:sp>
      <p:sp>
        <p:nvSpPr>
          <p:cNvPr id="7" name="Tittel 1"/>
          <p:cNvSpPr txBox="1">
            <a:spLocks/>
          </p:cNvSpPr>
          <p:nvPr/>
        </p:nvSpPr>
        <p:spPr>
          <a:xfrm>
            <a:off x="11055121" y="6453336"/>
            <a:ext cx="927719" cy="2796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27.05.2016</a:t>
            </a:r>
            <a:endParaRPr lang="nb-NO" sz="1200" dirty="0">
              <a:solidFill>
                <a:schemeClr val="accent3">
                  <a:lumMod val="60000"/>
                  <a:lumOff val="40000"/>
                </a:schemeClr>
              </a:solidFill>
            </a:endParaRPr>
          </a:p>
        </p:txBody>
      </p:sp>
      <p:sp>
        <p:nvSpPr>
          <p:cNvPr id="9" name="Tittel 1"/>
          <p:cNvSpPr txBox="1">
            <a:spLocks/>
          </p:cNvSpPr>
          <p:nvPr/>
        </p:nvSpPr>
        <p:spPr>
          <a:xfrm>
            <a:off x="155993" y="6453336"/>
            <a:ext cx="576064" cy="27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24</a:t>
            </a:r>
            <a:endParaRPr lang="nb-NO" sz="1200" dirty="0">
              <a:solidFill>
                <a:schemeClr val="accent3">
                  <a:lumMod val="60000"/>
                  <a:lumOff val="40000"/>
                </a:schemeClr>
              </a:solidFill>
            </a:endParaRPr>
          </a:p>
        </p:txBody>
      </p:sp>
      <p:grpSp>
        <p:nvGrpSpPr>
          <p:cNvPr id="12" name="Gruppe 11"/>
          <p:cNvGrpSpPr/>
          <p:nvPr/>
        </p:nvGrpSpPr>
        <p:grpSpPr>
          <a:xfrm>
            <a:off x="9548038" y="276468"/>
            <a:ext cx="2360427" cy="778555"/>
            <a:chOff x="8389088" y="723033"/>
            <a:chExt cx="2923953" cy="994734"/>
          </a:xfrm>
        </p:grpSpPr>
        <p:pic>
          <p:nvPicPr>
            <p:cNvPr id="13" name="Bilde 12" descr="Logo Sogn og Fjordane fylkeskommune">
              <a:hlinkClick r:id="rId2"/>
            </p:cNvPr>
            <p:cNvPicPr/>
            <p:nvPr/>
          </p:nvPicPr>
          <p:blipFill rotWithShape="1">
            <a:blip r:embed="rId3">
              <a:extLst>
                <a:ext uri="{28A0092B-C50C-407E-A947-70E740481C1C}">
                  <a14:useLocalDpi xmlns:a14="http://schemas.microsoft.com/office/drawing/2010/main" val="0"/>
                </a:ext>
              </a:extLst>
            </a:blip>
            <a:srcRect l="2133" t="5601" r="75699" b="3328"/>
            <a:stretch/>
          </p:blipFill>
          <p:spPr bwMode="auto">
            <a:xfrm>
              <a:off x="8389088" y="735649"/>
              <a:ext cx="902429" cy="960852"/>
            </a:xfrm>
            <a:prstGeom prst="rect">
              <a:avLst/>
            </a:prstGeom>
            <a:noFill/>
            <a:ln>
              <a:noFill/>
            </a:ln>
            <a:extLst>
              <a:ext uri="{53640926-AAD7-44D8-BBD7-CCE9431645EC}">
                <a14:shadowObscured xmlns:a14="http://schemas.microsoft.com/office/drawing/2010/main"/>
              </a:ext>
            </a:extLst>
          </p:spPr>
        </p:pic>
        <p:pic>
          <p:nvPicPr>
            <p:cNvPr id="14" name="Bilde 13" descr="Logoen til  Rogaland fylkeskommune"/>
            <p:cNvPicPr/>
            <p:nvPr/>
          </p:nvPicPr>
          <p:blipFill rotWithShape="1">
            <a:blip r:embed="rId4">
              <a:extLst>
                <a:ext uri="{28A0092B-C50C-407E-A947-70E740481C1C}">
                  <a14:useLocalDpi xmlns:a14="http://schemas.microsoft.com/office/drawing/2010/main" val="0"/>
                </a:ext>
              </a:extLst>
            </a:blip>
            <a:srcRect r="75110" b="4295"/>
            <a:stretch/>
          </p:blipFill>
          <p:spPr bwMode="auto">
            <a:xfrm>
              <a:off x="10429113" y="723033"/>
              <a:ext cx="883928" cy="994733"/>
            </a:xfrm>
            <a:prstGeom prst="rect">
              <a:avLst/>
            </a:prstGeom>
            <a:noFill/>
            <a:ln>
              <a:noFill/>
            </a:ln>
            <a:extLst>
              <a:ext uri="{53640926-AAD7-44D8-BBD7-CCE9431645EC}">
                <a14:shadowObscured xmlns:a14="http://schemas.microsoft.com/office/drawing/2010/main"/>
              </a:ext>
            </a:extLst>
          </p:spPr>
        </p:pic>
        <p:pic>
          <p:nvPicPr>
            <p:cNvPr id="16" name="Bilde 15" descr="Hordaland fylkeskommune logo">
              <a:hlinkClick r:id="rId5" tooltip="&quot;Til forsida&quot;"/>
            </p:cNvPr>
            <p:cNvPicPr/>
            <p:nvPr/>
          </p:nvPicPr>
          <p:blipFill rotWithShape="1">
            <a:blip r:embed="rId6">
              <a:extLst>
                <a:ext uri="{28A0092B-C50C-407E-A947-70E740481C1C}">
                  <a14:useLocalDpi xmlns:a14="http://schemas.microsoft.com/office/drawing/2010/main" val="0"/>
                </a:ext>
              </a:extLst>
            </a:blip>
            <a:srcRect r="80393"/>
            <a:stretch/>
          </p:blipFill>
          <p:spPr bwMode="auto">
            <a:xfrm>
              <a:off x="9400165" y="754933"/>
              <a:ext cx="892148" cy="962834"/>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570273580"/>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Sylinder 10"/>
          <p:cNvSpPr txBox="1"/>
          <p:nvPr/>
        </p:nvSpPr>
        <p:spPr>
          <a:xfrm>
            <a:off x="1088628" y="2146172"/>
            <a:ext cx="5842598" cy="3339376"/>
          </a:xfrm>
          <a:prstGeom prst="rect">
            <a:avLst/>
          </a:prstGeom>
          <a:noFill/>
        </p:spPr>
        <p:txBody>
          <a:bodyPr wrap="square" rtlCol="0">
            <a:spAutoFit/>
          </a:bodyPr>
          <a:lstStyle/>
          <a:p>
            <a:pPr marL="342900" indent="-342900">
              <a:spcAft>
                <a:spcPts val="600"/>
              </a:spcAft>
              <a:buClr>
                <a:schemeClr val="accent3">
                  <a:lumMod val="60000"/>
                  <a:lumOff val="40000"/>
                </a:schemeClr>
              </a:buClr>
              <a:buSzPct val="110000"/>
              <a:buFont typeface="Wingdings" panose="05000000000000000000" pitchFamily="2" charset="2"/>
              <a:buChar char="§"/>
            </a:pPr>
            <a:r>
              <a:rPr lang="nn-NO" sz="1600" dirty="0"/>
              <a:t>Nabopraten frå hausten 2015 (jf. KMD-invitasjonen 02.07.15)</a:t>
            </a:r>
          </a:p>
          <a:p>
            <a:pPr marL="342900" indent="-342900">
              <a:spcAft>
                <a:spcPts val="600"/>
              </a:spcAft>
              <a:buClr>
                <a:schemeClr val="accent3">
                  <a:lumMod val="60000"/>
                  <a:lumOff val="40000"/>
                </a:schemeClr>
              </a:buClr>
              <a:buSzPct val="110000"/>
              <a:buFont typeface="Wingdings" panose="05000000000000000000" pitchFamily="2" charset="2"/>
              <a:buChar char="§"/>
            </a:pPr>
            <a:r>
              <a:rPr lang="nn-NO" sz="1600" dirty="0"/>
              <a:t>Sommar/haust 2016: Kva fylkeskommunar ønskjer å slå seg saman?</a:t>
            </a:r>
          </a:p>
          <a:p>
            <a:pPr marL="342900" indent="-342900">
              <a:spcAft>
                <a:spcPts val="600"/>
              </a:spcAft>
              <a:buClr>
                <a:schemeClr val="accent3">
                  <a:lumMod val="60000"/>
                  <a:lumOff val="40000"/>
                </a:schemeClr>
              </a:buClr>
              <a:buSzPct val="110000"/>
              <a:buFont typeface="Wingdings" panose="05000000000000000000" pitchFamily="2" charset="2"/>
              <a:buChar char="§"/>
            </a:pPr>
            <a:r>
              <a:rPr lang="nn-NO" sz="1600" dirty="0"/>
              <a:t>Vedtak i fylkestinga innan 01.12.2016</a:t>
            </a:r>
          </a:p>
          <a:p>
            <a:pPr marL="342900" indent="-342900">
              <a:spcAft>
                <a:spcPts val="600"/>
              </a:spcAft>
              <a:buClr>
                <a:schemeClr val="accent3">
                  <a:lumMod val="60000"/>
                  <a:lumOff val="40000"/>
                </a:schemeClr>
              </a:buClr>
              <a:buSzPct val="110000"/>
              <a:buFont typeface="Wingdings" panose="05000000000000000000" pitchFamily="2" charset="2"/>
              <a:buChar char="§"/>
            </a:pPr>
            <a:r>
              <a:rPr lang="nn-NO" sz="1600" dirty="0"/>
              <a:t>Fylkeskommunane held fram dialog og avklaringar</a:t>
            </a:r>
          </a:p>
          <a:p>
            <a:pPr marL="342900" indent="-342900">
              <a:spcAft>
                <a:spcPts val="600"/>
              </a:spcAft>
              <a:buClr>
                <a:schemeClr val="accent3">
                  <a:lumMod val="60000"/>
                  <a:lumOff val="40000"/>
                </a:schemeClr>
              </a:buClr>
              <a:buSzPct val="110000"/>
              <a:buFont typeface="Wingdings" panose="05000000000000000000" pitchFamily="2" charset="2"/>
              <a:buChar char="§"/>
            </a:pPr>
            <a:r>
              <a:rPr lang="nn-NO" sz="1600" dirty="0"/>
              <a:t>Stortingsproposisjon våren 2017</a:t>
            </a:r>
          </a:p>
          <a:p>
            <a:pPr marL="342900" indent="-342900">
              <a:spcAft>
                <a:spcPts val="600"/>
              </a:spcAft>
              <a:buClr>
                <a:schemeClr val="accent3">
                  <a:lumMod val="60000"/>
                  <a:lumOff val="40000"/>
                </a:schemeClr>
              </a:buClr>
              <a:buSzPct val="110000"/>
              <a:buFont typeface="Wingdings" panose="05000000000000000000" pitchFamily="2" charset="2"/>
              <a:buChar char="§"/>
            </a:pPr>
            <a:r>
              <a:rPr lang="nn-NO" sz="1600" dirty="0"/>
              <a:t>Stortingsvedtak 2017</a:t>
            </a:r>
          </a:p>
          <a:p>
            <a:pPr marL="342900" indent="-342900">
              <a:spcAft>
                <a:spcPts val="600"/>
              </a:spcAft>
              <a:buClr>
                <a:schemeClr val="accent3">
                  <a:lumMod val="60000"/>
                  <a:lumOff val="40000"/>
                </a:schemeClr>
              </a:buClr>
              <a:buSzPct val="110000"/>
              <a:buFont typeface="Wingdings" panose="05000000000000000000" pitchFamily="2" charset="2"/>
              <a:buChar char="§"/>
            </a:pPr>
            <a:r>
              <a:rPr lang="nn-NO" sz="1600" dirty="0"/>
              <a:t>KMD og KS held dialog med fylkestinga om samanslåingsarbeidet</a:t>
            </a:r>
          </a:p>
          <a:p>
            <a:pPr marL="342900" indent="-342900">
              <a:spcAft>
                <a:spcPts val="600"/>
              </a:spcAft>
              <a:buClr>
                <a:schemeClr val="accent3">
                  <a:lumMod val="60000"/>
                  <a:lumOff val="40000"/>
                </a:schemeClr>
              </a:buClr>
              <a:buSzPct val="110000"/>
              <a:buFont typeface="Wingdings" panose="05000000000000000000" pitchFamily="2" charset="2"/>
              <a:buChar char="§"/>
            </a:pPr>
            <a:r>
              <a:rPr lang="nn-NO" sz="1600" dirty="0"/>
              <a:t>Førebuing, organisering og gjennomføring fram mot 01.01.2020</a:t>
            </a:r>
          </a:p>
        </p:txBody>
      </p:sp>
      <p:sp>
        <p:nvSpPr>
          <p:cNvPr id="8" name="Tittel 1"/>
          <p:cNvSpPr txBox="1">
            <a:spLocks/>
          </p:cNvSpPr>
          <p:nvPr/>
        </p:nvSpPr>
        <p:spPr>
          <a:xfrm>
            <a:off x="1076595" y="1290092"/>
            <a:ext cx="6178443" cy="6782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spcBef>
                <a:spcPts val="1800"/>
              </a:spcBef>
            </a:pPr>
            <a:r>
              <a:rPr lang="nn-NO" sz="2400" dirty="0">
                <a:solidFill>
                  <a:schemeClr val="accent3">
                    <a:lumMod val="60000"/>
                    <a:lumOff val="40000"/>
                  </a:schemeClr>
                </a:solidFill>
              </a:rPr>
              <a:t>Hovudløpet for </a:t>
            </a:r>
            <a:r>
              <a:rPr lang="nn-NO" sz="2400" dirty="0" smtClean="0">
                <a:solidFill>
                  <a:schemeClr val="accent3">
                    <a:lumMod val="60000"/>
                    <a:lumOff val="40000"/>
                  </a:schemeClr>
                </a:solidFill>
              </a:rPr>
              <a:t>regionreforma</a:t>
            </a:r>
            <a:endParaRPr lang="nn-NO" sz="2400" dirty="0">
              <a:solidFill>
                <a:schemeClr val="accent1">
                  <a:lumMod val="20000"/>
                  <a:lumOff val="80000"/>
                </a:schemeClr>
              </a:solidFill>
            </a:endParaRPr>
          </a:p>
        </p:txBody>
      </p:sp>
      <p:sp>
        <p:nvSpPr>
          <p:cNvPr id="15" name="Tittel 1"/>
          <p:cNvSpPr txBox="1">
            <a:spLocks/>
          </p:cNvSpPr>
          <p:nvPr/>
        </p:nvSpPr>
        <p:spPr>
          <a:xfrm>
            <a:off x="11055121" y="6453336"/>
            <a:ext cx="927719" cy="2796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27.05.2016</a:t>
            </a:r>
            <a:endParaRPr lang="nb-NO" sz="1200" dirty="0">
              <a:solidFill>
                <a:schemeClr val="accent3">
                  <a:lumMod val="60000"/>
                  <a:lumOff val="40000"/>
                </a:schemeClr>
              </a:solidFill>
            </a:endParaRPr>
          </a:p>
        </p:txBody>
      </p:sp>
      <p:sp>
        <p:nvSpPr>
          <p:cNvPr id="16" name="Tittel 1"/>
          <p:cNvSpPr txBox="1">
            <a:spLocks/>
          </p:cNvSpPr>
          <p:nvPr/>
        </p:nvSpPr>
        <p:spPr>
          <a:xfrm>
            <a:off x="155993" y="6453336"/>
            <a:ext cx="576064" cy="27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25</a:t>
            </a:r>
            <a:endParaRPr lang="nb-NO" sz="1200" dirty="0">
              <a:solidFill>
                <a:schemeClr val="accent3">
                  <a:lumMod val="60000"/>
                  <a:lumOff val="40000"/>
                </a:schemeClr>
              </a:solidFill>
            </a:endParaRPr>
          </a:p>
        </p:txBody>
      </p:sp>
      <p:pic>
        <p:nvPicPr>
          <p:cNvPr id="9" name="Bilde 8"/>
          <p:cNvPicPr>
            <a:picLocks noChangeAspect="1"/>
          </p:cNvPicPr>
          <p:nvPr/>
        </p:nvPicPr>
        <p:blipFill>
          <a:blip r:embed="rId2"/>
          <a:stretch>
            <a:fillRect/>
          </a:stretch>
        </p:blipFill>
        <p:spPr>
          <a:xfrm>
            <a:off x="7063577" y="1276928"/>
            <a:ext cx="3283577" cy="4529073"/>
          </a:xfrm>
          <a:prstGeom prst="rect">
            <a:avLst/>
          </a:prstGeom>
          <a:effectLst>
            <a:outerShdw blurRad="38100" dist="114300" dir="2700000" algn="tl" rotWithShape="0">
              <a:schemeClr val="bg1">
                <a:lumMod val="65000"/>
                <a:alpha val="40000"/>
              </a:schemeClr>
            </a:outerShdw>
          </a:effectLst>
        </p:spPr>
      </p:pic>
      <p:grpSp>
        <p:nvGrpSpPr>
          <p:cNvPr id="7" name="Gruppe 6"/>
          <p:cNvGrpSpPr/>
          <p:nvPr/>
        </p:nvGrpSpPr>
        <p:grpSpPr>
          <a:xfrm>
            <a:off x="9548038" y="276468"/>
            <a:ext cx="2360427" cy="778555"/>
            <a:chOff x="8389088" y="723033"/>
            <a:chExt cx="2923953" cy="994734"/>
          </a:xfrm>
        </p:grpSpPr>
        <p:pic>
          <p:nvPicPr>
            <p:cNvPr id="10" name="Bilde 9" descr="Logo Sogn og Fjordane fylkeskommune">
              <a:hlinkClick r:id="rId3"/>
            </p:cNvPr>
            <p:cNvPicPr/>
            <p:nvPr/>
          </p:nvPicPr>
          <p:blipFill rotWithShape="1">
            <a:blip r:embed="rId4">
              <a:extLst>
                <a:ext uri="{28A0092B-C50C-407E-A947-70E740481C1C}">
                  <a14:useLocalDpi xmlns:a14="http://schemas.microsoft.com/office/drawing/2010/main" val="0"/>
                </a:ext>
              </a:extLst>
            </a:blip>
            <a:srcRect l="2133" t="5601" r="75699" b="3328"/>
            <a:stretch/>
          </p:blipFill>
          <p:spPr bwMode="auto">
            <a:xfrm>
              <a:off x="8389088" y="735649"/>
              <a:ext cx="902429" cy="960852"/>
            </a:xfrm>
            <a:prstGeom prst="rect">
              <a:avLst/>
            </a:prstGeom>
            <a:noFill/>
            <a:ln>
              <a:noFill/>
            </a:ln>
            <a:extLst>
              <a:ext uri="{53640926-AAD7-44D8-BBD7-CCE9431645EC}">
                <a14:shadowObscured xmlns:a14="http://schemas.microsoft.com/office/drawing/2010/main"/>
              </a:ext>
            </a:extLst>
          </p:spPr>
        </p:pic>
        <p:pic>
          <p:nvPicPr>
            <p:cNvPr id="12" name="Bilde 11" descr="Logoen til  Rogaland fylkeskommune"/>
            <p:cNvPicPr/>
            <p:nvPr/>
          </p:nvPicPr>
          <p:blipFill rotWithShape="1">
            <a:blip r:embed="rId5">
              <a:extLst>
                <a:ext uri="{28A0092B-C50C-407E-A947-70E740481C1C}">
                  <a14:useLocalDpi xmlns:a14="http://schemas.microsoft.com/office/drawing/2010/main" val="0"/>
                </a:ext>
              </a:extLst>
            </a:blip>
            <a:srcRect r="75110" b="4295"/>
            <a:stretch/>
          </p:blipFill>
          <p:spPr bwMode="auto">
            <a:xfrm>
              <a:off x="10429113" y="723033"/>
              <a:ext cx="883928" cy="994733"/>
            </a:xfrm>
            <a:prstGeom prst="rect">
              <a:avLst/>
            </a:prstGeom>
            <a:noFill/>
            <a:ln>
              <a:noFill/>
            </a:ln>
            <a:extLst>
              <a:ext uri="{53640926-AAD7-44D8-BBD7-CCE9431645EC}">
                <a14:shadowObscured xmlns:a14="http://schemas.microsoft.com/office/drawing/2010/main"/>
              </a:ext>
            </a:extLst>
          </p:spPr>
        </p:pic>
        <p:pic>
          <p:nvPicPr>
            <p:cNvPr id="13" name="Bilde 12" descr="Hordaland fylkeskommune logo">
              <a:hlinkClick r:id="rId6" tooltip="&quot;Til forsida&quot;"/>
            </p:cNvPr>
            <p:cNvPicPr/>
            <p:nvPr/>
          </p:nvPicPr>
          <p:blipFill rotWithShape="1">
            <a:blip r:embed="rId7">
              <a:extLst>
                <a:ext uri="{28A0092B-C50C-407E-A947-70E740481C1C}">
                  <a14:useLocalDpi xmlns:a14="http://schemas.microsoft.com/office/drawing/2010/main" val="0"/>
                </a:ext>
              </a:extLst>
            </a:blip>
            <a:srcRect r="80393"/>
            <a:stretch/>
          </p:blipFill>
          <p:spPr bwMode="auto">
            <a:xfrm>
              <a:off x="9400165" y="754933"/>
              <a:ext cx="892148" cy="962834"/>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559622697"/>
      </p:ext>
    </p:extLst>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txBox="1">
            <a:spLocks/>
          </p:cNvSpPr>
          <p:nvPr/>
        </p:nvSpPr>
        <p:spPr>
          <a:xfrm>
            <a:off x="11055121" y="6453336"/>
            <a:ext cx="927719" cy="2796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27.05.2016</a:t>
            </a:r>
            <a:endParaRPr lang="nb-NO" sz="1200" dirty="0">
              <a:solidFill>
                <a:schemeClr val="accent3">
                  <a:lumMod val="60000"/>
                  <a:lumOff val="40000"/>
                </a:schemeClr>
              </a:solidFill>
            </a:endParaRPr>
          </a:p>
        </p:txBody>
      </p:sp>
      <p:sp>
        <p:nvSpPr>
          <p:cNvPr id="5" name="Tittel 1"/>
          <p:cNvSpPr txBox="1">
            <a:spLocks/>
          </p:cNvSpPr>
          <p:nvPr/>
        </p:nvSpPr>
        <p:spPr>
          <a:xfrm>
            <a:off x="155993" y="6453336"/>
            <a:ext cx="576064" cy="27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3</a:t>
            </a:r>
            <a:endParaRPr lang="nb-NO" sz="1200" dirty="0">
              <a:solidFill>
                <a:schemeClr val="accent3">
                  <a:lumMod val="60000"/>
                  <a:lumOff val="40000"/>
                </a:schemeClr>
              </a:solidFill>
            </a:endParaRPr>
          </a:p>
        </p:txBody>
      </p:sp>
      <p:graphicFrame>
        <p:nvGraphicFramePr>
          <p:cNvPr id="6" name="Tabell 5"/>
          <p:cNvGraphicFramePr>
            <a:graphicFrameLocks noGrp="1"/>
          </p:cNvGraphicFramePr>
          <p:nvPr>
            <p:extLst>
              <p:ext uri="{D42A27DB-BD31-4B8C-83A1-F6EECF244321}">
                <p14:modId xmlns:p14="http://schemas.microsoft.com/office/powerpoint/2010/main" val="3473460537"/>
              </p:ext>
            </p:extLst>
          </p:nvPr>
        </p:nvGraphicFramePr>
        <p:xfrm>
          <a:off x="920661" y="1440591"/>
          <a:ext cx="10304531" cy="3926134"/>
        </p:xfrm>
        <a:graphic>
          <a:graphicData uri="http://schemas.openxmlformats.org/drawingml/2006/table">
            <a:tbl>
              <a:tblPr firstRow="1" bandRow="1">
                <a:tableStyleId>{5C22544A-7EE6-4342-B048-85BDC9FD1C3A}</a:tableStyleId>
              </a:tblPr>
              <a:tblGrid>
                <a:gridCol w="572474"/>
                <a:gridCol w="9732057"/>
              </a:tblGrid>
              <a:tr h="75015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2400" b="0" dirty="0" smtClean="0">
                          <a:solidFill>
                            <a:schemeClr val="accent3">
                              <a:lumMod val="60000"/>
                              <a:lumOff val="40000"/>
                            </a:schemeClr>
                          </a:solidFill>
                        </a:rPr>
                        <a:t>Initiativ</a:t>
                      </a:r>
                      <a:r>
                        <a:rPr lang="nn-NO" sz="2400" b="0" baseline="0" dirty="0" smtClean="0">
                          <a:solidFill>
                            <a:schemeClr val="accent3">
                              <a:lumMod val="60000"/>
                              <a:lumOff val="40000"/>
                            </a:schemeClr>
                          </a:solidFill>
                        </a:rPr>
                        <a:t> og mandat frå fylkestinga</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n-NO" sz="1800" b="0" kern="1200" dirty="0" smtClean="0">
                        <a:solidFill>
                          <a:srgbClr val="92D050"/>
                        </a:solidFill>
                        <a:latin typeface="+mn-lt"/>
                        <a:ea typeface="+mn-ea"/>
                        <a:cs typeface="+mn-cs"/>
                      </a:endParaRP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453712">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nn-NO" sz="2000" b="0" baseline="0" dirty="0" smtClean="0">
                          <a:solidFill>
                            <a:schemeClr val="accent3">
                              <a:lumMod val="60000"/>
                              <a:lumOff val="40000"/>
                            </a:schemeClr>
                          </a:solidFill>
                        </a:rPr>
                        <a:t>–</a:t>
                      </a:r>
                      <a:endParaRPr lang="nn-NO" sz="2000" b="0" kern="1200" dirty="0">
                        <a:solidFill>
                          <a:schemeClr val="accent3">
                            <a:lumMod val="60000"/>
                            <a:lumOff val="40000"/>
                          </a:schemeClr>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2000" b="0" baseline="0" dirty="0" smtClean="0">
                          <a:solidFill>
                            <a:schemeClr val="tx1"/>
                          </a:solidFill>
                        </a:rPr>
                        <a:t>Sogn og Fjordane fylkesting vedtok initiativ til dialog </a:t>
                      </a:r>
                      <a:r>
                        <a:rPr lang="nn-NO" sz="2000" b="0" u="sng" baseline="0" dirty="0" smtClean="0">
                          <a:solidFill>
                            <a:schemeClr val="accent3">
                              <a:lumMod val="60000"/>
                              <a:lumOff val="40000"/>
                            </a:schemeClr>
                          </a:solidFill>
                        </a:rPr>
                        <a:t>09.12.2015</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453712">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nn-NO" sz="2000" b="0" baseline="0" dirty="0" smtClean="0">
                          <a:solidFill>
                            <a:schemeClr val="accent3">
                              <a:lumMod val="60000"/>
                              <a:lumOff val="40000"/>
                            </a:schemeClr>
                          </a:solidFill>
                        </a:rPr>
                        <a:t>–</a:t>
                      </a:r>
                      <a:endParaRPr lang="nn-NO" sz="2000" b="0" kern="1200" dirty="0" smtClean="0">
                        <a:solidFill>
                          <a:schemeClr val="accent3">
                            <a:lumMod val="60000"/>
                            <a:lumOff val="40000"/>
                          </a:schemeClr>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2000" b="0" kern="1200" baseline="0" dirty="0" smtClean="0">
                          <a:solidFill>
                            <a:schemeClr val="tx1"/>
                          </a:solidFill>
                          <a:latin typeface="+mn-lt"/>
                          <a:ea typeface="+mn-ea"/>
                          <a:cs typeface="+mn-cs"/>
                        </a:rPr>
                        <a:t>Rogaland </a:t>
                      </a:r>
                      <a:r>
                        <a:rPr lang="nn-NO" sz="2000" b="0" baseline="0" dirty="0" smtClean="0">
                          <a:solidFill>
                            <a:schemeClr val="tx1"/>
                          </a:solidFill>
                        </a:rPr>
                        <a:t>fylkesting </a:t>
                      </a:r>
                      <a:r>
                        <a:rPr lang="nn-NO" sz="2000" b="0" kern="1200" baseline="0" dirty="0" smtClean="0">
                          <a:solidFill>
                            <a:schemeClr val="tx1"/>
                          </a:solidFill>
                          <a:latin typeface="+mn-lt"/>
                          <a:ea typeface="+mn-ea"/>
                          <a:cs typeface="+mn-cs"/>
                        </a:rPr>
                        <a:t>vedtok å starte dialog </a:t>
                      </a:r>
                      <a:r>
                        <a:rPr lang="nn-NO" sz="2000" b="0" u="sng" kern="1200" baseline="0" dirty="0" smtClean="0">
                          <a:solidFill>
                            <a:schemeClr val="accent3">
                              <a:lumMod val="60000"/>
                              <a:lumOff val="40000"/>
                            </a:schemeClr>
                          </a:solidFill>
                          <a:latin typeface="+mn-lt"/>
                          <a:ea typeface="+mn-ea"/>
                          <a:cs typeface="+mn-cs"/>
                        </a:rPr>
                        <a:t>01.03.2016</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453712">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nn-NO" sz="2000" b="0" baseline="0" dirty="0" smtClean="0">
                          <a:solidFill>
                            <a:schemeClr val="accent3">
                              <a:lumMod val="60000"/>
                              <a:lumOff val="40000"/>
                            </a:schemeClr>
                          </a:solidFill>
                        </a:rPr>
                        <a:t>–</a:t>
                      </a:r>
                      <a:endParaRPr lang="nn-NO" sz="2000" b="0" kern="1200" dirty="0" smtClean="0">
                        <a:solidFill>
                          <a:schemeClr val="accent3">
                            <a:lumMod val="60000"/>
                            <a:lumOff val="40000"/>
                          </a:schemeClr>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2000" b="0" kern="1200" baseline="0" dirty="0" smtClean="0">
                          <a:solidFill>
                            <a:schemeClr val="tx1"/>
                          </a:solidFill>
                          <a:latin typeface="+mn-lt"/>
                          <a:ea typeface="+mn-ea"/>
                          <a:cs typeface="+mn-cs"/>
                        </a:rPr>
                        <a:t>Hordaland </a:t>
                      </a:r>
                      <a:r>
                        <a:rPr lang="nn-NO" sz="2000" b="0" baseline="0" dirty="0" smtClean="0">
                          <a:solidFill>
                            <a:schemeClr val="tx1"/>
                          </a:solidFill>
                        </a:rPr>
                        <a:t>fylkesting </a:t>
                      </a:r>
                      <a:r>
                        <a:rPr lang="nn-NO" sz="2000" b="0" kern="1200" baseline="0" dirty="0" smtClean="0">
                          <a:solidFill>
                            <a:schemeClr val="tx1"/>
                          </a:solidFill>
                          <a:latin typeface="+mn-lt"/>
                          <a:ea typeface="+mn-ea"/>
                          <a:cs typeface="+mn-cs"/>
                        </a:rPr>
                        <a:t>vedtok å starte dialog samt arbeidsform og organisering </a:t>
                      </a:r>
                      <a:r>
                        <a:rPr lang="nn-NO" sz="2000" b="0" u="sng" kern="1200" baseline="0" dirty="0" smtClean="0">
                          <a:solidFill>
                            <a:schemeClr val="accent3">
                              <a:lumMod val="60000"/>
                              <a:lumOff val="40000"/>
                            </a:schemeClr>
                          </a:solidFill>
                          <a:latin typeface="+mn-lt"/>
                          <a:ea typeface="+mn-ea"/>
                          <a:cs typeface="+mn-cs"/>
                        </a:rPr>
                        <a:t>09.03.2016</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453712">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nn-NO" sz="2000" b="0" baseline="0" dirty="0" smtClean="0">
                          <a:solidFill>
                            <a:schemeClr val="accent3">
                              <a:lumMod val="60000"/>
                              <a:lumOff val="40000"/>
                            </a:schemeClr>
                          </a:solidFill>
                        </a:rPr>
                        <a:t>–</a:t>
                      </a:r>
                      <a:endParaRPr lang="nn-NO" sz="2000" b="0" kern="1200" dirty="0">
                        <a:solidFill>
                          <a:schemeClr val="accent3">
                            <a:lumMod val="60000"/>
                            <a:lumOff val="40000"/>
                          </a:schemeClr>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2000" b="0" kern="1200" baseline="0" dirty="0" smtClean="0">
                          <a:solidFill>
                            <a:schemeClr val="tx1"/>
                          </a:solidFill>
                          <a:latin typeface="+mn-lt"/>
                          <a:ea typeface="+mn-ea"/>
                          <a:cs typeface="+mn-cs"/>
                        </a:rPr>
                        <a:t>Sogn og Fjordane </a:t>
                      </a:r>
                      <a:r>
                        <a:rPr lang="nn-NO" sz="2000" b="0" baseline="0" dirty="0" smtClean="0">
                          <a:solidFill>
                            <a:schemeClr val="tx1"/>
                          </a:solidFill>
                        </a:rPr>
                        <a:t>fylkesting </a:t>
                      </a:r>
                      <a:r>
                        <a:rPr lang="nn-NO" sz="2000" b="0" kern="1200" baseline="0" dirty="0" smtClean="0">
                          <a:solidFill>
                            <a:schemeClr val="tx1"/>
                          </a:solidFill>
                          <a:latin typeface="+mn-lt"/>
                          <a:ea typeface="+mn-ea"/>
                          <a:cs typeface="+mn-cs"/>
                        </a:rPr>
                        <a:t>vedtok arbeidsform og organisering </a:t>
                      </a:r>
                      <a:r>
                        <a:rPr lang="nn-NO" sz="2000" b="0" u="sng" kern="1200" baseline="0" dirty="0" smtClean="0">
                          <a:solidFill>
                            <a:schemeClr val="accent3">
                              <a:lumMod val="60000"/>
                              <a:lumOff val="40000"/>
                            </a:schemeClr>
                          </a:solidFill>
                          <a:latin typeface="+mn-lt"/>
                          <a:ea typeface="+mn-ea"/>
                          <a:cs typeface="+mn-cs"/>
                        </a:rPr>
                        <a:t>18.04.2016</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453712">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nn-NO" sz="2000" b="0" baseline="0" dirty="0" smtClean="0">
                          <a:solidFill>
                            <a:schemeClr val="accent3">
                              <a:lumMod val="60000"/>
                              <a:lumOff val="40000"/>
                            </a:schemeClr>
                          </a:solidFill>
                        </a:rPr>
                        <a:t>–</a:t>
                      </a:r>
                      <a:endParaRPr lang="nn-NO" sz="2000" b="0" kern="1200" dirty="0">
                        <a:solidFill>
                          <a:schemeClr val="accent3">
                            <a:lumMod val="60000"/>
                            <a:lumOff val="40000"/>
                          </a:schemeClr>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2000" b="0" kern="1200" baseline="0" dirty="0" smtClean="0">
                          <a:solidFill>
                            <a:schemeClr val="tx1"/>
                          </a:solidFill>
                          <a:latin typeface="+mn-lt"/>
                          <a:ea typeface="+mn-ea"/>
                          <a:cs typeface="+mn-cs"/>
                        </a:rPr>
                        <a:t>Rogaland </a:t>
                      </a:r>
                      <a:r>
                        <a:rPr lang="nn-NO" sz="2000" b="0" baseline="0" dirty="0" smtClean="0">
                          <a:solidFill>
                            <a:schemeClr val="tx1"/>
                          </a:solidFill>
                        </a:rPr>
                        <a:t>fylkesting </a:t>
                      </a:r>
                      <a:r>
                        <a:rPr lang="nn-NO" sz="2000" b="0" kern="1200" baseline="0" dirty="0" smtClean="0">
                          <a:solidFill>
                            <a:schemeClr val="tx1"/>
                          </a:solidFill>
                          <a:latin typeface="+mn-lt"/>
                          <a:ea typeface="+mn-ea"/>
                          <a:cs typeface="+mn-cs"/>
                        </a:rPr>
                        <a:t>vedtok arbeidsform og organisering </a:t>
                      </a:r>
                      <a:r>
                        <a:rPr lang="nn-NO" sz="2000" b="0" u="sng" kern="1200" baseline="0" dirty="0" smtClean="0">
                          <a:solidFill>
                            <a:schemeClr val="accent3">
                              <a:lumMod val="60000"/>
                              <a:lumOff val="40000"/>
                            </a:schemeClr>
                          </a:solidFill>
                          <a:latin typeface="+mn-lt"/>
                          <a:ea typeface="+mn-ea"/>
                          <a:cs typeface="+mn-cs"/>
                        </a:rPr>
                        <a:t>26.04.2016</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453712">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endParaRPr lang="nn-NO" sz="2000" b="0" kern="1200" dirty="0">
                        <a:solidFill>
                          <a:schemeClr val="accent3">
                            <a:lumMod val="60000"/>
                            <a:lumOff val="40000"/>
                          </a:schemeClr>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n-NO" sz="2000" b="0" u="sng" kern="1200" baseline="0" dirty="0" smtClean="0">
                        <a:solidFill>
                          <a:schemeClr val="accent3">
                            <a:lumMod val="60000"/>
                            <a:lumOff val="40000"/>
                          </a:schemeClr>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453712">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nn-NO" sz="2000" b="0" baseline="0" dirty="0" smtClean="0">
                          <a:solidFill>
                            <a:schemeClr val="accent3">
                              <a:lumMod val="60000"/>
                              <a:lumOff val="40000"/>
                            </a:schemeClr>
                          </a:solidFill>
                        </a:rPr>
                        <a:t>–</a:t>
                      </a:r>
                      <a:endParaRPr lang="nn-NO" sz="2000" b="0" kern="1200" dirty="0">
                        <a:solidFill>
                          <a:schemeClr val="accent3">
                            <a:lumMod val="60000"/>
                            <a:lumOff val="40000"/>
                          </a:schemeClr>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2000" b="0" kern="1200" baseline="0" dirty="0" smtClean="0">
                          <a:solidFill>
                            <a:schemeClr val="tx1"/>
                          </a:solidFill>
                          <a:latin typeface="+mn-lt"/>
                          <a:ea typeface="+mn-ea"/>
                          <a:cs typeface="+mn-cs"/>
                        </a:rPr>
                        <a:t>Forhandlingsutval og politiske styringsgrupper er no oppretta i alle tre fylka</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8" name="Gruppe 7"/>
          <p:cNvGrpSpPr/>
          <p:nvPr/>
        </p:nvGrpSpPr>
        <p:grpSpPr>
          <a:xfrm>
            <a:off x="9548038" y="276468"/>
            <a:ext cx="2360427" cy="778555"/>
            <a:chOff x="8389088" y="723033"/>
            <a:chExt cx="2923953" cy="994734"/>
          </a:xfrm>
        </p:grpSpPr>
        <p:pic>
          <p:nvPicPr>
            <p:cNvPr id="9" name="Bilde 8" descr="Logo Sogn og Fjordane fylkeskommune">
              <a:hlinkClick r:id="rId2"/>
            </p:cNvPr>
            <p:cNvPicPr/>
            <p:nvPr/>
          </p:nvPicPr>
          <p:blipFill rotWithShape="1">
            <a:blip r:embed="rId3">
              <a:extLst>
                <a:ext uri="{28A0092B-C50C-407E-A947-70E740481C1C}">
                  <a14:useLocalDpi xmlns:a14="http://schemas.microsoft.com/office/drawing/2010/main" val="0"/>
                </a:ext>
              </a:extLst>
            </a:blip>
            <a:srcRect l="2133" t="5601" r="75699" b="3328"/>
            <a:stretch/>
          </p:blipFill>
          <p:spPr bwMode="auto">
            <a:xfrm>
              <a:off x="8389088" y="735649"/>
              <a:ext cx="902429" cy="960852"/>
            </a:xfrm>
            <a:prstGeom prst="rect">
              <a:avLst/>
            </a:prstGeom>
            <a:noFill/>
            <a:ln>
              <a:noFill/>
            </a:ln>
            <a:extLst>
              <a:ext uri="{53640926-AAD7-44D8-BBD7-CCE9431645EC}">
                <a14:shadowObscured xmlns:a14="http://schemas.microsoft.com/office/drawing/2010/main"/>
              </a:ext>
            </a:extLst>
          </p:spPr>
        </p:pic>
        <p:pic>
          <p:nvPicPr>
            <p:cNvPr id="10" name="Bilde 9" descr="Logoen til  Rogaland fylkeskommune"/>
            <p:cNvPicPr/>
            <p:nvPr/>
          </p:nvPicPr>
          <p:blipFill rotWithShape="1">
            <a:blip r:embed="rId4">
              <a:extLst>
                <a:ext uri="{28A0092B-C50C-407E-A947-70E740481C1C}">
                  <a14:useLocalDpi xmlns:a14="http://schemas.microsoft.com/office/drawing/2010/main" val="0"/>
                </a:ext>
              </a:extLst>
            </a:blip>
            <a:srcRect r="75110" b="4295"/>
            <a:stretch/>
          </p:blipFill>
          <p:spPr bwMode="auto">
            <a:xfrm>
              <a:off x="10429113" y="723033"/>
              <a:ext cx="883928" cy="994733"/>
            </a:xfrm>
            <a:prstGeom prst="rect">
              <a:avLst/>
            </a:prstGeom>
            <a:noFill/>
            <a:ln>
              <a:noFill/>
            </a:ln>
            <a:extLst>
              <a:ext uri="{53640926-AAD7-44D8-BBD7-CCE9431645EC}">
                <a14:shadowObscured xmlns:a14="http://schemas.microsoft.com/office/drawing/2010/main"/>
              </a:ext>
            </a:extLst>
          </p:spPr>
        </p:pic>
        <p:pic>
          <p:nvPicPr>
            <p:cNvPr id="11" name="Bilde 10" descr="Hordaland fylkeskommune logo">
              <a:hlinkClick r:id="rId5" tooltip="&quot;Til forsida&quot;"/>
            </p:cNvPr>
            <p:cNvPicPr/>
            <p:nvPr/>
          </p:nvPicPr>
          <p:blipFill rotWithShape="1">
            <a:blip r:embed="rId6">
              <a:extLst>
                <a:ext uri="{28A0092B-C50C-407E-A947-70E740481C1C}">
                  <a14:useLocalDpi xmlns:a14="http://schemas.microsoft.com/office/drawing/2010/main" val="0"/>
                </a:ext>
              </a:extLst>
            </a:blip>
            <a:srcRect r="80393"/>
            <a:stretch/>
          </p:blipFill>
          <p:spPr bwMode="auto">
            <a:xfrm>
              <a:off x="9400165" y="754933"/>
              <a:ext cx="892148" cy="962834"/>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670980054"/>
      </p:ext>
    </p:extLst>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Sylinder 10"/>
          <p:cNvSpPr txBox="1"/>
          <p:nvPr/>
        </p:nvSpPr>
        <p:spPr>
          <a:xfrm>
            <a:off x="383689" y="782053"/>
            <a:ext cx="4139301" cy="5055230"/>
          </a:xfrm>
          <a:prstGeom prst="rect">
            <a:avLst/>
          </a:prstGeom>
          <a:noFill/>
        </p:spPr>
        <p:txBody>
          <a:bodyPr wrap="square" rtlCol="0">
            <a:spAutoFit/>
          </a:bodyPr>
          <a:lstStyle/>
          <a:p>
            <a:pPr>
              <a:lnSpc>
                <a:spcPct val="150000"/>
              </a:lnSpc>
              <a:spcAft>
                <a:spcPts val="600"/>
              </a:spcAft>
              <a:buClr>
                <a:schemeClr val="accent3">
                  <a:lumMod val="60000"/>
                  <a:lumOff val="40000"/>
                </a:schemeClr>
              </a:buClr>
              <a:buSzPct val="110000"/>
            </a:pPr>
            <a:r>
              <a:rPr lang="nn-NO" sz="2400" dirty="0">
                <a:solidFill>
                  <a:schemeClr val="accent3">
                    <a:lumMod val="60000"/>
                    <a:lumOff val="40000"/>
                  </a:schemeClr>
                </a:solidFill>
              </a:rPr>
              <a:t>Førebuande drøftingar:</a:t>
            </a:r>
          </a:p>
          <a:p>
            <a:pPr marL="285750" indent="-285750">
              <a:lnSpc>
                <a:spcPct val="150000"/>
              </a:lnSpc>
              <a:spcAft>
                <a:spcPts val="600"/>
              </a:spcAft>
              <a:buClr>
                <a:schemeClr val="accent3">
                  <a:lumMod val="60000"/>
                  <a:lumOff val="40000"/>
                </a:schemeClr>
              </a:buClr>
              <a:buSzPct val="110000"/>
              <a:buFont typeface="Courier New" panose="02070309020205020404" pitchFamily="49" charset="0"/>
              <a:buChar char="o"/>
            </a:pPr>
            <a:r>
              <a:rPr lang="nn-NO" sz="2000" dirty="0" smtClean="0"/>
              <a:t>Dialogmøte 1 (</a:t>
            </a:r>
            <a:r>
              <a:rPr lang="nn-NO" sz="2000" dirty="0" smtClean="0">
                <a:solidFill>
                  <a:schemeClr val="accent3">
                    <a:lumMod val="60000"/>
                    <a:lumOff val="40000"/>
                  </a:schemeClr>
                </a:solidFill>
              </a:rPr>
              <a:t>11.03.16</a:t>
            </a:r>
            <a:r>
              <a:rPr lang="nn-NO" sz="2000" dirty="0" smtClean="0"/>
              <a:t>)</a:t>
            </a:r>
            <a:endParaRPr lang="nn-NO" sz="2000" dirty="0"/>
          </a:p>
          <a:p>
            <a:pPr marL="285750" indent="-285750">
              <a:lnSpc>
                <a:spcPct val="150000"/>
              </a:lnSpc>
              <a:spcAft>
                <a:spcPts val="600"/>
              </a:spcAft>
              <a:buClr>
                <a:schemeClr val="accent3">
                  <a:lumMod val="60000"/>
                  <a:lumOff val="40000"/>
                </a:schemeClr>
              </a:buClr>
              <a:buSzPct val="110000"/>
              <a:buFont typeface="Courier New" panose="02070309020205020404" pitchFamily="49" charset="0"/>
              <a:buChar char="o"/>
            </a:pPr>
            <a:r>
              <a:rPr lang="nn-NO" sz="2000" dirty="0" smtClean="0"/>
              <a:t>Dialogmøte 2 (</a:t>
            </a:r>
            <a:r>
              <a:rPr lang="nn-NO" sz="2000" dirty="0" smtClean="0">
                <a:solidFill>
                  <a:schemeClr val="accent3">
                    <a:lumMod val="60000"/>
                    <a:lumOff val="40000"/>
                  </a:schemeClr>
                </a:solidFill>
              </a:rPr>
              <a:t>29.03.16</a:t>
            </a:r>
            <a:r>
              <a:rPr lang="nn-NO" sz="2000" dirty="0" smtClean="0"/>
              <a:t>)</a:t>
            </a:r>
          </a:p>
          <a:p>
            <a:pPr>
              <a:lnSpc>
                <a:spcPct val="150000"/>
              </a:lnSpc>
              <a:spcAft>
                <a:spcPts val="600"/>
              </a:spcAft>
              <a:buClr>
                <a:schemeClr val="accent3">
                  <a:lumMod val="60000"/>
                  <a:lumOff val="40000"/>
                </a:schemeClr>
              </a:buClr>
              <a:buSzPct val="110000"/>
            </a:pPr>
            <a:endParaRPr lang="nn-NO" sz="1700" dirty="0">
              <a:solidFill>
                <a:schemeClr val="accent3">
                  <a:lumMod val="60000"/>
                  <a:lumOff val="40000"/>
                </a:schemeClr>
              </a:solidFill>
            </a:endParaRPr>
          </a:p>
          <a:p>
            <a:pPr>
              <a:lnSpc>
                <a:spcPct val="150000"/>
              </a:lnSpc>
              <a:spcAft>
                <a:spcPts val="600"/>
              </a:spcAft>
              <a:buClr>
                <a:schemeClr val="accent3">
                  <a:lumMod val="60000"/>
                  <a:lumOff val="40000"/>
                </a:schemeClr>
              </a:buClr>
              <a:buSzPct val="110000"/>
            </a:pPr>
            <a:r>
              <a:rPr lang="nn-NO" sz="1900" dirty="0">
                <a:solidFill>
                  <a:schemeClr val="accent3">
                    <a:lumMod val="60000"/>
                    <a:lumOff val="40000"/>
                  </a:schemeClr>
                </a:solidFill>
              </a:rPr>
              <a:t>Førebelse signal frå fylkesordførarane</a:t>
            </a:r>
            <a:r>
              <a:rPr lang="nn-NO" dirty="0">
                <a:solidFill>
                  <a:schemeClr val="accent3">
                    <a:lumMod val="60000"/>
                    <a:lumOff val="40000"/>
                  </a:schemeClr>
                </a:solidFill>
              </a:rPr>
              <a:t>:</a:t>
            </a:r>
          </a:p>
          <a:p>
            <a:pPr marL="285750" indent="-285750">
              <a:lnSpc>
                <a:spcPct val="150000"/>
              </a:lnSpc>
              <a:spcAft>
                <a:spcPts val="600"/>
              </a:spcAft>
              <a:buClr>
                <a:schemeClr val="accent3">
                  <a:lumMod val="60000"/>
                  <a:lumOff val="40000"/>
                </a:schemeClr>
              </a:buClr>
              <a:buSzPct val="110000"/>
              <a:buFont typeface="Courier New" panose="02070309020205020404" pitchFamily="49" charset="0"/>
              <a:buChar char="o"/>
            </a:pPr>
            <a:r>
              <a:rPr lang="nn-NO" sz="1700" dirty="0" smtClean="0"/>
              <a:t>Tek regien på prosessen</a:t>
            </a:r>
          </a:p>
          <a:p>
            <a:pPr marL="285750" indent="-285750">
              <a:lnSpc>
                <a:spcPct val="150000"/>
              </a:lnSpc>
              <a:spcAft>
                <a:spcPts val="600"/>
              </a:spcAft>
              <a:buClr>
                <a:schemeClr val="accent3">
                  <a:lumMod val="60000"/>
                  <a:lumOff val="40000"/>
                </a:schemeClr>
              </a:buClr>
              <a:buSzPct val="110000"/>
              <a:buFont typeface="Courier New" panose="02070309020205020404" pitchFamily="49" charset="0"/>
              <a:buChar char="o"/>
            </a:pPr>
            <a:r>
              <a:rPr lang="nn-NO" sz="1700" dirty="0" smtClean="0"/>
              <a:t>Treng </a:t>
            </a:r>
            <a:r>
              <a:rPr lang="nn-NO" sz="1700" dirty="0" smtClean="0"/>
              <a:t>vissheit om framtidige oppgåver</a:t>
            </a:r>
            <a:endParaRPr lang="nn-NO" sz="1700" dirty="0"/>
          </a:p>
          <a:p>
            <a:pPr marL="285750" indent="-285750">
              <a:lnSpc>
                <a:spcPct val="150000"/>
              </a:lnSpc>
              <a:spcAft>
                <a:spcPts val="600"/>
              </a:spcAft>
              <a:buClr>
                <a:schemeClr val="accent3">
                  <a:lumMod val="60000"/>
                  <a:lumOff val="40000"/>
                </a:schemeClr>
              </a:buClr>
              <a:buSzPct val="110000"/>
              <a:buFont typeface="Courier New" panose="02070309020205020404" pitchFamily="49" charset="0"/>
              <a:buChar char="o"/>
            </a:pPr>
            <a:r>
              <a:rPr lang="nn-NO" sz="1700" dirty="0" smtClean="0"/>
              <a:t>Ønskjer solid regionalpolitisk forankring</a:t>
            </a:r>
          </a:p>
          <a:p>
            <a:pPr marL="285750" indent="-285750">
              <a:lnSpc>
                <a:spcPct val="150000"/>
              </a:lnSpc>
              <a:spcAft>
                <a:spcPts val="600"/>
              </a:spcAft>
              <a:buClr>
                <a:schemeClr val="accent3">
                  <a:lumMod val="60000"/>
                  <a:lumOff val="40000"/>
                </a:schemeClr>
              </a:buClr>
              <a:buSzPct val="110000"/>
              <a:buFont typeface="Courier New" panose="02070309020205020404" pitchFamily="49" charset="0"/>
              <a:buChar char="o"/>
            </a:pPr>
            <a:r>
              <a:rPr lang="nn-NO" sz="1700" dirty="0" smtClean="0"/>
              <a:t>Heller mot formannskapsorganisering</a:t>
            </a:r>
            <a:endParaRPr lang="nn-NO" sz="1700" dirty="0"/>
          </a:p>
          <a:p>
            <a:pPr marL="285750" indent="-285750">
              <a:lnSpc>
                <a:spcPct val="150000"/>
              </a:lnSpc>
              <a:spcAft>
                <a:spcPts val="600"/>
              </a:spcAft>
              <a:buClr>
                <a:schemeClr val="accent3">
                  <a:lumMod val="60000"/>
                  <a:lumOff val="40000"/>
                </a:schemeClr>
              </a:buClr>
              <a:buSzPct val="110000"/>
              <a:buFont typeface="Courier New" panose="02070309020205020404" pitchFamily="49" charset="0"/>
              <a:buChar char="o"/>
            </a:pPr>
            <a:r>
              <a:rPr lang="nn-NO" sz="1700" dirty="0"/>
              <a:t>S</a:t>
            </a:r>
            <a:r>
              <a:rPr lang="nn-NO" sz="1700" dirty="0" smtClean="0"/>
              <a:t>øknad om økonomisk utgreiingsstøtte</a:t>
            </a:r>
            <a:endParaRPr lang="nn-NO" sz="1700" dirty="0"/>
          </a:p>
        </p:txBody>
      </p:sp>
      <p:pic>
        <p:nvPicPr>
          <p:cNvPr id="3" name="Bilde 2"/>
          <p:cNvPicPr>
            <a:picLocks noChangeAspect="1"/>
          </p:cNvPicPr>
          <p:nvPr/>
        </p:nvPicPr>
        <p:blipFill rotWithShape="1">
          <a:blip r:embed="rId2"/>
          <a:srcRect l="4752" t="2972" r="3123" b="4624"/>
          <a:stretch/>
        </p:blipFill>
        <p:spPr>
          <a:xfrm>
            <a:off x="4522990" y="782053"/>
            <a:ext cx="7405618" cy="5245767"/>
          </a:xfrm>
          <a:prstGeom prst="rect">
            <a:avLst/>
          </a:prstGeom>
          <a:effectLst>
            <a:outerShdw blurRad="38100" dist="114300" dir="2700000" algn="tl" rotWithShape="0">
              <a:schemeClr val="bg1">
                <a:lumMod val="65000"/>
                <a:alpha val="40000"/>
              </a:schemeClr>
            </a:outerShdw>
          </a:effectLst>
        </p:spPr>
      </p:pic>
      <p:sp>
        <p:nvSpPr>
          <p:cNvPr id="10" name="Tittel 1"/>
          <p:cNvSpPr txBox="1">
            <a:spLocks/>
          </p:cNvSpPr>
          <p:nvPr/>
        </p:nvSpPr>
        <p:spPr>
          <a:xfrm>
            <a:off x="11055121" y="6453336"/>
            <a:ext cx="927719" cy="2796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27.05.2016</a:t>
            </a:r>
            <a:endParaRPr lang="nb-NO" sz="1200" dirty="0">
              <a:solidFill>
                <a:schemeClr val="accent3">
                  <a:lumMod val="60000"/>
                  <a:lumOff val="40000"/>
                </a:schemeClr>
              </a:solidFill>
            </a:endParaRPr>
          </a:p>
        </p:txBody>
      </p:sp>
      <p:sp>
        <p:nvSpPr>
          <p:cNvPr id="14" name="Tittel 1"/>
          <p:cNvSpPr txBox="1">
            <a:spLocks/>
          </p:cNvSpPr>
          <p:nvPr/>
        </p:nvSpPr>
        <p:spPr>
          <a:xfrm>
            <a:off x="155993" y="6453336"/>
            <a:ext cx="576064" cy="27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a:solidFill>
                  <a:schemeClr val="accent3">
                    <a:lumMod val="60000"/>
                    <a:lumOff val="40000"/>
                  </a:schemeClr>
                </a:solidFill>
              </a:rPr>
              <a:t>4</a:t>
            </a:r>
            <a:endParaRPr lang="nb-NO" sz="1200" dirty="0">
              <a:solidFill>
                <a:schemeClr val="accent3">
                  <a:lumMod val="60000"/>
                  <a:lumOff val="40000"/>
                </a:schemeClr>
              </a:solidFill>
            </a:endParaRPr>
          </a:p>
        </p:txBody>
      </p:sp>
    </p:spTree>
    <p:extLst>
      <p:ext uri="{BB962C8B-B14F-4D97-AF65-F5344CB8AC3E}">
        <p14:creationId xmlns:p14="http://schemas.microsoft.com/office/powerpoint/2010/main" val="1468603702"/>
      </p:ext>
    </p:extLst>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txBox="1">
            <a:spLocks/>
          </p:cNvSpPr>
          <p:nvPr/>
        </p:nvSpPr>
        <p:spPr>
          <a:xfrm>
            <a:off x="11055121" y="6453336"/>
            <a:ext cx="927719" cy="2796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tx2"/>
                </a:solidFill>
              </a:rPr>
              <a:t>27.05.2016</a:t>
            </a:r>
            <a:endParaRPr lang="nb-NO" sz="1200" dirty="0">
              <a:solidFill>
                <a:schemeClr val="tx2"/>
              </a:solidFill>
            </a:endParaRPr>
          </a:p>
        </p:txBody>
      </p:sp>
      <p:sp>
        <p:nvSpPr>
          <p:cNvPr id="5" name="Tittel 1"/>
          <p:cNvSpPr txBox="1">
            <a:spLocks/>
          </p:cNvSpPr>
          <p:nvPr/>
        </p:nvSpPr>
        <p:spPr>
          <a:xfrm>
            <a:off x="155993" y="6453336"/>
            <a:ext cx="576064" cy="27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a:solidFill>
                  <a:schemeClr val="tx2"/>
                </a:solidFill>
              </a:rPr>
              <a:t>5</a:t>
            </a:r>
            <a:endParaRPr lang="nb-NO" sz="1200" dirty="0">
              <a:solidFill>
                <a:schemeClr val="tx2"/>
              </a:solidFill>
            </a:endParaRPr>
          </a:p>
        </p:txBody>
      </p:sp>
      <p:graphicFrame>
        <p:nvGraphicFramePr>
          <p:cNvPr id="6" name="Tabell 5"/>
          <p:cNvGraphicFramePr>
            <a:graphicFrameLocks noGrp="1"/>
          </p:cNvGraphicFramePr>
          <p:nvPr>
            <p:extLst/>
          </p:nvPr>
        </p:nvGraphicFramePr>
        <p:xfrm>
          <a:off x="909966" y="1610997"/>
          <a:ext cx="6290934" cy="3133651"/>
        </p:xfrm>
        <a:graphic>
          <a:graphicData uri="http://schemas.openxmlformats.org/drawingml/2006/table">
            <a:tbl>
              <a:tblPr firstRow="1" bandRow="1">
                <a:tableStyleId>{5C22544A-7EE6-4342-B048-85BDC9FD1C3A}</a:tableStyleId>
              </a:tblPr>
              <a:tblGrid>
                <a:gridCol w="526150"/>
                <a:gridCol w="5764784"/>
              </a:tblGrid>
              <a:tr h="750150">
                <a:tc gridSpan="2">
                  <a:txBody>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lang="nn-NO" sz="2800" b="0" kern="1200" baseline="0" dirty="0" smtClean="0">
                          <a:solidFill>
                            <a:schemeClr val="tx2"/>
                          </a:solidFill>
                          <a:latin typeface="+mn-lt"/>
                          <a:ea typeface="+mn-ea"/>
                          <a:cs typeface="+mn-cs"/>
                        </a:rPr>
                        <a:t>Prinsipp for regionreformarbeidet</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n-NO" sz="1800" b="0" kern="1200" dirty="0" smtClean="0">
                        <a:solidFill>
                          <a:srgbClr val="92D050"/>
                        </a:solidFill>
                        <a:latin typeface="+mn-lt"/>
                        <a:ea typeface="+mn-ea"/>
                        <a:cs typeface="+mn-cs"/>
                      </a:endParaRP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461355">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nn-NO" sz="2000" b="0" kern="1200" dirty="0" smtClean="0">
                          <a:solidFill>
                            <a:schemeClr val="tx2"/>
                          </a:solidFill>
                          <a:latin typeface="+mn-lt"/>
                          <a:ea typeface="+mn-ea"/>
                          <a:cs typeface="+mn-cs"/>
                        </a:rPr>
                        <a:t>1.</a:t>
                      </a:r>
                      <a:endParaRPr lang="nn-NO" sz="2000" b="0" kern="1200" dirty="0">
                        <a:solidFill>
                          <a:schemeClr val="tx2"/>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2000" u="none" baseline="0" dirty="0" err="1" smtClean="0">
                          <a:solidFill>
                            <a:schemeClr val="tx1">
                              <a:lumMod val="95000"/>
                            </a:schemeClr>
                          </a:solidFill>
                        </a:rPr>
                        <a:t>Generalistprinsippet</a:t>
                      </a:r>
                      <a:r>
                        <a:rPr lang="nn-NO" sz="2000" u="none" baseline="0" dirty="0" smtClean="0">
                          <a:solidFill>
                            <a:schemeClr val="tx1">
                              <a:lumMod val="95000"/>
                            </a:schemeClr>
                          </a:solidFill>
                        </a:rPr>
                        <a:t> må liggje til grunn</a:t>
                      </a:r>
                      <a:endParaRPr lang="nn-NO" sz="2000" u="sng" baseline="0" dirty="0" smtClean="0">
                        <a:solidFill>
                          <a:schemeClr val="tx1">
                            <a:lumMod val="95000"/>
                          </a:schemeClr>
                        </a:solidFill>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509559">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nn-NO" sz="2000" b="0" kern="1200" dirty="0" smtClean="0">
                          <a:solidFill>
                            <a:schemeClr val="tx2"/>
                          </a:solidFill>
                          <a:latin typeface="+mn-lt"/>
                          <a:ea typeface="+mn-ea"/>
                          <a:cs typeface="+mn-cs"/>
                        </a:rPr>
                        <a:t>2.</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2000" u="none" kern="1200" baseline="0" dirty="0" smtClean="0">
                          <a:solidFill>
                            <a:schemeClr val="tx1">
                              <a:lumMod val="95000"/>
                            </a:schemeClr>
                          </a:solidFill>
                          <a:latin typeface="+mn-lt"/>
                          <a:ea typeface="+mn-ea"/>
                          <a:cs typeface="+mn-cs"/>
                        </a:rPr>
                        <a:t>Demokrati- og desentraliseringsreform</a:t>
                      </a:r>
                      <a:endParaRPr lang="nn-NO" sz="2000" u="sng" kern="1200" dirty="0" smtClean="0">
                        <a:solidFill>
                          <a:schemeClr val="tx1">
                            <a:lumMod val="95000"/>
                          </a:schemeClr>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509559">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nn-NO" sz="2000" b="0" kern="1200" dirty="0" smtClean="0">
                          <a:solidFill>
                            <a:schemeClr val="tx2"/>
                          </a:solidFill>
                          <a:latin typeface="+mn-lt"/>
                          <a:ea typeface="+mn-ea"/>
                          <a:cs typeface="+mn-cs"/>
                        </a:rPr>
                        <a:t>3.</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2000" u="none" kern="1200" dirty="0" smtClean="0">
                          <a:solidFill>
                            <a:schemeClr val="tx1">
                              <a:lumMod val="95000"/>
                            </a:schemeClr>
                          </a:solidFill>
                          <a:latin typeface="+mn-lt"/>
                          <a:ea typeface="+mn-ea"/>
                          <a:cs typeface="+mn-cs"/>
                        </a:rPr>
                        <a:t>Samfunnsutvikling </a:t>
                      </a:r>
                      <a:r>
                        <a:rPr lang="nn-NO" sz="2000" u="sng" kern="1200" dirty="0" smtClean="0">
                          <a:solidFill>
                            <a:schemeClr val="tx1">
                              <a:lumMod val="95000"/>
                            </a:schemeClr>
                          </a:solidFill>
                          <a:latin typeface="+mn-lt"/>
                          <a:ea typeface="+mn-ea"/>
                          <a:cs typeface="+mn-cs"/>
                        </a:rPr>
                        <a:t>og</a:t>
                      </a:r>
                      <a:r>
                        <a:rPr lang="nn-NO" sz="2000" u="none" kern="1200" dirty="0" smtClean="0">
                          <a:solidFill>
                            <a:schemeClr val="tx1">
                              <a:lumMod val="95000"/>
                            </a:schemeClr>
                          </a:solidFill>
                          <a:latin typeface="+mn-lt"/>
                          <a:ea typeface="+mn-ea"/>
                          <a:cs typeface="+mn-cs"/>
                        </a:rPr>
                        <a:t> tenesteyting</a:t>
                      </a:r>
                      <a:endParaRPr lang="nn-NO" sz="2000" u="none" kern="1200" dirty="0">
                        <a:solidFill>
                          <a:schemeClr val="tx1">
                            <a:lumMod val="95000"/>
                          </a:schemeClr>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451514">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nn-NO" sz="2000" b="0" kern="1200" dirty="0" smtClean="0">
                          <a:solidFill>
                            <a:schemeClr val="tx2"/>
                          </a:solidFill>
                          <a:latin typeface="+mn-lt"/>
                          <a:ea typeface="+mn-ea"/>
                          <a:cs typeface="+mn-cs"/>
                        </a:rPr>
                        <a:t>4.</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2000" u="none" kern="1200" baseline="0" dirty="0" smtClean="0">
                          <a:solidFill>
                            <a:schemeClr val="tx1">
                              <a:lumMod val="95000"/>
                            </a:schemeClr>
                          </a:solidFill>
                          <a:latin typeface="+mn-lt"/>
                          <a:ea typeface="+mn-ea"/>
                          <a:cs typeface="+mn-cs"/>
                        </a:rPr>
                        <a:t>Oppgåver på regionalt folkevalt nivå bør vidareførast</a:t>
                      </a:r>
                      <a:endParaRPr lang="nn-NO" sz="2000" u="none" kern="1200" dirty="0">
                        <a:solidFill>
                          <a:schemeClr val="tx1">
                            <a:lumMod val="95000"/>
                          </a:schemeClr>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451514">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endParaRPr lang="nn-NO" sz="2000" b="0" kern="1200" dirty="0" smtClean="0">
                        <a:solidFill>
                          <a:schemeClr val="tx2"/>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n-NO" sz="2000" u="none" kern="1200" dirty="0">
                        <a:solidFill>
                          <a:schemeClr val="tx1">
                            <a:lumMod val="95000"/>
                          </a:schemeClr>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8" name="Gruppe 7"/>
          <p:cNvGrpSpPr/>
          <p:nvPr/>
        </p:nvGrpSpPr>
        <p:grpSpPr>
          <a:xfrm>
            <a:off x="9548038" y="276468"/>
            <a:ext cx="2360427" cy="778555"/>
            <a:chOff x="8389088" y="723033"/>
            <a:chExt cx="2923953" cy="994734"/>
          </a:xfrm>
        </p:grpSpPr>
        <p:pic>
          <p:nvPicPr>
            <p:cNvPr id="9" name="Bilde 8" descr="Logo Sogn og Fjordane fylkeskommune">
              <a:hlinkClick r:id="rId3"/>
            </p:cNvPr>
            <p:cNvPicPr/>
            <p:nvPr/>
          </p:nvPicPr>
          <p:blipFill rotWithShape="1">
            <a:blip r:embed="rId4">
              <a:extLst>
                <a:ext uri="{28A0092B-C50C-407E-A947-70E740481C1C}">
                  <a14:useLocalDpi xmlns:a14="http://schemas.microsoft.com/office/drawing/2010/main" val="0"/>
                </a:ext>
              </a:extLst>
            </a:blip>
            <a:srcRect l="2133" t="5601" r="75699" b="3328"/>
            <a:stretch/>
          </p:blipFill>
          <p:spPr bwMode="auto">
            <a:xfrm>
              <a:off x="8389088" y="735649"/>
              <a:ext cx="902429" cy="960852"/>
            </a:xfrm>
            <a:prstGeom prst="rect">
              <a:avLst/>
            </a:prstGeom>
            <a:noFill/>
            <a:ln>
              <a:noFill/>
            </a:ln>
            <a:extLst>
              <a:ext uri="{53640926-AAD7-44D8-BBD7-CCE9431645EC}">
                <a14:shadowObscured xmlns:a14="http://schemas.microsoft.com/office/drawing/2010/main"/>
              </a:ext>
            </a:extLst>
          </p:spPr>
        </p:pic>
        <p:pic>
          <p:nvPicPr>
            <p:cNvPr id="10" name="Bilde 9" descr="Logoen til  Rogaland fylkeskommune"/>
            <p:cNvPicPr/>
            <p:nvPr/>
          </p:nvPicPr>
          <p:blipFill rotWithShape="1">
            <a:blip r:embed="rId5">
              <a:extLst>
                <a:ext uri="{28A0092B-C50C-407E-A947-70E740481C1C}">
                  <a14:useLocalDpi xmlns:a14="http://schemas.microsoft.com/office/drawing/2010/main" val="0"/>
                </a:ext>
              </a:extLst>
            </a:blip>
            <a:srcRect r="75110" b="4295"/>
            <a:stretch/>
          </p:blipFill>
          <p:spPr bwMode="auto">
            <a:xfrm>
              <a:off x="10429113" y="723033"/>
              <a:ext cx="883928" cy="994733"/>
            </a:xfrm>
            <a:prstGeom prst="rect">
              <a:avLst/>
            </a:prstGeom>
            <a:noFill/>
            <a:ln>
              <a:noFill/>
            </a:ln>
            <a:extLst>
              <a:ext uri="{53640926-AAD7-44D8-BBD7-CCE9431645EC}">
                <a14:shadowObscured xmlns:a14="http://schemas.microsoft.com/office/drawing/2010/main"/>
              </a:ext>
            </a:extLst>
          </p:spPr>
        </p:pic>
        <p:pic>
          <p:nvPicPr>
            <p:cNvPr id="11" name="Bilde 10" descr="Hordaland fylkeskommune logo">
              <a:hlinkClick r:id="rId6" tooltip="&quot;Til forsida&quot;"/>
            </p:cNvPr>
            <p:cNvPicPr/>
            <p:nvPr/>
          </p:nvPicPr>
          <p:blipFill rotWithShape="1">
            <a:blip r:embed="rId7">
              <a:extLst>
                <a:ext uri="{28A0092B-C50C-407E-A947-70E740481C1C}">
                  <a14:useLocalDpi xmlns:a14="http://schemas.microsoft.com/office/drawing/2010/main" val="0"/>
                </a:ext>
              </a:extLst>
            </a:blip>
            <a:srcRect r="80393"/>
            <a:stretch/>
          </p:blipFill>
          <p:spPr bwMode="auto">
            <a:xfrm>
              <a:off x="9400165" y="754933"/>
              <a:ext cx="892148" cy="962834"/>
            </a:xfrm>
            <a:prstGeom prst="rect">
              <a:avLst/>
            </a:prstGeom>
            <a:noFill/>
            <a:ln>
              <a:noFill/>
            </a:ln>
            <a:extLst>
              <a:ext uri="{53640926-AAD7-44D8-BBD7-CCE9431645EC}">
                <a14:shadowObscured xmlns:a14="http://schemas.microsoft.com/office/drawing/2010/main"/>
              </a:ext>
            </a:extLst>
          </p:spPr>
        </p:pic>
      </p:grpSp>
      <p:pic>
        <p:nvPicPr>
          <p:cNvPr id="12" name="Bilde 11"/>
          <p:cNvPicPr>
            <a:picLocks noChangeAspect="1"/>
          </p:cNvPicPr>
          <p:nvPr/>
        </p:nvPicPr>
        <p:blipFill>
          <a:blip r:embed="rId8"/>
          <a:stretch>
            <a:fillRect/>
          </a:stretch>
        </p:blipFill>
        <p:spPr>
          <a:xfrm>
            <a:off x="7340600" y="1456099"/>
            <a:ext cx="3389552" cy="4675246"/>
          </a:xfrm>
          <a:prstGeom prst="rect">
            <a:avLst/>
          </a:prstGeom>
          <a:effectLst>
            <a:outerShdw blurRad="38100" dist="114300" dir="2700000" algn="tl" rotWithShape="0">
              <a:schemeClr val="bg1">
                <a:lumMod val="65000"/>
                <a:alpha val="40000"/>
              </a:schemeClr>
            </a:outerShdw>
          </a:effectLst>
        </p:spPr>
      </p:pic>
    </p:spTree>
    <p:extLst>
      <p:ext uri="{BB962C8B-B14F-4D97-AF65-F5344CB8AC3E}">
        <p14:creationId xmlns:p14="http://schemas.microsoft.com/office/powerpoint/2010/main" val="1108292362"/>
      </p:ext>
    </p:extLst>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txBox="1">
            <a:spLocks/>
          </p:cNvSpPr>
          <p:nvPr/>
        </p:nvSpPr>
        <p:spPr>
          <a:xfrm>
            <a:off x="11055121" y="6453336"/>
            <a:ext cx="927719" cy="2796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tx2"/>
                </a:solidFill>
              </a:rPr>
              <a:t>27.05.2016</a:t>
            </a:r>
            <a:endParaRPr lang="nb-NO" sz="1200" dirty="0">
              <a:solidFill>
                <a:schemeClr val="tx2"/>
              </a:solidFill>
            </a:endParaRPr>
          </a:p>
        </p:txBody>
      </p:sp>
      <p:sp>
        <p:nvSpPr>
          <p:cNvPr id="5" name="Tittel 1"/>
          <p:cNvSpPr txBox="1">
            <a:spLocks/>
          </p:cNvSpPr>
          <p:nvPr/>
        </p:nvSpPr>
        <p:spPr>
          <a:xfrm>
            <a:off x="155993" y="6453336"/>
            <a:ext cx="576064" cy="27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tx2"/>
                </a:solidFill>
              </a:rPr>
              <a:t>6</a:t>
            </a:r>
            <a:endParaRPr lang="nb-NO" sz="1200" dirty="0">
              <a:solidFill>
                <a:schemeClr val="tx2"/>
              </a:solidFill>
            </a:endParaRPr>
          </a:p>
        </p:txBody>
      </p:sp>
      <p:graphicFrame>
        <p:nvGraphicFramePr>
          <p:cNvPr id="6" name="Tabell 5"/>
          <p:cNvGraphicFramePr>
            <a:graphicFrameLocks noGrp="1"/>
          </p:cNvGraphicFramePr>
          <p:nvPr>
            <p:extLst>
              <p:ext uri="{D42A27DB-BD31-4B8C-83A1-F6EECF244321}">
                <p14:modId xmlns:p14="http://schemas.microsoft.com/office/powerpoint/2010/main" val="612022343"/>
              </p:ext>
            </p:extLst>
          </p:nvPr>
        </p:nvGraphicFramePr>
        <p:xfrm>
          <a:off x="1379866" y="1403105"/>
          <a:ext cx="5783460" cy="2230623"/>
        </p:xfrm>
        <a:graphic>
          <a:graphicData uri="http://schemas.openxmlformats.org/drawingml/2006/table">
            <a:tbl>
              <a:tblPr firstRow="1" bandRow="1">
                <a:tableStyleId>{5C22544A-7EE6-4342-B048-85BDC9FD1C3A}</a:tableStyleId>
              </a:tblPr>
              <a:tblGrid>
                <a:gridCol w="550534"/>
                <a:gridCol w="5232926"/>
              </a:tblGrid>
              <a:tr h="750150">
                <a:tc gridSpan="2">
                  <a:txBody>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lang="nn-NO" sz="2800" b="0" kern="1200" baseline="0" dirty="0" smtClean="0">
                          <a:solidFill>
                            <a:schemeClr val="tx2"/>
                          </a:solidFill>
                          <a:latin typeface="+mn-lt"/>
                          <a:ea typeface="+mn-ea"/>
                          <a:cs typeface="+mn-cs"/>
                        </a:rPr>
                        <a:t>Fylkeskommunale oppgåver «i spel»</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n-NO" sz="1800" b="0" kern="1200" dirty="0" smtClean="0">
                        <a:solidFill>
                          <a:srgbClr val="92D050"/>
                        </a:solidFill>
                        <a:latin typeface="+mn-lt"/>
                        <a:ea typeface="+mn-ea"/>
                        <a:cs typeface="+mn-cs"/>
                      </a:endParaRP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461355">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nn-NO" sz="2000" b="0" kern="1200" dirty="0" smtClean="0">
                          <a:solidFill>
                            <a:schemeClr val="tx2"/>
                          </a:solidFill>
                          <a:latin typeface="+mn-lt"/>
                          <a:ea typeface="+mn-ea"/>
                          <a:cs typeface="+mn-cs"/>
                        </a:rPr>
                        <a:t>1.</a:t>
                      </a:r>
                      <a:endParaRPr lang="nn-NO" sz="2000" b="0" kern="1200" dirty="0">
                        <a:solidFill>
                          <a:schemeClr val="tx2"/>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2000" u="none" kern="1200" baseline="0" dirty="0" smtClean="0">
                          <a:solidFill>
                            <a:schemeClr val="tx1">
                              <a:lumMod val="95000"/>
                            </a:schemeClr>
                          </a:solidFill>
                          <a:latin typeface="+mn-lt"/>
                          <a:ea typeface="+mn-ea"/>
                          <a:cs typeface="+mn-cs"/>
                        </a:rPr>
                        <a:t>Den offentlege tannhelsetenesta</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509559">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nn-NO" sz="2000" b="0" kern="1200" dirty="0" smtClean="0">
                          <a:solidFill>
                            <a:schemeClr val="tx2"/>
                          </a:solidFill>
                          <a:latin typeface="+mn-lt"/>
                          <a:ea typeface="+mn-ea"/>
                          <a:cs typeface="+mn-cs"/>
                        </a:rPr>
                        <a:t>2.</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2000" u="none" kern="1200" baseline="0" dirty="0" smtClean="0">
                          <a:solidFill>
                            <a:schemeClr val="tx1">
                              <a:lumMod val="95000"/>
                            </a:schemeClr>
                          </a:solidFill>
                          <a:latin typeface="+mn-lt"/>
                          <a:ea typeface="+mn-ea"/>
                          <a:cs typeface="+mn-cs"/>
                        </a:rPr>
                        <a:t>Fagskuleutdanningane</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509559">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nn-NO" sz="2000" b="0" kern="1200" dirty="0" smtClean="0">
                          <a:solidFill>
                            <a:schemeClr val="tx2"/>
                          </a:solidFill>
                          <a:latin typeface="+mn-lt"/>
                          <a:ea typeface="+mn-ea"/>
                          <a:cs typeface="+mn-cs"/>
                        </a:rPr>
                        <a:t>3.</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2000" u="none" kern="1200" baseline="0" dirty="0" smtClean="0">
                          <a:solidFill>
                            <a:schemeClr val="tx1">
                              <a:lumMod val="95000"/>
                            </a:schemeClr>
                          </a:solidFill>
                          <a:latin typeface="+mn-lt"/>
                          <a:ea typeface="+mn-ea"/>
                          <a:cs typeface="+mn-cs"/>
                        </a:rPr>
                        <a:t>Innovasjon Noreg</a:t>
                      </a:r>
                      <a:endParaRPr lang="nn-NO" sz="2000" u="none" kern="1200" baseline="0" dirty="0">
                        <a:solidFill>
                          <a:schemeClr val="tx1">
                            <a:lumMod val="95000"/>
                          </a:schemeClr>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8" name="Gruppe 7"/>
          <p:cNvGrpSpPr/>
          <p:nvPr/>
        </p:nvGrpSpPr>
        <p:grpSpPr>
          <a:xfrm>
            <a:off x="9548038" y="276468"/>
            <a:ext cx="2360427" cy="778555"/>
            <a:chOff x="8389088" y="723033"/>
            <a:chExt cx="2923953" cy="994734"/>
          </a:xfrm>
        </p:grpSpPr>
        <p:pic>
          <p:nvPicPr>
            <p:cNvPr id="9" name="Bilde 8" descr="Logo Sogn og Fjordane fylkeskommune">
              <a:hlinkClick r:id="rId3"/>
            </p:cNvPr>
            <p:cNvPicPr/>
            <p:nvPr/>
          </p:nvPicPr>
          <p:blipFill rotWithShape="1">
            <a:blip r:embed="rId4">
              <a:extLst>
                <a:ext uri="{28A0092B-C50C-407E-A947-70E740481C1C}">
                  <a14:useLocalDpi xmlns:a14="http://schemas.microsoft.com/office/drawing/2010/main" val="0"/>
                </a:ext>
              </a:extLst>
            </a:blip>
            <a:srcRect l="2133" t="5601" r="75699" b="3328"/>
            <a:stretch/>
          </p:blipFill>
          <p:spPr bwMode="auto">
            <a:xfrm>
              <a:off x="8389088" y="735649"/>
              <a:ext cx="902429" cy="960852"/>
            </a:xfrm>
            <a:prstGeom prst="rect">
              <a:avLst/>
            </a:prstGeom>
            <a:noFill/>
            <a:ln>
              <a:noFill/>
            </a:ln>
            <a:extLst>
              <a:ext uri="{53640926-AAD7-44D8-BBD7-CCE9431645EC}">
                <a14:shadowObscured xmlns:a14="http://schemas.microsoft.com/office/drawing/2010/main"/>
              </a:ext>
            </a:extLst>
          </p:spPr>
        </p:pic>
        <p:pic>
          <p:nvPicPr>
            <p:cNvPr id="10" name="Bilde 9" descr="Logoen til  Rogaland fylkeskommune"/>
            <p:cNvPicPr/>
            <p:nvPr/>
          </p:nvPicPr>
          <p:blipFill rotWithShape="1">
            <a:blip r:embed="rId5">
              <a:extLst>
                <a:ext uri="{28A0092B-C50C-407E-A947-70E740481C1C}">
                  <a14:useLocalDpi xmlns:a14="http://schemas.microsoft.com/office/drawing/2010/main" val="0"/>
                </a:ext>
              </a:extLst>
            </a:blip>
            <a:srcRect r="75110" b="4295"/>
            <a:stretch/>
          </p:blipFill>
          <p:spPr bwMode="auto">
            <a:xfrm>
              <a:off x="10429113" y="723033"/>
              <a:ext cx="883928" cy="994733"/>
            </a:xfrm>
            <a:prstGeom prst="rect">
              <a:avLst/>
            </a:prstGeom>
            <a:noFill/>
            <a:ln>
              <a:noFill/>
            </a:ln>
            <a:extLst>
              <a:ext uri="{53640926-AAD7-44D8-BBD7-CCE9431645EC}">
                <a14:shadowObscured xmlns:a14="http://schemas.microsoft.com/office/drawing/2010/main"/>
              </a:ext>
            </a:extLst>
          </p:spPr>
        </p:pic>
        <p:pic>
          <p:nvPicPr>
            <p:cNvPr id="11" name="Bilde 10" descr="Hordaland fylkeskommune logo">
              <a:hlinkClick r:id="rId6" tooltip="&quot;Til forsida&quot;"/>
            </p:cNvPr>
            <p:cNvPicPr/>
            <p:nvPr/>
          </p:nvPicPr>
          <p:blipFill rotWithShape="1">
            <a:blip r:embed="rId7">
              <a:extLst>
                <a:ext uri="{28A0092B-C50C-407E-A947-70E740481C1C}">
                  <a14:useLocalDpi xmlns:a14="http://schemas.microsoft.com/office/drawing/2010/main" val="0"/>
                </a:ext>
              </a:extLst>
            </a:blip>
            <a:srcRect r="80393"/>
            <a:stretch/>
          </p:blipFill>
          <p:spPr bwMode="auto">
            <a:xfrm>
              <a:off x="9400165" y="754933"/>
              <a:ext cx="892148" cy="962834"/>
            </a:xfrm>
            <a:prstGeom prst="rect">
              <a:avLst/>
            </a:prstGeom>
            <a:noFill/>
            <a:ln>
              <a:noFill/>
            </a:ln>
            <a:extLst>
              <a:ext uri="{53640926-AAD7-44D8-BBD7-CCE9431645EC}">
                <a14:shadowObscured xmlns:a14="http://schemas.microsoft.com/office/drawing/2010/main"/>
              </a:ext>
            </a:extLst>
          </p:spPr>
        </p:pic>
      </p:grpSp>
      <p:pic>
        <p:nvPicPr>
          <p:cNvPr id="2" name="Bilde 1"/>
          <p:cNvPicPr>
            <a:picLocks noChangeAspect="1"/>
          </p:cNvPicPr>
          <p:nvPr/>
        </p:nvPicPr>
        <p:blipFill rotWithShape="1">
          <a:blip r:embed="rId8"/>
          <a:srcRect l="12222" r="3112" b="8333"/>
          <a:stretch/>
        </p:blipFill>
        <p:spPr>
          <a:xfrm>
            <a:off x="7421470" y="1523425"/>
            <a:ext cx="3074809" cy="2219351"/>
          </a:xfrm>
          <a:prstGeom prst="rect">
            <a:avLst/>
          </a:prstGeom>
          <a:effectLst>
            <a:outerShdw blurRad="38100" dist="114300" dir="2700000" algn="tl" rotWithShape="0">
              <a:schemeClr val="bg1">
                <a:lumMod val="65000"/>
                <a:alpha val="40000"/>
              </a:schemeClr>
            </a:outerShdw>
          </a:effectLst>
        </p:spPr>
      </p:pic>
      <p:pic>
        <p:nvPicPr>
          <p:cNvPr id="3" name="Bilde 2"/>
          <p:cNvPicPr>
            <a:picLocks noChangeAspect="1"/>
          </p:cNvPicPr>
          <p:nvPr/>
        </p:nvPicPr>
        <p:blipFill rotWithShape="1">
          <a:blip r:embed="rId9"/>
          <a:srcRect l="24583" r="3333"/>
          <a:stretch/>
        </p:blipFill>
        <p:spPr>
          <a:xfrm>
            <a:off x="7421470" y="3869641"/>
            <a:ext cx="3074808" cy="2146146"/>
          </a:xfrm>
          <a:prstGeom prst="rect">
            <a:avLst/>
          </a:prstGeom>
          <a:effectLst>
            <a:outerShdw blurRad="38100" dist="114300" dir="2700000" algn="tl" rotWithShape="0">
              <a:schemeClr val="bg1">
                <a:lumMod val="65000"/>
                <a:alpha val="40000"/>
              </a:schemeClr>
            </a:outerShdw>
          </a:effectLst>
        </p:spPr>
      </p:pic>
      <p:pic>
        <p:nvPicPr>
          <p:cNvPr id="7" name="Bilde 6"/>
          <p:cNvPicPr>
            <a:picLocks noChangeAspect="1"/>
          </p:cNvPicPr>
          <p:nvPr/>
        </p:nvPicPr>
        <p:blipFill rotWithShape="1">
          <a:blip r:embed="rId10"/>
          <a:srcRect l="9880" t="12917" r="10238"/>
          <a:stretch/>
        </p:blipFill>
        <p:spPr>
          <a:xfrm>
            <a:off x="4153560" y="3869641"/>
            <a:ext cx="3136481" cy="2146146"/>
          </a:xfrm>
          <a:prstGeom prst="rect">
            <a:avLst/>
          </a:prstGeom>
          <a:solidFill>
            <a:schemeClr val="accent3">
              <a:lumMod val="20000"/>
              <a:lumOff val="80000"/>
            </a:schemeClr>
          </a:solidFill>
          <a:effectLst>
            <a:outerShdw blurRad="38100" dist="114300" dir="2700000" algn="tl" rotWithShape="0">
              <a:schemeClr val="bg1">
                <a:lumMod val="65000"/>
                <a:alpha val="40000"/>
              </a:schemeClr>
            </a:outerShdw>
          </a:effectLst>
        </p:spPr>
      </p:pic>
    </p:spTree>
    <p:extLst>
      <p:ext uri="{BB962C8B-B14F-4D97-AF65-F5344CB8AC3E}">
        <p14:creationId xmlns:p14="http://schemas.microsoft.com/office/powerpoint/2010/main" val="382547219"/>
      </p:ext>
    </p:extLst>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Sylinder 10"/>
          <p:cNvSpPr txBox="1"/>
          <p:nvPr/>
        </p:nvSpPr>
        <p:spPr>
          <a:xfrm>
            <a:off x="800991" y="1604277"/>
            <a:ext cx="7054961" cy="4162678"/>
          </a:xfrm>
          <a:prstGeom prst="rect">
            <a:avLst/>
          </a:prstGeom>
          <a:noFill/>
        </p:spPr>
        <p:txBody>
          <a:bodyPr wrap="square" rtlCol="0">
            <a:spAutoFit/>
          </a:bodyPr>
          <a:lstStyle/>
          <a:p>
            <a:pPr marL="342900" indent="-342900">
              <a:lnSpc>
                <a:spcPct val="150000"/>
              </a:lnSpc>
              <a:spcAft>
                <a:spcPts val="600"/>
              </a:spcAft>
              <a:buClr>
                <a:schemeClr val="tx2"/>
              </a:buClr>
              <a:buSzPct val="100000"/>
              <a:buFont typeface="+mj-lt"/>
              <a:buAutoNum type="alphaLcParenR"/>
            </a:pPr>
            <a:r>
              <a:rPr lang="nn-NO" sz="1700" dirty="0"/>
              <a:t>Statens vegvesen sitt </a:t>
            </a:r>
            <a:r>
              <a:rPr lang="nn-NO" sz="1700" dirty="0" smtClean="0"/>
              <a:t>regionapparat med tilhøyrande </a:t>
            </a:r>
            <a:r>
              <a:rPr lang="nn-NO" sz="1700" dirty="0"/>
              <a:t>fylkesfunksjonar. </a:t>
            </a:r>
          </a:p>
          <a:p>
            <a:pPr marL="342900" indent="-342900">
              <a:lnSpc>
                <a:spcPct val="150000"/>
              </a:lnSpc>
              <a:spcAft>
                <a:spcPts val="600"/>
              </a:spcAft>
              <a:buClr>
                <a:schemeClr val="tx2"/>
              </a:buClr>
              <a:buSzPct val="100000"/>
              <a:buFont typeface="+mj-lt"/>
              <a:buAutoNum type="alphaLcParenR"/>
            </a:pPr>
            <a:r>
              <a:rPr lang="nn-NO" sz="1700" dirty="0"/>
              <a:t>Kulturrådet og tildelingar til regionale føremål frå KD. </a:t>
            </a:r>
          </a:p>
          <a:p>
            <a:pPr marL="342900" indent="-342900">
              <a:lnSpc>
                <a:spcPct val="150000"/>
              </a:lnSpc>
              <a:spcAft>
                <a:spcPts val="600"/>
              </a:spcAft>
              <a:buClr>
                <a:schemeClr val="tx2"/>
              </a:buClr>
              <a:buSzPct val="100000"/>
              <a:buFont typeface="+mj-lt"/>
              <a:buAutoNum type="alphaLcParenR"/>
            </a:pPr>
            <a:r>
              <a:rPr lang="nn-NO" sz="1700" dirty="0"/>
              <a:t>Kjøp av regionale jernbanetenester. </a:t>
            </a:r>
          </a:p>
          <a:p>
            <a:pPr marL="342900" indent="-342900">
              <a:lnSpc>
                <a:spcPct val="150000"/>
              </a:lnSpc>
              <a:spcAft>
                <a:spcPts val="600"/>
              </a:spcAft>
              <a:buClr>
                <a:schemeClr val="tx2"/>
              </a:buClr>
              <a:buSzPct val="100000"/>
              <a:buFont typeface="+mj-lt"/>
              <a:buAutoNum type="alphaLcParenR"/>
            </a:pPr>
            <a:r>
              <a:rPr lang="nn-NO" sz="1700" dirty="0"/>
              <a:t>Deler av Noregs forskingsråd sine programområde. </a:t>
            </a:r>
          </a:p>
          <a:p>
            <a:pPr marL="342900" indent="-342900">
              <a:lnSpc>
                <a:spcPct val="150000"/>
              </a:lnSpc>
              <a:spcAft>
                <a:spcPts val="600"/>
              </a:spcAft>
              <a:buClr>
                <a:schemeClr val="tx2"/>
              </a:buClr>
              <a:buSzPct val="100000"/>
              <a:buFont typeface="+mj-lt"/>
              <a:buAutoNum type="alphaLcParenR"/>
            </a:pPr>
            <a:r>
              <a:rPr lang="nn-NO" sz="1700" dirty="0"/>
              <a:t>Konsesjons- og rettleiingsoppgåver frå NVE og </a:t>
            </a:r>
            <a:r>
              <a:rPr lang="nn-NO" sz="1700" dirty="0" smtClean="0"/>
              <a:t>annan </a:t>
            </a:r>
            <a:r>
              <a:rPr lang="nn-NO" sz="1700" dirty="0"/>
              <a:t>regional naturressursforvalting. </a:t>
            </a:r>
          </a:p>
          <a:p>
            <a:pPr marL="342900" indent="-342900">
              <a:lnSpc>
                <a:spcPct val="150000"/>
              </a:lnSpc>
              <a:spcAft>
                <a:spcPts val="600"/>
              </a:spcAft>
              <a:buClr>
                <a:schemeClr val="tx2"/>
              </a:buClr>
              <a:buSzPct val="100000"/>
              <a:buFont typeface="+mj-lt"/>
              <a:buAutoNum type="alphaLcParenR"/>
            </a:pPr>
            <a:r>
              <a:rPr lang="nn-NO" sz="1700" dirty="0"/>
              <a:t>Dei delane av BUF-etat som ikkje kan leggjast til kommunane. </a:t>
            </a:r>
          </a:p>
          <a:p>
            <a:pPr marL="342900" indent="-342900">
              <a:lnSpc>
                <a:spcPct val="150000"/>
              </a:lnSpc>
              <a:spcAft>
                <a:spcPts val="600"/>
              </a:spcAft>
              <a:buClr>
                <a:schemeClr val="tx2"/>
              </a:buClr>
              <a:buSzPct val="100000"/>
              <a:buFont typeface="+mj-lt"/>
              <a:buAutoNum type="alphaLcParenR"/>
            </a:pPr>
            <a:r>
              <a:rPr lang="nn-NO" sz="1700" dirty="0"/>
              <a:t>Regionale miljøvern- og landbruksforvaltningsoppgåver. </a:t>
            </a:r>
          </a:p>
          <a:p>
            <a:pPr marL="342900" indent="-342900">
              <a:lnSpc>
                <a:spcPct val="150000"/>
              </a:lnSpc>
              <a:spcAft>
                <a:spcPts val="600"/>
              </a:spcAft>
              <a:buClr>
                <a:schemeClr val="tx2"/>
              </a:buClr>
              <a:buSzPct val="100000"/>
              <a:buFont typeface="+mj-lt"/>
              <a:buAutoNum type="alphaLcParenR"/>
            </a:pPr>
            <a:r>
              <a:rPr lang="nn-NO" sz="1700" dirty="0"/>
              <a:t>Integrerings- og mangfaldsdirektoratet (</a:t>
            </a:r>
            <a:r>
              <a:rPr lang="nn-NO" sz="1700" dirty="0" err="1"/>
              <a:t>IMDi</a:t>
            </a:r>
            <a:r>
              <a:rPr lang="nn-NO" sz="1700" dirty="0"/>
              <a:t>), regionale funksjonar.</a:t>
            </a:r>
          </a:p>
        </p:txBody>
      </p:sp>
      <p:sp>
        <p:nvSpPr>
          <p:cNvPr id="8" name="Tittel 1"/>
          <p:cNvSpPr txBox="1">
            <a:spLocks/>
          </p:cNvSpPr>
          <p:nvPr/>
        </p:nvSpPr>
        <p:spPr>
          <a:xfrm>
            <a:off x="759290" y="984169"/>
            <a:ext cx="6485022"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spcBef>
                <a:spcPts val="1800"/>
              </a:spcBef>
            </a:pPr>
            <a:r>
              <a:rPr lang="nn-NO" sz="2400" dirty="0" smtClean="0">
                <a:solidFill>
                  <a:schemeClr val="tx2"/>
                </a:solidFill>
              </a:rPr>
              <a:t>Forventa oppgåvevurderingar</a:t>
            </a:r>
            <a:endParaRPr lang="nn-NO" sz="2400" dirty="0">
              <a:solidFill>
                <a:schemeClr val="tx2"/>
              </a:solidFill>
            </a:endParaRPr>
          </a:p>
        </p:txBody>
      </p:sp>
      <p:pic>
        <p:nvPicPr>
          <p:cNvPr id="2" name="Bilde 1"/>
          <p:cNvPicPr>
            <a:picLocks noChangeAspect="1"/>
          </p:cNvPicPr>
          <p:nvPr/>
        </p:nvPicPr>
        <p:blipFill rotWithShape="1">
          <a:blip r:embed="rId3"/>
          <a:srcRect l="2780" r="7428"/>
          <a:stretch/>
        </p:blipFill>
        <p:spPr>
          <a:xfrm>
            <a:off x="7855953" y="996201"/>
            <a:ext cx="3421727" cy="4781390"/>
          </a:xfrm>
          <a:prstGeom prst="rect">
            <a:avLst/>
          </a:prstGeom>
          <a:effectLst>
            <a:outerShdw blurRad="38100" dist="114300" dir="2700000" algn="tl" rotWithShape="0">
              <a:schemeClr val="bg1">
                <a:lumMod val="65000"/>
                <a:alpha val="40000"/>
              </a:schemeClr>
            </a:outerShdw>
          </a:effectLst>
        </p:spPr>
      </p:pic>
      <p:sp>
        <p:nvSpPr>
          <p:cNvPr id="10" name="Tittel 1"/>
          <p:cNvSpPr txBox="1">
            <a:spLocks/>
          </p:cNvSpPr>
          <p:nvPr/>
        </p:nvSpPr>
        <p:spPr>
          <a:xfrm>
            <a:off x="11055121" y="6453336"/>
            <a:ext cx="927719" cy="2796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tx2"/>
                </a:solidFill>
              </a:rPr>
              <a:t>27.05.2016</a:t>
            </a:r>
            <a:endParaRPr lang="nb-NO" sz="1200" dirty="0">
              <a:solidFill>
                <a:schemeClr val="tx2"/>
              </a:solidFill>
            </a:endParaRPr>
          </a:p>
        </p:txBody>
      </p:sp>
      <p:sp>
        <p:nvSpPr>
          <p:cNvPr id="14" name="Tittel 1"/>
          <p:cNvSpPr txBox="1">
            <a:spLocks/>
          </p:cNvSpPr>
          <p:nvPr/>
        </p:nvSpPr>
        <p:spPr>
          <a:xfrm>
            <a:off x="155993" y="6453336"/>
            <a:ext cx="576064" cy="27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tx2"/>
                </a:solidFill>
              </a:rPr>
              <a:t>7</a:t>
            </a:r>
            <a:endParaRPr lang="nb-NO" sz="1200" dirty="0">
              <a:solidFill>
                <a:schemeClr val="tx2"/>
              </a:solidFill>
            </a:endParaRPr>
          </a:p>
        </p:txBody>
      </p:sp>
      <p:sp>
        <p:nvSpPr>
          <p:cNvPr id="9" name="Tittel 1"/>
          <p:cNvSpPr txBox="1">
            <a:spLocks/>
          </p:cNvSpPr>
          <p:nvPr/>
        </p:nvSpPr>
        <p:spPr>
          <a:xfrm>
            <a:off x="6637794" y="5881703"/>
            <a:ext cx="1223506"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spcBef>
                <a:spcPts val="1800"/>
              </a:spcBef>
            </a:pPr>
            <a:r>
              <a:rPr lang="nn-NO" sz="2400" i="1" dirty="0" smtClean="0">
                <a:solidFill>
                  <a:schemeClr val="tx2"/>
                </a:solidFill>
              </a:rPr>
              <a:t>Framh.</a:t>
            </a:r>
            <a:endParaRPr lang="nn-NO" sz="2400" i="1" dirty="0">
              <a:solidFill>
                <a:schemeClr val="tx2"/>
              </a:solidFill>
            </a:endParaRPr>
          </a:p>
        </p:txBody>
      </p:sp>
    </p:spTree>
    <p:extLst>
      <p:ext uri="{BB962C8B-B14F-4D97-AF65-F5344CB8AC3E}">
        <p14:creationId xmlns:p14="http://schemas.microsoft.com/office/powerpoint/2010/main" val="2520962461"/>
      </p:ext>
    </p:extLst>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Sylinder 10"/>
          <p:cNvSpPr txBox="1"/>
          <p:nvPr/>
        </p:nvSpPr>
        <p:spPr>
          <a:xfrm>
            <a:off x="762892" y="2427105"/>
            <a:ext cx="6532924" cy="2616101"/>
          </a:xfrm>
          <a:prstGeom prst="rect">
            <a:avLst/>
          </a:prstGeom>
          <a:noFill/>
        </p:spPr>
        <p:txBody>
          <a:bodyPr wrap="square" rtlCol="0">
            <a:spAutoFit/>
          </a:bodyPr>
          <a:lstStyle/>
          <a:p>
            <a:pPr marL="342900" indent="-342900">
              <a:spcAft>
                <a:spcPts val="3000"/>
              </a:spcAft>
              <a:buClr>
                <a:schemeClr val="tx2"/>
              </a:buClr>
              <a:buSzPct val="100000"/>
              <a:buFont typeface="+mj-lt"/>
              <a:buAutoNum type="alphaLcParenR"/>
            </a:pPr>
            <a:r>
              <a:rPr lang="nn-NO" sz="1900" dirty="0"/>
              <a:t>S</a:t>
            </a:r>
            <a:r>
              <a:rPr lang="nn-NO" sz="1900" dirty="0" smtClean="0"/>
              <a:t>tatlege høgskular bør vurderast </a:t>
            </a:r>
            <a:r>
              <a:rPr lang="nn-NO" sz="1900" dirty="0"/>
              <a:t>overført til regionane.</a:t>
            </a:r>
          </a:p>
          <a:p>
            <a:pPr marL="342900" indent="-342900">
              <a:spcAft>
                <a:spcPts val="3000"/>
              </a:spcAft>
              <a:buClr>
                <a:schemeClr val="tx2"/>
              </a:buClr>
              <a:buSzPct val="100000"/>
              <a:buFont typeface="+mj-lt"/>
              <a:buAutoNum type="alphaLcParenR"/>
            </a:pPr>
            <a:r>
              <a:rPr lang="nn-NO" sz="1900" dirty="0"/>
              <a:t>A</a:t>
            </a:r>
            <a:r>
              <a:rPr lang="nn-NO" sz="1900" dirty="0" smtClean="0"/>
              <a:t>nsvar</a:t>
            </a:r>
            <a:r>
              <a:rPr lang="nn-NO" sz="1900" dirty="0"/>
              <a:t>, eigarskap og finansiering </a:t>
            </a:r>
            <a:r>
              <a:rPr lang="nn-NO" sz="1900" dirty="0" smtClean="0"/>
              <a:t>for</a:t>
            </a:r>
            <a:r>
              <a:rPr lang="nn-NO" sz="1900" dirty="0" smtClean="0"/>
              <a:t> </a:t>
            </a:r>
            <a:r>
              <a:rPr lang="nn-NO" sz="1900" dirty="0"/>
              <a:t>heile eller delar av spesialisthelsetenestene bør </a:t>
            </a:r>
            <a:r>
              <a:rPr lang="nn-NO" sz="1900" dirty="0" smtClean="0"/>
              <a:t>greiast nærare ut.</a:t>
            </a:r>
            <a:endParaRPr lang="nn-NO" sz="1900" dirty="0"/>
          </a:p>
          <a:p>
            <a:pPr>
              <a:spcAft>
                <a:spcPts val="3000"/>
              </a:spcAft>
              <a:buClr>
                <a:schemeClr val="tx2"/>
              </a:buClr>
              <a:buSzPct val="100000"/>
            </a:pPr>
            <a:r>
              <a:rPr lang="nn-NO" sz="1900" dirty="0" smtClean="0"/>
              <a:t>P</a:t>
            </a:r>
            <a:r>
              <a:rPr lang="nn-NO" sz="1900" dirty="0" smtClean="0"/>
              <a:t>ositivt </a:t>
            </a:r>
            <a:r>
              <a:rPr lang="nn-NO" sz="1900" dirty="0" smtClean="0"/>
              <a:t>at regjeringa i Meld. St. </a:t>
            </a:r>
            <a:r>
              <a:rPr lang="nn-NO" sz="2000" dirty="0" smtClean="0"/>
              <a:t>22</a:t>
            </a:r>
            <a:r>
              <a:rPr lang="nn-NO" sz="1900" dirty="0" smtClean="0"/>
              <a:t> (2015-16) legg opp til at regional statsforvaltning i </a:t>
            </a:r>
            <a:r>
              <a:rPr lang="nn-NO" sz="1900" dirty="0"/>
              <a:t>større grad organiserer si verksemd slik at ho korresponderer med den folkevalde </a:t>
            </a:r>
            <a:r>
              <a:rPr lang="nn-NO" sz="1900" dirty="0" smtClean="0"/>
              <a:t>regionstrukturen.</a:t>
            </a:r>
          </a:p>
        </p:txBody>
      </p:sp>
      <p:sp>
        <p:nvSpPr>
          <p:cNvPr id="10" name="Tittel 1"/>
          <p:cNvSpPr txBox="1">
            <a:spLocks/>
          </p:cNvSpPr>
          <p:nvPr/>
        </p:nvSpPr>
        <p:spPr>
          <a:xfrm>
            <a:off x="11055121" y="6453336"/>
            <a:ext cx="927719" cy="2796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tx2"/>
                </a:solidFill>
              </a:rPr>
              <a:t>27.05.2016</a:t>
            </a:r>
            <a:endParaRPr lang="nb-NO" sz="1200" dirty="0">
              <a:solidFill>
                <a:schemeClr val="tx2"/>
              </a:solidFill>
            </a:endParaRPr>
          </a:p>
        </p:txBody>
      </p:sp>
      <p:sp>
        <p:nvSpPr>
          <p:cNvPr id="14" name="Tittel 1"/>
          <p:cNvSpPr txBox="1">
            <a:spLocks/>
          </p:cNvSpPr>
          <p:nvPr/>
        </p:nvSpPr>
        <p:spPr>
          <a:xfrm>
            <a:off x="155993" y="6453336"/>
            <a:ext cx="576064" cy="27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a:solidFill>
                  <a:schemeClr val="tx2"/>
                </a:solidFill>
              </a:rPr>
              <a:t>8</a:t>
            </a:r>
            <a:endParaRPr lang="nb-NO" sz="1200" dirty="0">
              <a:solidFill>
                <a:schemeClr val="tx2"/>
              </a:solidFill>
            </a:endParaRPr>
          </a:p>
        </p:txBody>
      </p:sp>
      <p:sp>
        <p:nvSpPr>
          <p:cNvPr id="8" name="Tittel 1"/>
          <p:cNvSpPr txBox="1">
            <a:spLocks/>
          </p:cNvSpPr>
          <p:nvPr/>
        </p:nvSpPr>
        <p:spPr>
          <a:xfrm>
            <a:off x="746590" y="1645237"/>
            <a:ext cx="6485022"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spcBef>
                <a:spcPts val="1800"/>
              </a:spcBef>
            </a:pPr>
            <a:r>
              <a:rPr lang="nn-NO" sz="2400" dirty="0" smtClean="0">
                <a:solidFill>
                  <a:schemeClr val="tx2"/>
                </a:solidFill>
              </a:rPr>
              <a:t>Forventa oppgåvevurderingar</a:t>
            </a:r>
            <a:endParaRPr lang="nn-NO" sz="2400" dirty="0">
              <a:solidFill>
                <a:schemeClr val="tx2"/>
              </a:solidFill>
            </a:endParaRPr>
          </a:p>
        </p:txBody>
      </p:sp>
      <p:grpSp>
        <p:nvGrpSpPr>
          <p:cNvPr id="9" name="Gruppe 8"/>
          <p:cNvGrpSpPr/>
          <p:nvPr/>
        </p:nvGrpSpPr>
        <p:grpSpPr>
          <a:xfrm>
            <a:off x="9548038" y="276468"/>
            <a:ext cx="2360427" cy="778555"/>
            <a:chOff x="8389088" y="723033"/>
            <a:chExt cx="2923953" cy="994734"/>
          </a:xfrm>
        </p:grpSpPr>
        <p:pic>
          <p:nvPicPr>
            <p:cNvPr id="12" name="Bilde 11" descr="Logo Sogn og Fjordane fylkeskommune">
              <a:hlinkClick r:id="rId3"/>
            </p:cNvPr>
            <p:cNvPicPr/>
            <p:nvPr/>
          </p:nvPicPr>
          <p:blipFill rotWithShape="1">
            <a:blip r:embed="rId4">
              <a:extLst>
                <a:ext uri="{28A0092B-C50C-407E-A947-70E740481C1C}">
                  <a14:useLocalDpi xmlns:a14="http://schemas.microsoft.com/office/drawing/2010/main" val="0"/>
                </a:ext>
              </a:extLst>
            </a:blip>
            <a:srcRect l="2133" t="5601" r="75699" b="3328"/>
            <a:stretch/>
          </p:blipFill>
          <p:spPr bwMode="auto">
            <a:xfrm>
              <a:off x="8389088" y="735649"/>
              <a:ext cx="902429" cy="960852"/>
            </a:xfrm>
            <a:prstGeom prst="rect">
              <a:avLst/>
            </a:prstGeom>
            <a:noFill/>
            <a:ln>
              <a:noFill/>
            </a:ln>
            <a:extLst>
              <a:ext uri="{53640926-AAD7-44D8-BBD7-CCE9431645EC}">
                <a14:shadowObscured xmlns:a14="http://schemas.microsoft.com/office/drawing/2010/main"/>
              </a:ext>
            </a:extLst>
          </p:spPr>
        </p:pic>
        <p:pic>
          <p:nvPicPr>
            <p:cNvPr id="13" name="Bilde 12" descr="Logoen til  Rogaland fylkeskommune"/>
            <p:cNvPicPr/>
            <p:nvPr/>
          </p:nvPicPr>
          <p:blipFill rotWithShape="1">
            <a:blip r:embed="rId5">
              <a:extLst>
                <a:ext uri="{28A0092B-C50C-407E-A947-70E740481C1C}">
                  <a14:useLocalDpi xmlns:a14="http://schemas.microsoft.com/office/drawing/2010/main" val="0"/>
                </a:ext>
              </a:extLst>
            </a:blip>
            <a:srcRect r="75110" b="4295"/>
            <a:stretch/>
          </p:blipFill>
          <p:spPr bwMode="auto">
            <a:xfrm>
              <a:off x="10429113" y="723033"/>
              <a:ext cx="883928" cy="994733"/>
            </a:xfrm>
            <a:prstGeom prst="rect">
              <a:avLst/>
            </a:prstGeom>
            <a:noFill/>
            <a:ln>
              <a:noFill/>
            </a:ln>
            <a:extLst>
              <a:ext uri="{53640926-AAD7-44D8-BBD7-CCE9431645EC}">
                <a14:shadowObscured xmlns:a14="http://schemas.microsoft.com/office/drawing/2010/main"/>
              </a:ext>
            </a:extLst>
          </p:spPr>
        </p:pic>
        <p:pic>
          <p:nvPicPr>
            <p:cNvPr id="15" name="Bilde 14" descr="Hordaland fylkeskommune logo">
              <a:hlinkClick r:id="rId6" tooltip="&quot;Til forsida&quot;"/>
            </p:cNvPr>
            <p:cNvPicPr/>
            <p:nvPr/>
          </p:nvPicPr>
          <p:blipFill rotWithShape="1">
            <a:blip r:embed="rId7">
              <a:extLst>
                <a:ext uri="{28A0092B-C50C-407E-A947-70E740481C1C}">
                  <a14:useLocalDpi xmlns:a14="http://schemas.microsoft.com/office/drawing/2010/main" val="0"/>
                </a:ext>
              </a:extLst>
            </a:blip>
            <a:srcRect r="80393"/>
            <a:stretch/>
          </p:blipFill>
          <p:spPr bwMode="auto">
            <a:xfrm>
              <a:off x="9400165" y="754933"/>
              <a:ext cx="892148" cy="962834"/>
            </a:xfrm>
            <a:prstGeom prst="rect">
              <a:avLst/>
            </a:prstGeom>
            <a:noFill/>
            <a:ln>
              <a:noFill/>
            </a:ln>
            <a:extLst>
              <a:ext uri="{53640926-AAD7-44D8-BBD7-CCE9431645EC}">
                <a14:shadowObscured xmlns:a14="http://schemas.microsoft.com/office/drawing/2010/main"/>
              </a:ext>
            </a:extLst>
          </p:spPr>
        </p:pic>
      </p:grpSp>
      <p:pic>
        <p:nvPicPr>
          <p:cNvPr id="16" name="Bilde 15"/>
          <p:cNvPicPr>
            <a:picLocks noChangeAspect="1"/>
          </p:cNvPicPr>
          <p:nvPr/>
        </p:nvPicPr>
        <p:blipFill rotWithShape="1">
          <a:blip r:embed="rId8"/>
          <a:srcRect l="27321" t="3003" r="21272"/>
          <a:stretch/>
        </p:blipFill>
        <p:spPr>
          <a:xfrm>
            <a:off x="7295816" y="1625601"/>
            <a:ext cx="3892824" cy="4135322"/>
          </a:xfrm>
          <a:prstGeom prst="rect">
            <a:avLst/>
          </a:prstGeom>
          <a:effectLst>
            <a:outerShdw blurRad="38100" dist="114300" dir="2700000" algn="tl" rotWithShape="0">
              <a:schemeClr val="bg1">
                <a:lumMod val="65000"/>
                <a:alpha val="40000"/>
              </a:schemeClr>
            </a:outerShdw>
          </a:effectLst>
        </p:spPr>
      </p:pic>
    </p:spTree>
    <p:extLst>
      <p:ext uri="{BB962C8B-B14F-4D97-AF65-F5344CB8AC3E}">
        <p14:creationId xmlns:p14="http://schemas.microsoft.com/office/powerpoint/2010/main" val="1800950099"/>
      </p:ext>
    </p:extLst>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txBox="1">
            <a:spLocks/>
          </p:cNvSpPr>
          <p:nvPr/>
        </p:nvSpPr>
        <p:spPr>
          <a:xfrm>
            <a:off x="11055121" y="6453336"/>
            <a:ext cx="927719" cy="2796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27.05.2016</a:t>
            </a:r>
            <a:endParaRPr lang="nb-NO" sz="1200" dirty="0">
              <a:solidFill>
                <a:schemeClr val="accent3">
                  <a:lumMod val="60000"/>
                  <a:lumOff val="40000"/>
                </a:schemeClr>
              </a:solidFill>
            </a:endParaRPr>
          </a:p>
        </p:txBody>
      </p:sp>
      <p:sp>
        <p:nvSpPr>
          <p:cNvPr id="5" name="Tittel 1"/>
          <p:cNvSpPr txBox="1">
            <a:spLocks/>
          </p:cNvSpPr>
          <p:nvPr/>
        </p:nvSpPr>
        <p:spPr>
          <a:xfrm>
            <a:off x="155993" y="6453336"/>
            <a:ext cx="576064" cy="27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nb-NO" sz="1200" dirty="0" smtClean="0">
                <a:solidFill>
                  <a:schemeClr val="accent3">
                    <a:lumMod val="60000"/>
                    <a:lumOff val="40000"/>
                  </a:schemeClr>
                </a:solidFill>
              </a:rPr>
              <a:t>9</a:t>
            </a:r>
            <a:endParaRPr lang="nb-NO" sz="1200" dirty="0">
              <a:solidFill>
                <a:schemeClr val="accent3">
                  <a:lumMod val="60000"/>
                  <a:lumOff val="40000"/>
                </a:schemeClr>
              </a:solidFill>
            </a:endParaRPr>
          </a:p>
        </p:txBody>
      </p:sp>
      <p:grpSp>
        <p:nvGrpSpPr>
          <p:cNvPr id="8" name="Gruppe 7"/>
          <p:cNvGrpSpPr/>
          <p:nvPr/>
        </p:nvGrpSpPr>
        <p:grpSpPr>
          <a:xfrm>
            <a:off x="9548038" y="276468"/>
            <a:ext cx="2360427" cy="778555"/>
            <a:chOff x="8389088" y="723033"/>
            <a:chExt cx="2923953" cy="994734"/>
          </a:xfrm>
        </p:grpSpPr>
        <p:pic>
          <p:nvPicPr>
            <p:cNvPr id="9" name="Bilde 8" descr="Logo Sogn og Fjordane fylkeskommune">
              <a:hlinkClick r:id="rId2"/>
            </p:cNvPr>
            <p:cNvPicPr/>
            <p:nvPr/>
          </p:nvPicPr>
          <p:blipFill rotWithShape="1">
            <a:blip r:embed="rId3">
              <a:extLst>
                <a:ext uri="{28A0092B-C50C-407E-A947-70E740481C1C}">
                  <a14:useLocalDpi xmlns:a14="http://schemas.microsoft.com/office/drawing/2010/main" val="0"/>
                </a:ext>
              </a:extLst>
            </a:blip>
            <a:srcRect l="2133" t="5601" r="75699" b="3328"/>
            <a:stretch/>
          </p:blipFill>
          <p:spPr bwMode="auto">
            <a:xfrm>
              <a:off x="8389088" y="735649"/>
              <a:ext cx="902429" cy="960852"/>
            </a:xfrm>
            <a:prstGeom prst="rect">
              <a:avLst/>
            </a:prstGeom>
            <a:noFill/>
            <a:ln>
              <a:noFill/>
            </a:ln>
            <a:extLst>
              <a:ext uri="{53640926-AAD7-44D8-BBD7-CCE9431645EC}">
                <a14:shadowObscured xmlns:a14="http://schemas.microsoft.com/office/drawing/2010/main"/>
              </a:ext>
            </a:extLst>
          </p:spPr>
        </p:pic>
        <p:pic>
          <p:nvPicPr>
            <p:cNvPr id="10" name="Bilde 9" descr="Logoen til  Rogaland fylkeskommune"/>
            <p:cNvPicPr/>
            <p:nvPr/>
          </p:nvPicPr>
          <p:blipFill rotWithShape="1">
            <a:blip r:embed="rId4">
              <a:extLst>
                <a:ext uri="{28A0092B-C50C-407E-A947-70E740481C1C}">
                  <a14:useLocalDpi xmlns:a14="http://schemas.microsoft.com/office/drawing/2010/main" val="0"/>
                </a:ext>
              </a:extLst>
            </a:blip>
            <a:srcRect r="75110" b="4295"/>
            <a:stretch/>
          </p:blipFill>
          <p:spPr bwMode="auto">
            <a:xfrm>
              <a:off x="10429113" y="723033"/>
              <a:ext cx="883928" cy="994733"/>
            </a:xfrm>
            <a:prstGeom prst="rect">
              <a:avLst/>
            </a:prstGeom>
            <a:noFill/>
            <a:ln>
              <a:noFill/>
            </a:ln>
            <a:extLst>
              <a:ext uri="{53640926-AAD7-44D8-BBD7-CCE9431645EC}">
                <a14:shadowObscured xmlns:a14="http://schemas.microsoft.com/office/drawing/2010/main"/>
              </a:ext>
            </a:extLst>
          </p:spPr>
        </p:pic>
        <p:pic>
          <p:nvPicPr>
            <p:cNvPr id="11" name="Bilde 10" descr="Hordaland fylkeskommune logo">
              <a:hlinkClick r:id="rId5" tooltip="&quot;Til forsida&quot;"/>
            </p:cNvPr>
            <p:cNvPicPr/>
            <p:nvPr/>
          </p:nvPicPr>
          <p:blipFill rotWithShape="1">
            <a:blip r:embed="rId6">
              <a:extLst>
                <a:ext uri="{28A0092B-C50C-407E-A947-70E740481C1C}">
                  <a14:useLocalDpi xmlns:a14="http://schemas.microsoft.com/office/drawing/2010/main" val="0"/>
                </a:ext>
              </a:extLst>
            </a:blip>
            <a:srcRect r="80393"/>
            <a:stretch/>
          </p:blipFill>
          <p:spPr bwMode="auto">
            <a:xfrm>
              <a:off x="9400165" y="754933"/>
              <a:ext cx="892148" cy="962834"/>
            </a:xfrm>
            <a:prstGeom prst="rect">
              <a:avLst/>
            </a:prstGeom>
            <a:noFill/>
            <a:ln>
              <a:noFill/>
            </a:ln>
            <a:extLst>
              <a:ext uri="{53640926-AAD7-44D8-BBD7-CCE9431645EC}">
                <a14:shadowObscured xmlns:a14="http://schemas.microsoft.com/office/drawing/2010/main"/>
              </a:ext>
            </a:extLst>
          </p:spPr>
        </p:pic>
      </p:grpSp>
      <p:graphicFrame>
        <p:nvGraphicFramePr>
          <p:cNvPr id="12" name="Tabell 11"/>
          <p:cNvGraphicFramePr>
            <a:graphicFrameLocks noGrp="1"/>
          </p:cNvGraphicFramePr>
          <p:nvPr>
            <p:extLst>
              <p:ext uri="{D42A27DB-BD31-4B8C-83A1-F6EECF244321}">
                <p14:modId xmlns:p14="http://schemas.microsoft.com/office/powerpoint/2010/main" val="2341520137"/>
              </p:ext>
            </p:extLst>
          </p:nvPr>
        </p:nvGraphicFramePr>
        <p:xfrm>
          <a:off x="1059067" y="1100865"/>
          <a:ext cx="10068866" cy="4874652"/>
        </p:xfrm>
        <a:graphic>
          <a:graphicData uri="http://schemas.openxmlformats.org/drawingml/2006/table">
            <a:tbl>
              <a:tblPr firstRow="1" bandRow="1">
                <a:tableStyleId>{5C22544A-7EE6-4342-B048-85BDC9FD1C3A}</a:tableStyleId>
              </a:tblPr>
              <a:tblGrid>
                <a:gridCol w="559380"/>
                <a:gridCol w="9509486"/>
              </a:tblGrid>
              <a:tr h="61964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2600" b="0" u="none" kern="1200" dirty="0" smtClean="0">
                          <a:solidFill>
                            <a:schemeClr val="accent3">
                              <a:lumMod val="60000"/>
                              <a:lumOff val="40000"/>
                            </a:schemeClr>
                          </a:solidFill>
                          <a:latin typeface="+mn-lt"/>
                          <a:ea typeface="+mn-ea"/>
                          <a:cs typeface="+mn-cs"/>
                        </a:rPr>
                        <a:t>Prosessen</a:t>
                      </a:r>
                      <a:r>
                        <a:rPr lang="nn-NO" sz="2600" b="0" u="none" kern="1200" baseline="0" dirty="0" smtClean="0">
                          <a:solidFill>
                            <a:schemeClr val="accent3">
                              <a:lumMod val="60000"/>
                              <a:lumOff val="40000"/>
                            </a:schemeClr>
                          </a:solidFill>
                          <a:latin typeface="+mn-lt"/>
                          <a:ea typeface="+mn-ea"/>
                          <a:cs typeface="+mn-cs"/>
                        </a:rPr>
                        <a:t> </a:t>
                      </a:r>
                      <a:r>
                        <a:rPr lang="nn-NO" sz="2600" b="0" u="none" kern="1200" baseline="0" dirty="0" smtClean="0">
                          <a:solidFill>
                            <a:schemeClr val="accent3">
                              <a:lumMod val="60000"/>
                              <a:lumOff val="40000"/>
                            </a:schemeClr>
                          </a:solidFill>
                          <a:latin typeface="+mn-lt"/>
                          <a:ea typeface="+mn-ea"/>
                          <a:cs typeface="+mn-cs"/>
                        </a:rPr>
                        <a:t>det så langt er lagt opp til</a:t>
                      </a:r>
                      <a:endParaRPr lang="nn-NO" sz="2600" b="0" u="sng" kern="1200" dirty="0" smtClean="0">
                        <a:solidFill>
                          <a:schemeClr val="accent3">
                            <a:lumMod val="60000"/>
                            <a:lumOff val="40000"/>
                          </a:schemeClr>
                        </a:solidFill>
                        <a:latin typeface="+mn-lt"/>
                        <a:ea typeface="+mn-ea"/>
                        <a:cs typeface="+mn-cs"/>
                      </a:endParaRP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n-NO" sz="1800" b="0" kern="1200" dirty="0" smtClean="0">
                        <a:solidFill>
                          <a:srgbClr val="92D050"/>
                        </a:solidFill>
                        <a:latin typeface="+mn-lt"/>
                        <a:ea typeface="+mn-ea"/>
                        <a:cs typeface="+mn-cs"/>
                      </a:endParaRP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41314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nn-NO" sz="2000" b="1" dirty="0" smtClean="0">
                          <a:solidFill>
                            <a:schemeClr val="accent3">
                              <a:lumMod val="60000"/>
                              <a:lumOff val="40000"/>
                            </a:schemeClr>
                          </a:solidFill>
                        </a:rPr>
                        <a:t>–</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n-NO" sz="2000" kern="1200" baseline="0" dirty="0" smtClean="0">
                          <a:solidFill>
                            <a:schemeClr val="tx1"/>
                          </a:solidFill>
                          <a:effectLst/>
                          <a:latin typeface="+mn-lt"/>
                          <a:ea typeface="+mn-ea"/>
                          <a:cs typeface="+mn-cs"/>
                        </a:rPr>
                        <a:t>Intensjonsplan og utgreiingsarbeid perioden april til september</a:t>
                      </a:r>
                      <a:endParaRPr lang="nn-NO" sz="2000" kern="1200" baseline="0" dirty="0">
                        <a:solidFill>
                          <a:schemeClr val="tx1"/>
                        </a:solidFill>
                        <a:effectLst/>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41314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nn-NO" sz="2000" b="1" dirty="0" smtClean="0">
                          <a:solidFill>
                            <a:schemeClr val="accent3">
                              <a:lumMod val="60000"/>
                              <a:lumOff val="40000"/>
                            </a:schemeClr>
                          </a:solidFill>
                        </a:rPr>
                        <a:t>–</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n-NO" sz="2000" dirty="0" smtClean="0">
                          <a:solidFill>
                            <a:schemeClr val="tx1"/>
                          </a:solidFill>
                        </a:rPr>
                        <a:t>Politisk leiing engasjerert</a:t>
                      </a:r>
                      <a:r>
                        <a:rPr lang="nn-NO" sz="2000" baseline="0" dirty="0" smtClean="0">
                          <a:solidFill>
                            <a:schemeClr val="tx1"/>
                          </a:solidFill>
                        </a:rPr>
                        <a:t> i handsaminga av Meld. St. 22 (2015-16)</a:t>
                      </a:r>
                      <a:endParaRPr lang="nn-NO" sz="2000" dirty="0" smtClean="0">
                        <a:solidFill>
                          <a:schemeClr val="tx1"/>
                        </a:solidFill>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41314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nn-NO" sz="2000" b="1" dirty="0" smtClean="0">
                          <a:solidFill>
                            <a:schemeClr val="accent3">
                              <a:lumMod val="60000"/>
                              <a:lumOff val="40000"/>
                            </a:schemeClr>
                          </a:solidFill>
                        </a:rPr>
                        <a:t>–</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n-NO" sz="2000" kern="1200" dirty="0" smtClean="0">
                          <a:solidFill>
                            <a:schemeClr val="tx1"/>
                          </a:solidFill>
                          <a:latin typeface="+mn-lt"/>
                          <a:ea typeface="+mn-ea"/>
                          <a:cs typeface="+mn-cs"/>
                        </a:rPr>
                        <a:t>Forhandlingsutvalsmøte</a:t>
                      </a:r>
                      <a:r>
                        <a:rPr lang="nn-NO" sz="2000" kern="1200" baseline="0" dirty="0" smtClean="0">
                          <a:solidFill>
                            <a:schemeClr val="tx1"/>
                          </a:solidFill>
                          <a:latin typeface="+mn-lt"/>
                          <a:ea typeface="+mn-ea"/>
                          <a:cs typeface="+mn-cs"/>
                        </a:rPr>
                        <a:t> </a:t>
                      </a:r>
                      <a:r>
                        <a:rPr lang="nn-NO" sz="2000" kern="1200" baseline="0" dirty="0" smtClean="0">
                          <a:solidFill>
                            <a:schemeClr val="accent3">
                              <a:lumMod val="60000"/>
                              <a:lumOff val="40000"/>
                            </a:schemeClr>
                          </a:solidFill>
                          <a:latin typeface="+mn-lt"/>
                          <a:ea typeface="+mn-ea"/>
                          <a:cs typeface="+mn-cs"/>
                        </a:rPr>
                        <a:t>27.05.16</a:t>
                      </a:r>
                      <a:r>
                        <a:rPr lang="nn-NO" sz="2000" kern="1200" dirty="0" smtClean="0">
                          <a:solidFill>
                            <a:schemeClr val="tx1"/>
                          </a:solidFill>
                          <a:latin typeface="+mn-lt"/>
                          <a:ea typeface="+mn-ea"/>
                          <a:cs typeface="+mn-cs"/>
                        </a:rPr>
                        <a:t>: Mål og f</a:t>
                      </a:r>
                      <a:r>
                        <a:rPr lang="nn-NO" sz="2000" baseline="0" dirty="0" smtClean="0">
                          <a:solidFill>
                            <a:schemeClr val="tx1"/>
                          </a:solidFill>
                        </a:rPr>
                        <a:t>ramdrift for intensjonsplanforhandlingane</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41314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nn-NO" sz="2000" b="1" dirty="0" smtClean="0">
                          <a:solidFill>
                            <a:schemeClr val="accent3">
                              <a:lumMod val="60000"/>
                              <a:lumOff val="40000"/>
                            </a:schemeClr>
                          </a:solidFill>
                        </a:rPr>
                        <a:t>–</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n-NO" sz="2000" kern="1200" dirty="0" smtClean="0">
                          <a:solidFill>
                            <a:schemeClr val="tx1"/>
                          </a:solidFill>
                          <a:latin typeface="+mn-lt"/>
                          <a:ea typeface="+mn-ea"/>
                          <a:cs typeface="+mn-cs"/>
                        </a:rPr>
                        <a:t>Fylkestinga</a:t>
                      </a:r>
                      <a:r>
                        <a:rPr lang="nn-NO" sz="2000" kern="1200" baseline="0" dirty="0" smtClean="0">
                          <a:solidFill>
                            <a:schemeClr val="tx1"/>
                          </a:solidFill>
                          <a:latin typeface="+mn-lt"/>
                          <a:ea typeface="+mn-ea"/>
                          <a:cs typeface="+mn-cs"/>
                        </a:rPr>
                        <a:t> </a:t>
                      </a:r>
                      <a:r>
                        <a:rPr lang="nn-NO" sz="2000" kern="1200" baseline="0" dirty="0" smtClean="0">
                          <a:solidFill>
                            <a:schemeClr val="accent3">
                              <a:lumMod val="60000"/>
                              <a:lumOff val="40000"/>
                            </a:schemeClr>
                          </a:solidFill>
                          <a:latin typeface="+mn-lt"/>
                          <a:ea typeface="+mn-ea"/>
                          <a:cs typeface="+mn-cs"/>
                        </a:rPr>
                        <a:t>14.06.16</a:t>
                      </a:r>
                      <a:r>
                        <a:rPr lang="nn-NO" sz="2000" kern="1200" dirty="0" smtClean="0">
                          <a:solidFill>
                            <a:schemeClr val="tx1"/>
                          </a:solidFill>
                          <a:latin typeface="+mn-lt"/>
                          <a:ea typeface="+mn-ea"/>
                          <a:cs typeface="+mn-cs"/>
                        </a:rPr>
                        <a:t>: Løypemelding med struktur for intensjonsplanen</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41314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nn-NO" sz="2000" b="1" dirty="0" smtClean="0">
                          <a:solidFill>
                            <a:schemeClr val="accent3">
                              <a:lumMod val="60000"/>
                              <a:lumOff val="40000"/>
                            </a:schemeClr>
                          </a:solidFill>
                        </a:rPr>
                        <a:t>–</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n-NO" sz="2000" kern="1200" dirty="0" smtClean="0">
                          <a:solidFill>
                            <a:schemeClr val="tx1"/>
                          </a:solidFill>
                          <a:latin typeface="+mn-lt"/>
                          <a:ea typeface="+mn-ea"/>
                          <a:cs typeface="+mn-cs"/>
                        </a:rPr>
                        <a:t>Temainndelte forhandlingar: </a:t>
                      </a:r>
                      <a:r>
                        <a:rPr lang="nn-NO" sz="2000" kern="1200" dirty="0" smtClean="0">
                          <a:solidFill>
                            <a:schemeClr val="accent3">
                              <a:lumMod val="60000"/>
                              <a:lumOff val="40000"/>
                            </a:schemeClr>
                          </a:solidFill>
                          <a:latin typeface="+mn-lt"/>
                          <a:ea typeface="+mn-ea"/>
                          <a:cs typeface="+mn-cs"/>
                        </a:rPr>
                        <a:t>Veke 33, 35 og 37</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41314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nn-NO" sz="2000" b="1" dirty="0" smtClean="0">
                          <a:solidFill>
                            <a:schemeClr val="accent3">
                              <a:lumMod val="60000"/>
                              <a:lumOff val="40000"/>
                            </a:schemeClr>
                          </a:solidFill>
                        </a:rPr>
                        <a:t>–</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n-NO" sz="2000" kern="1200" dirty="0" smtClean="0">
                          <a:solidFill>
                            <a:schemeClr val="tx1"/>
                          </a:solidFill>
                          <a:latin typeface="+mn-lt"/>
                          <a:ea typeface="+mn-ea"/>
                          <a:cs typeface="+mn-cs"/>
                        </a:rPr>
                        <a:t>Fellesmøte politiske styringsgrupper </a:t>
                      </a:r>
                      <a:r>
                        <a:rPr lang="nn-NO" sz="2000" kern="1200" dirty="0" smtClean="0">
                          <a:solidFill>
                            <a:schemeClr val="accent3">
                              <a:lumMod val="60000"/>
                              <a:lumOff val="40000"/>
                            </a:schemeClr>
                          </a:solidFill>
                          <a:latin typeface="+mn-lt"/>
                          <a:ea typeface="+mn-ea"/>
                          <a:cs typeface="+mn-cs"/>
                        </a:rPr>
                        <a:t>23.08.16</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41314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nn-NO" sz="2000" b="1" dirty="0" smtClean="0">
                          <a:solidFill>
                            <a:schemeClr val="accent3">
                              <a:lumMod val="60000"/>
                              <a:lumOff val="40000"/>
                            </a:schemeClr>
                          </a:solidFill>
                        </a:rPr>
                        <a:t>–</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n-NO" sz="2000" kern="1200" dirty="0" smtClean="0">
                          <a:solidFill>
                            <a:schemeClr val="tx1"/>
                          </a:solidFill>
                          <a:latin typeface="+mn-lt"/>
                          <a:ea typeface="+mn-ea"/>
                          <a:cs typeface="+mn-cs"/>
                        </a:rPr>
                        <a:t>Fylkesutvala </a:t>
                      </a:r>
                      <a:r>
                        <a:rPr lang="nn-NO" sz="2000" kern="1200" dirty="0" smtClean="0">
                          <a:solidFill>
                            <a:schemeClr val="accent3">
                              <a:lumMod val="60000"/>
                              <a:lumOff val="40000"/>
                            </a:schemeClr>
                          </a:solidFill>
                          <a:latin typeface="+mn-lt"/>
                          <a:ea typeface="+mn-ea"/>
                          <a:cs typeface="+mn-cs"/>
                        </a:rPr>
                        <a:t>21</a:t>
                      </a:r>
                      <a:r>
                        <a:rPr lang="nn-NO" sz="2000" kern="1200" dirty="0" smtClean="0">
                          <a:solidFill>
                            <a:schemeClr val="accent3">
                              <a:lumMod val="60000"/>
                              <a:lumOff val="40000"/>
                            </a:schemeClr>
                          </a:solidFill>
                          <a:latin typeface="+mn-lt"/>
                          <a:ea typeface="+mn-ea"/>
                          <a:cs typeface="+mn-cs"/>
                        </a:rPr>
                        <a:t>. –</a:t>
                      </a:r>
                      <a:r>
                        <a:rPr lang="nn-NO" sz="2000" kern="1200" baseline="0" dirty="0" smtClean="0">
                          <a:solidFill>
                            <a:schemeClr val="accent3">
                              <a:lumMod val="60000"/>
                              <a:lumOff val="40000"/>
                            </a:schemeClr>
                          </a:solidFill>
                          <a:latin typeface="+mn-lt"/>
                          <a:ea typeface="+mn-ea"/>
                          <a:cs typeface="+mn-cs"/>
                        </a:rPr>
                        <a:t> </a:t>
                      </a:r>
                      <a:r>
                        <a:rPr lang="nn-NO" sz="2000" kern="1200" dirty="0" smtClean="0">
                          <a:solidFill>
                            <a:schemeClr val="accent3">
                              <a:lumMod val="60000"/>
                              <a:lumOff val="40000"/>
                            </a:schemeClr>
                          </a:solidFill>
                          <a:latin typeface="+mn-lt"/>
                          <a:ea typeface="+mn-ea"/>
                          <a:cs typeface="+mn-cs"/>
                        </a:rPr>
                        <a:t>28.09.16</a:t>
                      </a:r>
                      <a:r>
                        <a:rPr lang="nn-NO" sz="2000" kern="1200" dirty="0" smtClean="0">
                          <a:solidFill>
                            <a:schemeClr val="tx1"/>
                          </a:solidFill>
                          <a:latin typeface="+mn-lt"/>
                          <a:ea typeface="+mn-ea"/>
                          <a:cs typeface="+mn-cs"/>
                        </a:rPr>
                        <a:t>: Handsamar intensjonsplan for samanslåing.</a:t>
                      </a:r>
                      <a:r>
                        <a:rPr lang="nn-NO" sz="2000" kern="1200" baseline="0" dirty="0" smtClean="0">
                          <a:solidFill>
                            <a:schemeClr val="tx1"/>
                          </a:solidFill>
                          <a:latin typeface="+mn-lt"/>
                          <a:ea typeface="+mn-ea"/>
                          <a:cs typeface="+mn-cs"/>
                        </a:rPr>
                        <a:t> Så fylkestinga.</a:t>
                      </a:r>
                      <a:endParaRPr lang="nn-NO" sz="2000" kern="1200" dirty="0" smtClean="0">
                        <a:solidFill>
                          <a:schemeClr val="tx1"/>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41314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nn-NO" sz="2000" b="1" dirty="0" smtClean="0">
                          <a:solidFill>
                            <a:schemeClr val="accent3">
                              <a:lumMod val="60000"/>
                              <a:lumOff val="40000"/>
                            </a:schemeClr>
                          </a:solidFill>
                        </a:rPr>
                        <a:t>–</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n-NO" sz="2000" kern="1200" dirty="0" smtClean="0">
                          <a:solidFill>
                            <a:schemeClr val="tx1"/>
                          </a:solidFill>
                          <a:latin typeface="+mn-lt"/>
                          <a:ea typeface="+mn-ea"/>
                          <a:cs typeface="+mn-cs"/>
                        </a:rPr>
                        <a:t>Fylkestinga i desember handsamar konkretiserande sak om samanslåing</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2152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n-NO" sz="1000" b="1" dirty="0" smtClean="0">
                        <a:solidFill>
                          <a:schemeClr val="accent3">
                            <a:lumMod val="60000"/>
                            <a:lumOff val="40000"/>
                          </a:schemeClr>
                        </a:solidFill>
                      </a:endParaRP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n-NO" sz="1000" kern="1200" dirty="0" smtClean="0">
                        <a:solidFill>
                          <a:schemeClr val="tx1"/>
                        </a:solidFill>
                        <a:latin typeface="+mn-lt"/>
                        <a:ea typeface="+mn-ea"/>
                        <a:cs typeface="+mn-cs"/>
                      </a:endParaRP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861888159"/>
      </p:ext>
    </p:extLst>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Dybde">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TM04033923[[fn=Dybde]]</Template>
  <TotalTime>1195</TotalTime>
  <Words>2166</Words>
  <Application>Microsoft Office PowerPoint</Application>
  <PresentationFormat>Widescreen</PresentationFormat>
  <Paragraphs>333</Paragraphs>
  <Slides>25</Slides>
  <Notes>8</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25</vt:i4>
      </vt:variant>
    </vt:vector>
  </HeadingPairs>
  <TitlesOfParts>
    <vt:vector size="31" baseType="lpstr">
      <vt:lpstr>Arial</vt:lpstr>
      <vt:lpstr>Calibri</vt:lpstr>
      <vt:lpstr>Corbel</vt:lpstr>
      <vt:lpstr>Courier New</vt:lpstr>
      <vt:lpstr>Wingdings</vt:lpstr>
      <vt:lpstr>Dybde</vt:lpstr>
      <vt:lpstr>Regionreforma på Vestlandet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Sogn og Fjordane fylkeskommune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Regionreforma på Vestlandet</dc:title>
  <dc:creator>Ole Inge Gjerald</dc:creator>
  <cp:lastModifiedBy>Ole Inge Gjerald</cp:lastModifiedBy>
  <cp:revision>172</cp:revision>
  <dcterms:created xsi:type="dcterms:W3CDTF">2016-05-02T06:46:04Z</dcterms:created>
  <dcterms:modified xsi:type="dcterms:W3CDTF">2016-05-26T15:01:03Z</dcterms:modified>
</cp:coreProperties>
</file>