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6" r:id="rId2"/>
    <p:sldId id="312" r:id="rId3"/>
    <p:sldId id="322" r:id="rId4"/>
    <p:sldId id="314" r:id="rId5"/>
    <p:sldId id="315" r:id="rId6"/>
    <p:sldId id="316" r:id="rId7"/>
    <p:sldId id="317" r:id="rId8"/>
    <p:sldId id="319" r:id="rId9"/>
    <p:sldId id="284" r:id="rId10"/>
    <p:sldId id="320" r:id="rId11"/>
    <p:sldId id="321" r:id="rId12"/>
    <p:sldId id="290" r:id="rId13"/>
    <p:sldId id="269" r:id="rId14"/>
    <p:sldId id="271" r:id="rId15"/>
    <p:sldId id="277" r:id="rId16"/>
    <p:sldId id="278" r:id="rId17"/>
    <p:sldId id="279" r:id="rId18"/>
    <p:sldId id="301" r:id="rId19"/>
    <p:sldId id="286" r:id="rId20"/>
    <p:sldId id="287" r:id="rId21"/>
    <p:sldId id="288" r:id="rId22"/>
    <p:sldId id="289" r:id="rId23"/>
    <p:sldId id="298" r:id="rId24"/>
    <p:sldId id="310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emastil 1 - aks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8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4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5613-617B-44FE-B95A-0DA643D85369}" type="datetimeFigureOut">
              <a:rPr lang="nb-NO" smtClean="0"/>
              <a:pPr/>
              <a:t>03.10.2014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606E3-F5AF-48DD-9615-7BA44C8B753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357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7B30F-FB8E-41B2-A678-75B821117784}" type="datetimeFigureOut">
              <a:rPr lang="nb-NO" smtClean="0"/>
              <a:pPr/>
              <a:t>03.10.2014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07365-FC16-4D08-BDCC-D4553FA320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79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76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Læreplasskurs</a:t>
            </a:r>
          </a:p>
          <a:p>
            <a:r>
              <a:rPr lang="nn-NO" dirty="0" smtClean="0"/>
              <a:t>Vekslingsmodell</a:t>
            </a:r>
          </a:p>
          <a:p>
            <a:r>
              <a:rPr lang="nn-NO" dirty="0" smtClean="0"/>
              <a:t>Ny praksis –korleis få til det i formidlinga?</a:t>
            </a:r>
          </a:p>
          <a:p>
            <a:r>
              <a:rPr lang="nn-NO" smtClean="0"/>
              <a:t>Kvalifiseringskurs</a:t>
            </a: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06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AA424-5A38-4CA6-B2D4-D2C986752884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8443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 smtClean="0"/>
              <a:t>Pga</a:t>
            </a:r>
            <a:r>
              <a:rPr lang="nn-NO" dirty="0" smtClean="0"/>
              <a:t> for få</a:t>
            </a:r>
            <a:r>
              <a:rPr lang="nn-NO" baseline="0" dirty="0" smtClean="0"/>
              <a:t> elevar, er det ikkje offentleggjort tal for Solund i 2013 – 2014.  Gjennomsnittet for HAFS i 2013 – 2014 er berekna utan Solund. For dei andre åra er Solund inkludert. 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678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38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7365-FC16-4D08-BDCC-D4553FA32066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26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/>
              <a:pPr/>
              <a:t>03.10.2014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www.sfj.no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59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5A332-B252-469D-BB62-9F96D2BFE467}" type="datetime1">
              <a:rPr lang="nb-NO" smtClean="0"/>
              <a:pPr/>
              <a:t>03.10.2014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7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071-69A5-4613-BF3D-818E072C7CBF}" type="datetime1">
              <a:rPr lang="nb-NO" smtClean="0"/>
              <a:pPr/>
              <a:t>03.10.2014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79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76256" y="6453336"/>
            <a:ext cx="1800200" cy="268139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0542C41F-51F9-47B1-AB9F-3F512DEE533E}" type="datetime1">
              <a:rPr lang="nb-NO" smtClean="0"/>
              <a:pPr/>
              <a:t>03.10.2014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n-NO" dirty="0" smtClean="0"/>
              <a:t>www.sfj.no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860032" y="6453336"/>
            <a:ext cx="1882552" cy="26813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8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BB7-B415-4327-8667-E6DAB178CEE4}" type="datetime1">
              <a:rPr lang="nb-NO" smtClean="0"/>
              <a:pPr/>
              <a:t>03.10.2014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www.sfj.no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6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3064-F16C-41CE-B88C-6B067127FF9A}" type="datetime1">
              <a:rPr lang="nb-NO" smtClean="0"/>
              <a:pPr/>
              <a:t>03.10.2014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780927"/>
            <a:ext cx="4041775" cy="3345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7562-AB79-4224-B6B2-D7E3F8451987}" type="datetime1">
              <a:rPr lang="nb-NO" smtClean="0"/>
              <a:pPr/>
              <a:t>03.10.2014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1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BC79-DDA5-42B2-A317-78E0F1EA9F3B}" type="datetime1">
              <a:rPr lang="nb-NO" smtClean="0"/>
              <a:pPr/>
              <a:t>03.10.2014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6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4B23-5B8C-4E72-ABAE-B02E4AC91640}" type="datetime1">
              <a:rPr lang="nb-NO" smtClean="0"/>
              <a:pPr/>
              <a:t>03.10.2014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1130-D7A7-4093-9626-B01A8F352220}" type="datetime1">
              <a:rPr lang="nb-NO" smtClean="0"/>
              <a:pPr/>
              <a:t>03.10.2014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2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2BD0D-7DD2-4EE0-8D0C-1AFD1C928DA9}" type="datetime1">
              <a:rPr lang="nb-NO" smtClean="0"/>
              <a:pPr/>
              <a:t>03.10.2014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 smtClean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6D4-6C99-4C2F-AAAF-C32CB960864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3" descr="P:\Mine dokumenter\2011-12-12 New Wave 2011\Fylkeslogoen\PNG\Midstilt far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632"/>
            <a:ext cx="720002" cy="4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876256" y="6453336"/>
            <a:ext cx="11521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8DEBB7-B415-4327-8667-E6DAB178CEE4}" type="datetime1">
              <a:rPr lang="nb-NO" smtClean="0"/>
              <a:pPr/>
              <a:t>03.10.2014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439248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www.sfj.no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00392" y="6453336"/>
            <a:ext cx="58640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12216D4-6C99-4C2F-AAAF-C32CB9608649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342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dropbox.com/s/i7uduo3ch6p5maj/Ny%20GIV%20-%20varig%20samarbeid%20FUSK.mp4?dl=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500" y="692696"/>
            <a:ext cx="8623261" cy="763133"/>
          </a:xfrm>
        </p:spPr>
        <p:txBody>
          <a:bodyPr>
            <a:normAutofit/>
          </a:bodyPr>
          <a:lstStyle/>
          <a:p>
            <a:pPr algn="l"/>
            <a:r>
              <a:rPr lang="nn-NO" sz="3200" dirty="0" smtClean="0">
                <a:latin typeface="+mj-lt"/>
              </a:rPr>
              <a:t>Dialogmøte</a:t>
            </a:r>
            <a:endParaRPr lang="nn-NO" sz="3200" dirty="0">
              <a:latin typeface="+mj-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31840" y="6430288"/>
            <a:ext cx="2880320" cy="402908"/>
          </a:xfrm>
        </p:spPr>
        <p:txBody>
          <a:bodyPr/>
          <a:lstStyle/>
          <a:p>
            <a:r>
              <a:rPr lang="nn-NO" sz="800" dirty="0"/>
              <a:t>www.sfj.no</a:t>
            </a:r>
            <a:endParaRPr lang="nb-NO" sz="800" dirty="0"/>
          </a:p>
          <a:p>
            <a:endParaRPr lang="nb-NO" sz="8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1402274"/>
            <a:ext cx="215478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37" y="1455830"/>
            <a:ext cx="1872208" cy="140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" y="3524275"/>
            <a:ext cx="188016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72" y="1350423"/>
            <a:ext cx="2211382" cy="102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2255513"/>
            <a:ext cx="1413378" cy="140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2976"/>
            <a:ext cx="1754233" cy="11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36512"/>
            <a:ext cx="1766041" cy="13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57" y="4618380"/>
            <a:ext cx="1610553" cy="161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" y="4936512"/>
            <a:ext cx="1903693" cy="127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54" y="4960599"/>
            <a:ext cx="1905967" cy="126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eg;base64,/9j/4AAQSkZJRgABAQAAAQABAAD/2wCEAAkGBggSERUUExQWFRUWFx0YFxgYGSEYGxoeGBscHx4fHh0bHyciIB4jJSAaHy8lJTMrMC04Hh49NTIqNTIrOCoBCQoKDgwOFg8PGiklHCQsKSksLC4sKSkpKSwpKTUqLCksMCwpKSopKSkpKSkpKSkpLCksLCkpKSkpKSwpLCwpKf/AABEIAFAAhQMBIgACEQEDEQH/xAAbAAACAwEBAQAAAAAAAAAAAAAFBgMEBwIAAf/EAEQQAAIBAgUCBAIFCQMNAQAAAAECEQMSAAQFITEGQRMiMlEHFCNhcYGRNEJSVKGx0dLwYpPBFyQlM0NjgpSissLh8Rb/xAAYAQEBAQEBAAAAAAAAAAAAAAAAAQIDBP/EACARAAICAgICAwAAAAAAAAAAAAABAhEhMQMSE0EiYZH/2gAMAwEAAhEDEQA/AOtP6RoDL0ajUsva9Ckw+jQlppKSTKzPJO/ucfavTOVsLfL0rV2LeEveO9vb/wAsM/S+oJ8plQtkDK0gbpmVUfnEwFO8bEggHcAA96tmcxVB85KCfNISmTyPMzWkn/AbDsNWJT6TpZ28Ckd42RVOxG3p/bjvJ5TJUgFGVougcPBoI7ncGLyJt+qJ2I3GD1PQ8zUMKGK/prDCCSJ8szuD+3FatlrGDVFIUkQYIBBHOw22+/nApY07LaVWr01OVyhpMSGQZVFIs4tqTLszAbRBBYR7MVDRenmob5KgGtAINGkNyDsWCQCD5ZE7xvvhM1OjkboVl4A8jBlDQJg8Hf8ADA6nVcwS5JUEeUWmDErKnjiQZnEJQxVsp0rUSQmXDupuAyy0uBDBVdPIZFkFwZJNxIAxDqg6XW2jl6GV2WY8AMRyq+Z1BYEyxLEDYHccjlzmbKEeK5GxKlyfKsCT+A9+IwT0PQ62Y8UpYWVPSTN5uVhJmR3gsI3jgGBcItt05orOAmVpAqBN1JNthJYhIIkxIn6sdr07007AGhQpMqDfw1g2wZNO3gz3IJxWyuVrHyKSRzaGn08yp4jnv3wbymlLYZpgK0OpPuYiCO4IABO5A5OwIAb/ACa6HWXxEoEIwk0rBTL8Em4yVEmfKRxE8wEz2hPk2FR6GVq0abDy1qFO9laZIakpncrF2+w2i7Gi5i+jTC2MZuCAJ4igsRaPMRIEk9v4r1LPlifnUuKgiaKsoBOzFlgshIgEqTIMHbgUQtRbI5iqj+DlViNqVJUSH/4d2G5808QB7WOm9T6cCWtRpyPKKr5WmzD0xduQREqGKA8SCZAlyGTyjOA60/DZjs6oiAC+DcV8oBMy0j3BBIxe6U6G1tVd6aN5jA8YU0R6Z5lPMymNwRsZ4HeJ4DokzlPQyjMlII6mabVclSVGt2AgUwtrBmO8EcmCAQSzS6CUVvk8sFbkLRRml+FNqjZgWtYSDAi1hBMaN0VqBfxMwyEAsadNr3NIlivlN4BDJBBO4n0jfBWto2kZVB4paoCLQrANdMljaAASxMsTztPAweMsirSMT+I+i5CkuXFKki71FJpqAGtFMqTKzNpBmSDMiJOPYvfFpqJ+WsppTUGqFUASB9GdyZJO/wBg3j6/YikmrRXHJpHTusZJMplb2UqMtRJFpZvQggchiWuG8cQOMWsvrOiVLR5zVaVBqUoY2EFoD8GCAAPeQDvjNfCqrl8rfl0dTQpAq7uwEpKt5GQhjuQe1xFzERhoyvU3TjU1m1JINjgDgSPPVuheGkkFbmMb42YC+rnMUwTSsZRKswCioTEi6IN67GCDAH17LGoahnahsdmJ2NsjaQCLRxzOCGZ1ug1KqRTCOtRfD8JGJKXNbVMb1SqguSg5WCSp2r1NOr2Cq1I2IpNQ3bEUxI3aJLIqyBuGJBEgzAgNUp1R9c++3eP2/wBbxjvL5TNMCKShyJDBWW78CQzEcbDf7ZAdK3TqtQFWuUpBU8tUNdasiwBAvnB5AuB3UCTOAVbTc0lNWChQGkmuCoCkbkH037RuSE3gncnEpUdIxsG+CquBVZKcA3Kx8NiRuLSQeO/lP7jg5leqdWprbSp0qSUxFNIm/wA8epjcSQS07Eydt8ENN6tpLbTzFXL1KRkfSVUd1G/6N1w7eaPtx8/yhdLU5qZagXqEAwKfhHccSw2+uOMcpvslToscN2rJcrS1hnLjJlGqKWfexNm9mJCuYmROzbjEOR6Rz7ZmpUs8G+6ahtJMsDAtKkj2OwFo2xxX+JerEEpk2USolttzEgs8BW3IAta6VPcYDVOserql01qdIFTuECWAKWJnzHYA8zv23xp8sVSHSQRrZLVvmXCUa1QhyPFtlIVSwKsSGaT5DBXcnsMGcr5AHz1TL0GsCUyKhaqQpIBl2aGmPSX5PB4Qn1DUMwpBzZrAEMzBWHrEru4AKlfYADvJ4q1shl1Kmor1TVqFSfEtEhC8kWsWJ4jbGFyfLrFfppxxbH9OougMufEpmnUcEG5Vaq4J3uBabfckREjEGofGbJrIo5apUbaPEdaSmQZg+Y7GBx32nCDpeWoVbXsC30EqWhi4DF6qGCST+YuLVbN16VXLJRqFBVqurKgBLeQRv6tp98I8spS6oOEUrDGofFHqhgwpU6NIQYNjOwHO4dgoP4/fhizGnakxvYGoTy1wJjkDeNt+BthF09cy2WpGr4hqGkbjVnxCb6oBa7f0hYnsBjWchUmlTP6VND+KKcZjfI5KT0VtQpxRjHxWSooywYEEGryCO1LHsHPjoTbk/tr/ALqGPY9EY0qOUp27JsjpVKrk8tyhWjSvsElxajAASIbckmIO4MnEP+gsu35ZmKnA8LL0xV4IYC+qpRY8oEAMsL5tsTaWzpl8u14SMtTKhwSCWpgE+UMTabTAE8TscdDwWN3iNySQKdTuZ/OCxziyb9ESXsv/AP7mkieFlsg5FjL4lera5n3JDMQRv6ttgBtABZTXM3RhqeXyiVlAIdhUrVgJCzfUmNj774koUcuy2moaUKWuqLTUAnYyDWJnfaQBMYvV9FyxkmqLzYIAF1vi0xwWJjjeMcmps2upVbVdczJenUztfyOEawCgLj+iUNxXtJjArT9I02u3iG6pLqL6j3uZCGSxEj1fdE4bcnpWll6gRrnVoqhSAQxmLrV5MN+BxZ06hpNYTTF4DWkkt6oBjzH2K4jhJjuloUdOoUGVj4SJAQiFYeqmGO7kkwZA9owbbJ1NyXePNCNbaoPmplQoHlKgiT5hJnBTSNQ0qtf4SD6MgGaYHquiJ59DT93vjjUNQcV/DsZQA8Stqhqdro4JO++49J24iSXi39l8mqA2p6WaxFqkkMputZuKtNyAAIg2xMyIHucWjpOeaYpPuGG8D1qw/O7iZ+7BTVOo/Ay9SoieMKKCRfaTBQHcyNrrpHse+DNdrQ39lSd/qBO/7sV8VtO9EXJSYn5DpLPII23CiXcE+RbZgL35P3YuHpaobS70xY14MMbTaQTyBwTzjvpXXdRzNSoHpqFFChUWxWHmrCSDcdxHHeBOLXUWZzdPwLCy3ZhEfyEyjBpHpMTA3xpcUbv2TyOqB+S6eyVNgF80UwiJaFAAdmm07Kssxmod59PvbfVsvYVr1KSCStj113AOxUFyYPA9J24GFXqKo1XSS9Qh2IVmaB5itYidh7bcfbjPlah4igWLNsbezfYN/wCvfFillIS1bNkfJaQkt4bsJAIW5is7EwxFyj6mn2nDRo+eytSkvhTagCQUZLSqLtDgGAIjntgO+XatRq0wd6iAAncCPNvgjoqgHMgCP86Yge11Gg3+ONRilpGW29iF8dPTk/tr/uoY9jn45enJ/bX/AHUcexsyQdN18kKGWZmW8GnTAdhTttpITAfdgbjAEckyAcXbclZSR6tO5K98Coskqbgu88yoO08nYDdx6eyWlfIZd6uWVrstQDsyhrvolAkGSeYGLma0/p6vNKplEqEjdXUSNh3O67AbiOB7DEolmb6uNPfxUapTRnUKx8R6kAMr8JlTPp9JKyO4xHqPVXT/AMyaiu5IhJ2ttWojE2+HdvZsCe+NDqdHdMMlp05SnO4M+W7uTM7sfrk84r1+iulWUscikTBYgDvBA78+3GAsU+n9f0cVK1YVi3zFUOVsdStl4C/6s8l4nfjEei9Wafl2NO2oq+IWl2FR1kKBcqIAONxJIn87DQ3w96bJAGRUAHiHPbuNgfvnE4+HuhmFGUpqAJ9MAbnupBO5O0zx7CABHTCZFFZqNUVVcg3BpUFb9gJ23Zp+72wO1uuBVcip5pDAhyVcAz4digkNysgdwDHIv6gmk6eTSoUqFJrlaoDcghZgmXIYQ0QCGEjCzqY0yk9V/UoF+YogS7U3hhdUq8PuNwTsexjGSnzpzUdRbMLRqBn8amSYtdRTglidwE7BgTydwGgF7zR1R7kpWqGtF7eY0xBD3BSP7JUqSZP3jE8p1HmaebNVHpuxBUhAUVrgts+UXEEgGRvZP9rGrDO16RJBaowA8SmQFq0wxEqCpNNwvmIAIJlxLEYpBsoVAqKrVC5HqZpEnkkD7e32c4kXMADZm+5iB9+8nATIahQcB0qAiBtyB/A/UeMXrweMbQOc6+WqA061NGVmVPpLDcz8AKdyZgAjeQYG04BVOhMkMq9LJLTDVxvUrFqsqDKlSAVDkxDxt2Dcgw2gZetmErtzTWBAWSQ1yybb4EnZWH1yCZtPo9YFkolqKOJDooPhOCSWAbygMNreJnicQoD6J1/5u9lpOoQgNdHJQ8QZPadu474O5N/DbMmoCi+MrBmBAj5eiCZiIBUgniRHOCOVy9CgllJWiSSTJLMxlmZjyzGST9ZxG9Wt3kfX/wDMEiGTfGbWcq5y6XCUaqe+6sKMMCdiCVf0zxB3nHsSfGOhll+WZEUM7VbjG5tFEKN+ABsFEAdhj2FA1npEH5DKc/k1Hjb/AGSd8Fgn8N/3T/QwodNdV6QuSyqnNZYFcvRBU16YIIpKCCCwgzscEz1pocT81lvs8el/PgA5Zvz/AF2x0Qfc/wBfXhdXrXR5/Ksr/f0x+27FkdX9P/reV/v6f8+AC9o74+gJ9X78Bj1doH65lf8AmKf82IT1ho/63lJ9/Hpx/wB+IBL+KvSIP0ysGLyPDYreYAIFIWydwWYzsPxGcrm6XhVCDUuBvRfKxLDe5hBlA6k+53HYzt9bqPp5mv8AmcmXtC3GtTJgTsJfYSx45/DGc63pGj0IqZHMUDaTdR+aphirqVbw3LfosywdwGYrJgDNUatGZ1M09Q1KxFNWMjygKbiQbrZ8u0ieNz3xpHRWiayzpmnU0KPhkBUYq9ZmUC8q02g7EnaSJUbnFH4cdN6OtuZzdXKTb9FSqV6Z3MQ7oTAgAwG3k7iAMaNX1/SWMnN5bnf6emZ/6saoyCa3TtInxBVzCVyPNUV4Jbci5QLWtJMA7ROCGWzdcGG32AkDkxuf/WJDrejfrOW/v6f8+JqOq6Aec3lgB/v6cn7rv24AN6NVBB8p53bt9n24vVMyBz2/r+GALdWaKohczlgo4AzFP+bAzOdYaUx/KKETv9Mn82KUYa2s0wf6/wAcSDNKwBUzhKPWWnD01cuB3+kQn8S2OR1rpYIBr0pJgAVF7CeQYH3xgQD/ABsDW5Qnua3t7UcewD+Juv5SuuWsqI9pqza6tEilzB7xj5gKP//Z"/>
          <p:cNvSpPr>
            <a:spLocks noChangeAspect="1" noChangeArrowheads="1"/>
          </p:cNvSpPr>
          <p:nvPr/>
        </p:nvSpPr>
        <p:spPr bwMode="auto">
          <a:xfrm>
            <a:off x="63500" y="-374650"/>
            <a:ext cx="12668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67" y="1109175"/>
            <a:ext cx="1266825" cy="105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2170307" y="2858179"/>
            <a:ext cx="3071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i="1" dirty="0" smtClean="0"/>
              <a:t>Korleis arbeider vi  med kvaliteten  i grunnopplæringa i Sogn og Fjordane?</a:t>
            </a:r>
            <a:endParaRPr lang="nn-NO" sz="24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32" y="6350"/>
            <a:ext cx="1864987" cy="137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P:\Mine dokumenter\NY GIV\Bilete-overgangsprosjektet\Flora vg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8" y="2446973"/>
            <a:ext cx="1822903" cy="10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vd M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90" y="3660166"/>
            <a:ext cx="1605140" cy="12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260648"/>
            <a:ext cx="8229600" cy="1575048"/>
          </a:xfrm>
        </p:spPr>
        <p:txBody>
          <a:bodyPr>
            <a:normAutofit/>
          </a:bodyPr>
          <a:lstStyle/>
          <a:p>
            <a:r>
              <a:rPr lang="nn-NO" sz="3200" dirty="0" smtClean="0"/>
              <a:t>Yrkesfag Vg2 2013-2014</a:t>
            </a:r>
            <a:endParaRPr lang="nn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www.sfj.no</a:t>
            </a:r>
            <a:endParaRPr lang="nb-NO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5821238"/>
            <a:ext cx="59046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8784976" cy="440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0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dirty="0" smtClean="0"/>
              <a:t>Gjennomføring i vidaregåande opplæring</a:t>
            </a:r>
            <a:endParaRPr lang="nn-NO" sz="32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23528" y="1844824"/>
            <a:ext cx="4752528" cy="4464496"/>
          </a:xfrm>
        </p:spPr>
        <p:txBody>
          <a:bodyPr>
            <a:normAutofit lnSpcReduction="10000"/>
          </a:bodyPr>
          <a:lstStyle/>
          <a:p>
            <a:pPr lvl="0"/>
            <a:r>
              <a:rPr lang="nn-NO" dirty="0" smtClean="0"/>
              <a:t>Kva konkret kan vi vidareutvikle i samarbeidet om overgangen ungdomsskule-Vg1?</a:t>
            </a:r>
          </a:p>
          <a:p>
            <a:pPr lvl="0"/>
            <a:r>
              <a:rPr lang="nn-NO" dirty="0" smtClean="0"/>
              <a:t>Rektorane </a:t>
            </a:r>
          </a:p>
          <a:p>
            <a:pPr lvl="1"/>
            <a:r>
              <a:rPr lang="nn-NO" dirty="0" smtClean="0"/>
              <a:t>Forventningar</a:t>
            </a:r>
          </a:p>
          <a:p>
            <a:pPr lvl="1"/>
            <a:r>
              <a:rPr lang="nn-NO" dirty="0" smtClean="0"/>
              <a:t>« Tette gapet mellom ungdomsskulen-Vg1 </a:t>
            </a:r>
          </a:p>
          <a:p>
            <a:pPr lvl="1"/>
            <a:r>
              <a:rPr lang="nn-NO" dirty="0" smtClean="0"/>
              <a:t>Fag-læreplanar</a:t>
            </a:r>
          </a:p>
          <a:p>
            <a:pPr lvl="1"/>
            <a:r>
              <a:rPr lang="nn-NO" dirty="0" smtClean="0"/>
              <a:t>Utdanningsval - </a:t>
            </a:r>
            <a:r>
              <a:rPr lang="nn-NO" dirty="0" err="1" smtClean="0"/>
              <a:t>hospitering</a:t>
            </a:r>
            <a:endParaRPr lang="nn-NO" dirty="0" smtClean="0"/>
          </a:p>
          <a:p>
            <a:pPr lvl="1"/>
            <a:r>
              <a:rPr lang="nn-NO" dirty="0" smtClean="0"/>
              <a:t>Arbeidslivskunnskap</a:t>
            </a:r>
          </a:p>
          <a:p>
            <a:pPr lvl="1"/>
            <a:r>
              <a:rPr lang="nn-NO" dirty="0" smtClean="0"/>
              <a:t>Fråvær</a:t>
            </a:r>
          </a:p>
          <a:p>
            <a:pPr lvl="1"/>
            <a:r>
              <a:rPr lang="nn-NO" dirty="0" smtClean="0"/>
              <a:t>Nettverksarbeid</a:t>
            </a:r>
          </a:p>
          <a:p>
            <a:endParaRPr lang="nn-NO" dirty="0"/>
          </a:p>
          <a:p>
            <a:endParaRPr lang="nn-NO" dirty="0" smtClean="0"/>
          </a:p>
          <a:p>
            <a:endParaRPr lang="nn-NO" dirty="0"/>
          </a:p>
          <a:p>
            <a:endParaRPr lang="nn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  <a:p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4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89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Prosjektleiar Ny Giv Sissel Espe</a:t>
            </a:r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80485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Grunnskulepoeng i alle fylka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 smtClean="0"/>
          </a:p>
          <a:p>
            <a:r>
              <a:rPr lang="nn-NO" dirty="0" smtClean="0"/>
              <a:t>www.sfj.no</a:t>
            </a:r>
            <a:endParaRPr lang="nb-NO" dirty="0"/>
          </a:p>
          <a:p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84784"/>
            <a:ext cx="918051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7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720080"/>
          </a:xfrm>
        </p:spPr>
        <p:txBody>
          <a:bodyPr>
            <a:normAutofit/>
          </a:bodyPr>
          <a:lstStyle/>
          <a:p>
            <a:r>
              <a:rPr lang="nn-NO" sz="3600" dirty="0" smtClean="0"/>
              <a:t>Grunnskulepoeng - HAFS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www.sfj.no</a:t>
            </a:r>
            <a:endParaRPr lang="nb-NO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83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n-NO" sz="3600" dirty="0" smtClean="0"/>
              <a:t>Karakterpoeng ved innsøking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www.sfj.no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787736"/>
              </p:ext>
            </p:extLst>
          </p:nvPr>
        </p:nvGraphicFramePr>
        <p:xfrm>
          <a:off x="0" y="1260689"/>
          <a:ext cx="9108504" cy="512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36168"/>
                <a:gridCol w="3036168"/>
                <a:gridCol w="3036168"/>
              </a:tblGrid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Skular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2013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2014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Årdal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Dale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41,7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43,4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Eid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40,6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40,7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Firda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45,7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Flora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38.8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39,8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Hafstad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45,8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45,9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Høyanger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Luster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36,1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--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Måløy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39,4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39,9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r>
                        <a:rPr lang="nn-NO" dirty="0" smtClean="0"/>
                        <a:t>Mo og Øyrane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35,5( Øyrane)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34,3</a:t>
                      </a:r>
                      <a:endParaRPr lang="nn-NO" dirty="0"/>
                    </a:p>
                  </a:txBody>
                  <a:tcPr/>
                </a:tc>
              </a:tr>
              <a:tr h="338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mtClean="0"/>
                        <a:t>Mo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38,7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--</a:t>
                      </a:r>
                      <a:endParaRPr lang="nn-NO" dirty="0"/>
                    </a:p>
                  </a:txBody>
                  <a:tcPr/>
                </a:tc>
              </a:tr>
              <a:tr h="363408">
                <a:tc>
                  <a:txBody>
                    <a:bodyPr/>
                    <a:lstStyle/>
                    <a:p>
                      <a:r>
                        <a:rPr lang="nn-NO" dirty="0" smtClean="0"/>
                        <a:t>Stryn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mtClean="0"/>
                        <a:t>40,7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40,0</a:t>
                      </a:r>
                      <a:endParaRPr lang="nn-NO" dirty="0"/>
                    </a:p>
                  </a:txBody>
                  <a:tcPr/>
                </a:tc>
              </a:tr>
              <a:tr h="285680">
                <a:tc>
                  <a:txBody>
                    <a:bodyPr/>
                    <a:lstStyle/>
                    <a:p>
                      <a:r>
                        <a:rPr lang="nn-NO" dirty="0" smtClean="0"/>
                        <a:t>Sogndal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42,6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42,3</a:t>
                      </a:r>
                      <a:endParaRPr lang="nn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8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075279" cy="1008112"/>
          </a:xfrm>
        </p:spPr>
        <p:txBody>
          <a:bodyPr>
            <a:normAutofit/>
          </a:bodyPr>
          <a:lstStyle/>
          <a:p>
            <a:r>
              <a:rPr lang="nn-NO" sz="3600" dirty="0" smtClean="0"/>
              <a:t>Sluttarar på Vg1 med ungdomsrett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5304"/>
            <a:ext cx="51244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Dialogen om auka gjennomføring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Fylkesdirektøren </a:t>
            </a:r>
          </a:p>
          <a:p>
            <a:r>
              <a:rPr lang="nn-NO" dirty="0" smtClean="0"/>
              <a:t>Regionleiarane</a:t>
            </a:r>
          </a:p>
          <a:p>
            <a:endParaRPr lang="nn-NO" dirty="0"/>
          </a:p>
          <a:p>
            <a:r>
              <a:rPr lang="nn-NO" dirty="0" smtClean="0"/>
              <a:t>Utviklingsleiarane</a:t>
            </a:r>
          </a:p>
          <a:p>
            <a:r>
              <a:rPr lang="nn-NO" dirty="0"/>
              <a:t>Rektorane</a:t>
            </a:r>
          </a:p>
          <a:p>
            <a:endParaRPr lang="nn-NO" dirty="0"/>
          </a:p>
          <a:p>
            <a:pPr marL="0" indent="0" algn="ctr">
              <a:buNone/>
            </a:pPr>
            <a:r>
              <a:rPr lang="nn-NO" dirty="0" smtClean="0"/>
              <a:t>Forpliktande samarbeid </a:t>
            </a: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www.sfj.no</a:t>
            </a:r>
            <a:endParaRPr lang="nb-NO" dirty="0"/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3936"/>
            <a:ext cx="3744416" cy="25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1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928992" cy="360040"/>
          </a:xfrm>
        </p:spPr>
        <p:txBody>
          <a:bodyPr>
            <a:noAutofit/>
          </a:bodyPr>
          <a:lstStyle/>
          <a:p>
            <a:r>
              <a:rPr lang="nn-NO" sz="3600" dirty="0" smtClean="0"/>
              <a:t>Sluttarar på Vg1 med ungdomsrett 2012- 2014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58741"/>
              </p:ext>
            </p:extLst>
          </p:nvPr>
        </p:nvGraphicFramePr>
        <p:xfrm>
          <a:off x="5940151" y="2060848"/>
          <a:ext cx="3168353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Regneark" r:id="rId3" imgW="5343535" imgH="1676426" progId="Excel.Sheet.12">
                  <p:embed/>
                </p:oleObj>
              </mc:Choice>
              <mc:Fallback>
                <p:oleObj name="Regneark" r:id="rId3" imgW="5343535" imgH="16764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0151" y="2060848"/>
                        <a:ext cx="3168353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5940151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0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err="1" smtClean="0"/>
              <a:t>Heildagsfråvær</a:t>
            </a:r>
            <a:r>
              <a:rPr lang="nn-NO" sz="3600" dirty="0" smtClean="0"/>
              <a:t> ved skulane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1085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14402"/>
              </p:ext>
            </p:extLst>
          </p:nvPr>
        </p:nvGraphicFramePr>
        <p:xfrm>
          <a:off x="107504" y="5921000"/>
          <a:ext cx="3528392" cy="659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Slutta elevar er ikkje med i tala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9389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§3-47 fråvær(10-dagarsregelen) er heller ikkje med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2669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Kurselevar og vaksne er ikkje med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6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Timefråvær ved skulane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" y="1556792"/>
            <a:ext cx="9117100" cy="409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587770"/>
              </p:ext>
            </p:extLst>
          </p:nvPr>
        </p:nvGraphicFramePr>
        <p:xfrm>
          <a:off x="35496" y="5661249"/>
          <a:ext cx="2448272" cy="699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</a:tblGrid>
              <a:tr h="164225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Slutta elevar er ikkje med i tala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9622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§3-47 fråvær(10-dagarsregelen) er heller ikkje med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4225"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u="none" strike="noStrike" dirty="0">
                          <a:effectLst/>
                        </a:rPr>
                        <a:t>Kurselevar og vaksne er ikkje med</a:t>
                      </a:r>
                      <a:endParaRPr lang="nn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2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61" y="692696"/>
            <a:ext cx="8229600" cy="792088"/>
          </a:xfrm>
        </p:spPr>
        <p:txBody>
          <a:bodyPr>
            <a:noAutofit/>
          </a:bodyPr>
          <a:lstStyle/>
          <a:p>
            <a:r>
              <a:rPr lang="nn-NO" sz="2400" dirty="0" smtClean="0"/>
              <a:t>Elevar med arbeidslivsfag- kva utdanningsprogram vel dei?</a:t>
            </a:r>
            <a:endParaRPr lang="nn-NO" sz="24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188091"/>
              </p:ext>
            </p:extLst>
          </p:nvPr>
        </p:nvGraphicFramePr>
        <p:xfrm>
          <a:off x="323528" y="1052736"/>
          <a:ext cx="8712968" cy="476544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00832"/>
                <a:gridCol w="4612136"/>
              </a:tblGrid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Utdanningsprogram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 smtClean="0"/>
                        <a:t>Tal elevar</a:t>
                      </a:r>
                      <a:endParaRPr lang="nn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Bygg og anlegg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19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Design og handverk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6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Elektro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5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Helse og oppvekst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Musikk, dans, drama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2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6328">
                <a:tc>
                  <a:txBody>
                    <a:bodyPr/>
                    <a:lstStyle/>
                    <a:p>
                      <a:r>
                        <a:rPr lang="nn-NO" dirty="0" smtClean="0"/>
                        <a:t>Media og kommunikasjon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Naturbruk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2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Restaurant og matfag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3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Sal og service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8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Studiespesialiserande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11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err="1" smtClean="0"/>
                        <a:t>Tip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u="none" strike="noStrike" dirty="0">
                          <a:effectLst/>
                        </a:rPr>
                        <a:t>12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6681">
                <a:tc>
                  <a:txBody>
                    <a:bodyPr/>
                    <a:lstStyle/>
                    <a:p>
                      <a:r>
                        <a:rPr lang="nn-NO" dirty="0" smtClean="0"/>
                        <a:t>Totalt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nn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 smtClean="0"/>
              <a:t>www.sfj.no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35496" y="602128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b="1" i="1" dirty="0" smtClean="0"/>
              <a:t>Elevar i Vg1 hausten 2014</a:t>
            </a:r>
            <a:endParaRPr lang="nn-NO" sz="1000" b="1" i="1" dirty="0"/>
          </a:p>
        </p:txBody>
      </p:sp>
    </p:spTree>
    <p:extLst>
      <p:ext uri="{BB962C8B-B14F-4D97-AF65-F5344CB8AC3E}">
        <p14:creationId xmlns:p14="http://schemas.microsoft.com/office/powerpoint/2010/main" val="39224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Framandspråk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n-NO" smtClean="0"/>
              <a:t>www.sfj.no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8569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l ned 69"/>
          <p:cNvSpPr/>
          <p:nvPr/>
        </p:nvSpPr>
        <p:spPr>
          <a:xfrm>
            <a:off x="8346603" y="2132210"/>
            <a:ext cx="324211" cy="31684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4" name="Plassholder for innhold 2"/>
          <p:cNvSpPr>
            <a:spLocks noGrp="1"/>
          </p:cNvSpPr>
          <p:nvPr>
            <p:ph idx="1"/>
          </p:nvPr>
        </p:nvSpPr>
        <p:spPr>
          <a:xfrm>
            <a:off x="457200" y="1972319"/>
            <a:ext cx="8229600" cy="4137323"/>
          </a:xfrm>
        </p:spPr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  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Gjennomføring i Sogn og Fjordane</a:t>
            </a:r>
            <a:br>
              <a:rPr lang="nn-NO" dirty="0" smtClean="0"/>
            </a:br>
            <a:r>
              <a:rPr lang="nn-NO" dirty="0" smtClean="0"/>
              <a:t>- yrkesfag 2012 </a:t>
            </a:r>
            <a:r>
              <a:rPr lang="nn-NO" smtClean="0"/>
              <a:t>- 13</a:t>
            </a:r>
            <a:endParaRPr lang="nn-NO" dirty="0"/>
          </a:p>
        </p:txBody>
      </p:sp>
      <p:sp>
        <p:nvSpPr>
          <p:cNvPr id="25" name="Rektangel 24"/>
          <p:cNvSpPr/>
          <p:nvPr/>
        </p:nvSpPr>
        <p:spPr>
          <a:xfrm>
            <a:off x="3707903" y="3644900"/>
            <a:ext cx="1224459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6" name="Pil ned 25"/>
          <p:cNvSpPr/>
          <p:nvPr/>
        </p:nvSpPr>
        <p:spPr>
          <a:xfrm>
            <a:off x="2165199" y="4581525"/>
            <a:ext cx="360362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7" name="Pil ned 26"/>
          <p:cNvSpPr/>
          <p:nvPr/>
        </p:nvSpPr>
        <p:spPr>
          <a:xfrm>
            <a:off x="3124352" y="4577152"/>
            <a:ext cx="360362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8" name="Pil ned 27"/>
          <p:cNvSpPr/>
          <p:nvPr/>
        </p:nvSpPr>
        <p:spPr>
          <a:xfrm>
            <a:off x="4211638" y="4581525"/>
            <a:ext cx="360362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29" name="Pil ned 28"/>
          <p:cNvSpPr/>
          <p:nvPr/>
        </p:nvSpPr>
        <p:spPr>
          <a:xfrm>
            <a:off x="5076056" y="4653136"/>
            <a:ext cx="1008112" cy="647527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696887" y="3645696"/>
            <a:ext cx="1296987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31" name="TekstSylinder 14"/>
          <p:cNvSpPr txBox="1">
            <a:spLocks noChangeArrowheads="1"/>
          </p:cNvSpPr>
          <p:nvPr/>
        </p:nvSpPr>
        <p:spPr bwMode="auto">
          <a:xfrm>
            <a:off x="1952605" y="3857628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 smtClean="0">
                <a:solidFill>
                  <a:srgbClr val="000000"/>
                </a:solidFill>
              </a:rPr>
              <a:t>Vg1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32" name="TekstSylinder 15"/>
          <p:cNvSpPr txBox="1">
            <a:spLocks noChangeArrowheads="1"/>
          </p:cNvSpPr>
          <p:nvPr/>
        </p:nvSpPr>
        <p:spPr bwMode="auto">
          <a:xfrm>
            <a:off x="3857620" y="3857628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 err="1" smtClean="0">
                <a:solidFill>
                  <a:srgbClr val="000000"/>
                </a:solidFill>
              </a:rPr>
              <a:t>Vg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nb-NO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4" name="Nedoverbuet pil 33"/>
          <p:cNvSpPr/>
          <p:nvPr/>
        </p:nvSpPr>
        <p:spPr>
          <a:xfrm flipH="1">
            <a:off x="3276598" y="2914340"/>
            <a:ext cx="1871663" cy="65912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5" name="Nedoverbuet pil 34"/>
          <p:cNvSpPr/>
          <p:nvPr/>
        </p:nvSpPr>
        <p:spPr>
          <a:xfrm flipH="1">
            <a:off x="1306598" y="2914339"/>
            <a:ext cx="1872208" cy="659123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6" name="Bøyd pil 35"/>
          <p:cNvSpPr/>
          <p:nvPr/>
        </p:nvSpPr>
        <p:spPr>
          <a:xfrm>
            <a:off x="5435600" y="2700908"/>
            <a:ext cx="576263" cy="5762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39" name="Pil høyre 38"/>
          <p:cNvSpPr/>
          <p:nvPr/>
        </p:nvSpPr>
        <p:spPr>
          <a:xfrm>
            <a:off x="5075221" y="4032365"/>
            <a:ext cx="804908" cy="41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323528" y="3645024"/>
            <a:ext cx="681222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b="1" dirty="0" smtClean="0">
                <a:solidFill>
                  <a:schemeClr val="tx1"/>
                </a:solidFill>
              </a:rPr>
              <a:t>GS</a:t>
            </a:r>
          </a:p>
        </p:txBody>
      </p:sp>
      <p:sp>
        <p:nvSpPr>
          <p:cNvPr id="41" name="Pil ned 40"/>
          <p:cNvSpPr/>
          <p:nvPr/>
        </p:nvSpPr>
        <p:spPr>
          <a:xfrm>
            <a:off x="1004750" y="4577152"/>
            <a:ext cx="360362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6" name="Rektangel 55"/>
          <p:cNvSpPr/>
          <p:nvPr/>
        </p:nvSpPr>
        <p:spPr>
          <a:xfrm>
            <a:off x="6084168" y="3955140"/>
            <a:ext cx="2040503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57" name="TekstSylinder 17"/>
          <p:cNvSpPr txBox="1">
            <a:spLocks noChangeArrowheads="1"/>
          </p:cNvSpPr>
          <p:nvPr/>
        </p:nvSpPr>
        <p:spPr bwMode="auto">
          <a:xfrm>
            <a:off x="6588125" y="4149725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dirty="0">
                <a:solidFill>
                  <a:srgbClr val="000000"/>
                </a:solidFill>
              </a:rPr>
              <a:t>Læretid</a:t>
            </a:r>
          </a:p>
        </p:txBody>
      </p:sp>
      <p:sp>
        <p:nvSpPr>
          <p:cNvPr id="58" name="Rektangel 57"/>
          <p:cNvSpPr/>
          <p:nvPr/>
        </p:nvSpPr>
        <p:spPr>
          <a:xfrm>
            <a:off x="6164823" y="2433857"/>
            <a:ext cx="1959848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 smtClean="0">
                <a:solidFill>
                  <a:schemeClr val="tx1"/>
                </a:solidFill>
              </a:rPr>
              <a:t>Påbygg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0" name="Pil ned 59"/>
          <p:cNvSpPr/>
          <p:nvPr/>
        </p:nvSpPr>
        <p:spPr>
          <a:xfrm>
            <a:off x="6541445" y="4752998"/>
            <a:ext cx="286934" cy="507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2" name="TekstSylinder 61"/>
          <p:cNvSpPr txBox="1"/>
          <p:nvPr/>
        </p:nvSpPr>
        <p:spPr>
          <a:xfrm>
            <a:off x="6101475" y="3351058"/>
            <a:ext cx="202319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b-NO" dirty="0" err="1"/>
              <a:t>Vg</a:t>
            </a:r>
            <a:r>
              <a:rPr lang="nb-NO" dirty="0"/>
              <a:t> </a:t>
            </a:r>
            <a:r>
              <a:rPr lang="nb-NO" dirty="0" smtClean="0"/>
              <a:t>3 yrkesfag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36538" y="5260459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1,3 %</a:t>
            </a:r>
            <a:endParaRPr lang="nn-NO" sz="1200" dirty="0"/>
          </a:p>
        </p:txBody>
      </p:sp>
      <p:sp>
        <p:nvSpPr>
          <p:cNvPr id="37" name="TekstSylinder 36"/>
          <p:cNvSpPr txBox="1"/>
          <p:nvPr/>
        </p:nvSpPr>
        <p:spPr>
          <a:xfrm>
            <a:off x="2146280" y="524832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5,3%</a:t>
            </a:r>
            <a:endParaRPr lang="nn-NO" sz="1200" dirty="0"/>
          </a:p>
        </p:txBody>
      </p:sp>
      <p:sp>
        <p:nvSpPr>
          <p:cNvPr id="38" name="TekstSylinder 37"/>
          <p:cNvSpPr txBox="1"/>
          <p:nvPr/>
        </p:nvSpPr>
        <p:spPr>
          <a:xfrm>
            <a:off x="3124352" y="5247807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7,3%</a:t>
            </a:r>
            <a:endParaRPr lang="nn-NO" sz="1200" dirty="0"/>
          </a:p>
        </p:txBody>
      </p:sp>
      <p:sp>
        <p:nvSpPr>
          <p:cNvPr id="42" name="TekstSylinder 41"/>
          <p:cNvSpPr txBox="1"/>
          <p:nvPr/>
        </p:nvSpPr>
        <p:spPr>
          <a:xfrm>
            <a:off x="4146399" y="526045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4,9%</a:t>
            </a:r>
            <a:endParaRPr lang="nn-NO" sz="1200" dirty="0"/>
          </a:p>
        </p:txBody>
      </p:sp>
      <p:sp>
        <p:nvSpPr>
          <p:cNvPr id="43" name="TekstSylinder 42"/>
          <p:cNvSpPr txBox="1"/>
          <p:nvPr/>
        </p:nvSpPr>
        <p:spPr>
          <a:xfrm>
            <a:off x="5190442" y="541137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 smtClean="0"/>
              <a:t>23,9%</a:t>
            </a:r>
            <a:endParaRPr lang="nn-NO" b="1" dirty="0"/>
          </a:p>
        </p:txBody>
      </p:sp>
      <p:sp>
        <p:nvSpPr>
          <p:cNvPr id="44" name="TekstSylinder 43"/>
          <p:cNvSpPr txBox="1"/>
          <p:nvPr/>
        </p:nvSpPr>
        <p:spPr>
          <a:xfrm>
            <a:off x="1967141" y="323211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8,0%</a:t>
            </a:r>
            <a:endParaRPr lang="nn-NO" sz="1200" dirty="0"/>
          </a:p>
        </p:txBody>
      </p:sp>
      <p:sp>
        <p:nvSpPr>
          <p:cNvPr id="45" name="TekstSylinder 44"/>
          <p:cNvSpPr txBox="1"/>
          <p:nvPr/>
        </p:nvSpPr>
        <p:spPr>
          <a:xfrm>
            <a:off x="3966218" y="322602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7,5%</a:t>
            </a:r>
            <a:endParaRPr lang="nn-NO" sz="1200" dirty="0"/>
          </a:p>
        </p:txBody>
      </p:sp>
      <p:sp>
        <p:nvSpPr>
          <p:cNvPr id="47" name="Bøyd pil 46"/>
          <p:cNvSpPr/>
          <p:nvPr/>
        </p:nvSpPr>
        <p:spPr>
          <a:xfrm>
            <a:off x="5372720" y="3346792"/>
            <a:ext cx="576263" cy="57626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/>
              </a:solidFill>
            </a:endParaRPr>
          </a:p>
        </p:txBody>
      </p:sp>
      <p:sp>
        <p:nvSpPr>
          <p:cNvPr id="48" name="TekstSylinder 47"/>
          <p:cNvSpPr txBox="1"/>
          <p:nvPr/>
        </p:nvSpPr>
        <p:spPr>
          <a:xfrm>
            <a:off x="6828379" y="29143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26,6%</a:t>
            </a:r>
            <a:endParaRPr lang="nn-NO" sz="1200" dirty="0"/>
          </a:p>
        </p:txBody>
      </p:sp>
      <p:sp>
        <p:nvSpPr>
          <p:cNvPr id="6" name="Ellipse 5"/>
          <p:cNvSpPr/>
          <p:nvPr/>
        </p:nvSpPr>
        <p:spPr>
          <a:xfrm>
            <a:off x="827585" y="5780711"/>
            <a:ext cx="6570181" cy="613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smtClean="0"/>
              <a:t>OT </a:t>
            </a:r>
          </a:p>
          <a:p>
            <a:pPr algn="ctr"/>
            <a:r>
              <a:rPr lang="nn-NO" sz="1200" dirty="0" smtClean="0">
                <a:solidFill>
                  <a:schemeClr val="tx1"/>
                </a:solidFill>
              </a:rPr>
              <a:t>44%  OT ungdommen er tilbake i skulen året etter</a:t>
            </a:r>
            <a:endParaRPr lang="nn-NO" sz="1200" dirty="0">
              <a:solidFill>
                <a:schemeClr val="tx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368257" y="549559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3,5%</a:t>
            </a:r>
            <a:endParaRPr lang="nn-NO" sz="1200" dirty="0"/>
          </a:p>
        </p:txBody>
      </p:sp>
      <p:sp>
        <p:nvSpPr>
          <p:cNvPr id="8" name="Oppoverbuet pil 7"/>
          <p:cNvSpPr/>
          <p:nvPr/>
        </p:nvSpPr>
        <p:spPr>
          <a:xfrm rot="10800000">
            <a:off x="4752019" y="1916831"/>
            <a:ext cx="2133483" cy="449492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solidFill>
                <a:schemeClr val="tx1"/>
              </a:solidFill>
            </a:endParaRPr>
          </a:p>
        </p:txBody>
      </p:sp>
      <p:sp>
        <p:nvSpPr>
          <p:cNvPr id="3" name="Pil høyre 2"/>
          <p:cNvSpPr/>
          <p:nvPr/>
        </p:nvSpPr>
        <p:spPr>
          <a:xfrm>
            <a:off x="1053284" y="4029191"/>
            <a:ext cx="566388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53" name="Pil høyre 52"/>
          <p:cNvSpPr/>
          <p:nvPr/>
        </p:nvSpPr>
        <p:spPr>
          <a:xfrm>
            <a:off x="3068987" y="4035870"/>
            <a:ext cx="566388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54" name="TekstSylinder 53"/>
          <p:cNvSpPr txBox="1"/>
          <p:nvPr/>
        </p:nvSpPr>
        <p:spPr>
          <a:xfrm>
            <a:off x="1051912" y="407859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98,7%</a:t>
            </a:r>
            <a:endParaRPr lang="nn-NO" sz="1200" dirty="0"/>
          </a:p>
        </p:txBody>
      </p:sp>
      <p:sp>
        <p:nvSpPr>
          <p:cNvPr id="55" name="TekstSylinder 54"/>
          <p:cNvSpPr txBox="1"/>
          <p:nvPr/>
        </p:nvSpPr>
        <p:spPr>
          <a:xfrm>
            <a:off x="3019839" y="406906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84,7%</a:t>
            </a:r>
            <a:endParaRPr lang="nn-NO" sz="1200" dirty="0"/>
          </a:p>
        </p:txBody>
      </p:sp>
      <p:sp>
        <p:nvSpPr>
          <p:cNvPr id="63" name="TekstSylinder 62"/>
          <p:cNvSpPr txBox="1"/>
          <p:nvPr/>
        </p:nvSpPr>
        <p:spPr>
          <a:xfrm>
            <a:off x="5182353" y="4098929"/>
            <a:ext cx="61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68,6%</a:t>
            </a:r>
            <a:endParaRPr lang="nn-NO" sz="1200" dirty="0"/>
          </a:p>
        </p:txBody>
      </p:sp>
      <p:sp>
        <p:nvSpPr>
          <p:cNvPr id="64" name="TekstSylinder 63"/>
          <p:cNvSpPr txBox="1"/>
          <p:nvPr/>
        </p:nvSpPr>
        <p:spPr>
          <a:xfrm>
            <a:off x="5478311" y="200307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 smtClean="0"/>
              <a:t>2,6%</a:t>
            </a:r>
            <a:endParaRPr lang="nn-NO" sz="1200" dirty="0"/>
          </a:p>
        </p:txBody>
      </p:sp>
      <p:sp>
        <p:nvSpPr>
          <p:cNvPr id="65" name="Pil ned 64"/>
          <p:cNvSpPr/>
          <p:nvPr/>
        </p:nvSpPr>
        <p:spPr>
          <a:xfrm rot="16200000">
            <a:off x="8278279" y="2600165"/>
            <a:ext cx="324211" cy="468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66" name="TekstSylinder 65"/>
          <p:cNvSpPr txBox="1"/>
          <p:nvPr/>
        </p:nvSpPr>
        <p:spPr>
          <a:xfrm>
            <a:off x="6759067" y="4437063"/>
            <a:ext cx="61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29,3%</a:t>
            </a:r>
            <a:endParaRPr lang="nn-NO" sz="1200" dirty="0"/>
          </a:p>
        </p:txBody>
      </p:sp>
      <p:sp>
        <p:nvSpPr>
          <p:cNvPr id="67" name="TekstSylinder 66"/>
          <p:cNvSpPr txBox="1"/>
          <p:nvPr/>
        </p:nvSpPr>
        <p:spPr>
          <a:xfrm>
            <a:off x="7455609" y="3397224"/>
            <a:ext cx="61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6,1%</a:t>
            </a:r>
            <a:endParaRPr lang="nn-NO" sz="1200" dirty="0"/>
          </a:p>
        </p:txBody>
      </p:sp>
      <p:sp>
        <p:nvSpPr>
          <p:cNvPr id="68" name="Pil ned 67"/>
          <p:cNvSpPr/>
          <p:nvPr/>
        </p:nvSpPr>
        <p:spPr>
          <a:xfrm rot="16200000">
            <a:off x="8280239" y="4099762"/>
            <a:ext cx="324211" cy="468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8623703" y="3351058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600" b="1" dirty="0" smtClean="0"/>
              <a:t>73,5%</a:t>
            </a:r>
            <a:endParaRPr lang="nn-NO" sz="1600" b="1" dirty="0"/>
          </a:p>
        </p:txBody>
      </p:sp>
      <p:sp>
        <p:nvSpPr>
          <p:cNvPr id="69" name="Pil ned 68"/>
          <p:cNvSpPr/>
          <p:nvPr/>
        </p:nvSpPr>
        <p:spPr>
          <a:xfrm rot="16200000">
            <a:off x="8280239" y="3315057"/>
            <a:ext cx="324211" cy="468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71" name="TekstSylinder 70"/>
          <p:cNvSpPr txBox="1"/>
          <p:nvPr/>
        </p:nvSpPr>
        <p:spPr>
          <a:xfrm>
            <a:off x="8127032" y="541956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 smtClean="0"/>
              <a:t>23,9%</a:t>
            </a:r>
            <a:endParaRPr lang="nn-NO" b="1" dirty="0"/>
          </a:p>
        </p:txBody>
      </p:sp>
      <p:cxnSp>
        <p:nvCxnSpPr>
          <p:cNvPr id="9" name="Rett linje 8"/>
          <p:cNvCxnSpPr/>
          <p:nvPr/>
        </p:nvCxnSpPr>
        <p:spPr>
          <a:xfrm flipV="1">
            <a:off x="0" y="4828772"/>
            <a:ext cx="9144000" cy="43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3600" dirty="0" smtClean="0"/>
              <a:t>Fullført Vg1, men manglar fag eller stryk i eitt eller fleire fag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92696"/>
            <a:ext cx="8431213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Fullført og bestått Vg1 per skule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56792"/>
            <a:ext cx="9001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9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Bestått Vg1 per utdanningsprogram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4887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8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nn-NO" dirty="0"/>
              <a:t>www.sfj.no</a:t>
            </a:r>
            <a:endParaRPr lang="nb-NO" dirty="0"/>
          </a:p>
          <a:p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899592" y="5012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nn-NO" sz="3600" dirty="0">
                <a:latin typeface="+mj-lt"/>
                <a:ea typeface="+mj-ea"/>
                <a:cs typeface="+mj-cs"/>
              </a:rPr>
              <a:t>Fullført og bestått </a:t>
            </a:r>
            <a:r>
              <a:rPr lang="nn-NO" sz="3600" dirty="0" smtClean="0">
                <a:latin typeface="+mj-lt"/>
                <a:ea typeface="+mj-ea"/>
                <a:cs typeface="+mj-cs"/>
              </a:rPr>
              <a:t>Vg1 </a:t>
            </a:r>
            <a:r>
              <a:rPr lang="nn-NO" sz="3600" dirty="0">
                <a:latin typeface="+mj-lt"/>
                <a:ea typeface="+mj-ea"/>
                <a:cs typeface="+mj-cs"/>
              </a:rPr>
              <a:t>per kommune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8294"/>
            <a:ext cx="8928992" cy="524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0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Fullført og bestått VG1-Hafs</a:t>
            </a:r>
            <a:endParaRPr lang="nn-NO" sz="3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www.sfj.no</a:t>
            </a:r>
            <a:endParaRPr lang="nb-NO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2968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16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</TotalTime>
  <Words>404</Words>
  <Application>Microsoft Office PowerPoint</Application>
  <PresentationFormat>Skjermfremvisning (4:3)</PresentationFormat>
  <Paragraphs>174</Paragraphs>
  <Slides>24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6" baseType="lpstr">
      <vt:lpstr>Office-tema</vt:lpstr>
      <vt:lpstr>Regneark</vt:lpstr>
      <vt:lpstr>Dialogmøte</vt:lpstr>
      <vt:lpstr>Dialogen om auka gjennomføring</vt:lpstr>
      <vt:lpstr>Gjennomføring i Sogn og Fjordane - yrkesfag 2012 - 13</vt:lpstr>
      <vt:lpstr>Fullført Vg1, men manglar fag eller stryk i eitt eller fleire fag</vt:lpstr>
      <vt:lpstr>PowerPoint-presentasjon</vt:lpstr>
      <vt:lpstr>Fullført og bestått Vg1 per skule</vt:lpstr>
      <vt:lpstr>Bestått Vg1 per utdanningsprogram</vt:lpstr>
      <vt:lpstr>PowerPoint-presentasjon</vt:lpstr>
      <vt:lpstr>Fullført og bestått VG1-Hafs</vt:lpstr>
      <vt:lpstr>Yrkesfag Vg2 2013-2014</vt:lpstr>
      <vt:lpstr>PowerPoint-presentasjon</vt:lpstr>
      <vt:lpstr>Gjennomføring i vidaregåande opplæring</vt:lpstr>
      <vt:lpstr>PowerPoint-presentasjon</vt:lpstr>
      <vt:lpstr>PowerPoint-presentasjon</vt:lpstr>
      <vt:lpstr>Grunnskulepoeng i alle fylka</vt:lpstr>
      <vt:lpstr>PowerPoint-presentasjon</vt:lpstr>
      <vt:lpstr>Grunnskulepoeng - HAFS</vt:lpstr>
      <vt:lpstr>Karakterpoeng ved innsøking</vt:lpstr>
      <vt:lpstr>Sluttarar på Vg1 med ungdomsrett</vt:lpstr>
      <vt:lpstr>Sluttarar på Vg1 med ungdomsrett 2012- 2014</vt:lpstr>
      <vt:lpstr>Heildagsfråvær ved skulane</vt:lpstr>
      <vt:lpstr>Timefråvær ved skulane</vt:lpstr>
      <vt:lpstr>Elevar med arbeidslivsfag- kva utdanningsprogram vel dei?</vt:lpstr>
      <vt:lpstr>Framandspråk</vt:lpstr>
    </vt:vector>
  </TitlesOfParts>
  <Company>Sogn og Fjordane Fylkeskommune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Sogn og Fjordane fylkeskommune</dc:title>
  <dc:creator>asbnes</dc:creator>
  <cp:lastModifiedBy>Sissel Espe</cp:lastModifiedBy>
  <cp:revision>121</cp:revision>
  <dcterms:created xsi:type="dcterms:W3CDTF">2010-11-09T13:02:01Z</dcterms:created>
  <dcterms:modified xsi:type="dcterms:W3CDTF">2014-10-03T08:06:59Z</dcterms:modified>
</cp:coreProperties>
</file>