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70" r:id="rId2"/>
    <p:sldId id="271" r:id="rId3"/>
    <p:sldId id="272" r:id="rId4"/>
    <p:sldId id="257" r:id="rId5"/>
    <p:sldId id="261" r:id="rId6"/>
    <p:sldId id="258" r:id="rId7"/>
    <p:sldId id="259" r:id="rId8"/>
    <p:sldId id="269" r:id="rId9"/>
    <p:sldId id="260" r:id="rId10"/>
    <p:sldId id="262" r:id="rId11"/>
    <p:sldId id="264" r:id="rId12"/>
    <p:sldId id="263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59-492A-95D5-68099837CF1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59-492A-95D5-68099837CF1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59-492A-95D5-68099837CF1B}"/>
              </c:ext>
            </c:extLst>
          </c:dPt>
          <c:cat>
            <c:strRef>
              <c:f>'Ark1'!$E$2:$E$4</c:f>
              <c:strCache>
                <c:ptCount val="3"/>
                <c:pt idx="0">
                  <c:v>Ja</c:v>
                </c:pt>
                <c:pt idx="1">
                  <c:v>Planlagt innan 2 år</c:v>
                </c:pt>
                <c:pt idx="2">
                  <c:v>Nei, ingen planar</c:v>
                </c:pt>
              </c:strCache>
            </c:strRef>
          </c:cat>
          <c:val>
            <c:numRef>
              <c:f>'Ark1'!$F$2:$F$4</c:f>
              <c:numCache>
                <c:formatCode>0.00%</c:formatCode>
                <c:ptCount val="3"/>
                <c:pt idx="0">
                  <c:v>0.19570000000000001</c:v>
                </c:pt>
                <c:pt idx="1">
                  <c:v>0.13039999999999999</c:v>
                </c:pt>
                <c:pt idx="2">
                  <c:v>0.67390000000000005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59-492A-95D5-68099837C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7078576"/>
        <c:axId val="507087104"/>
      </c:barChart>
      <c:catAx>
        <c:axId val="50707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7087104"/>
        <c:crosses val="autoZero"/>
        <c:auto val="1"/>
        <c:lblAlgn val="ctr"/>
        <c:lblOffset val="100"/>
        <c:noMultiLvlLbl val="0"/>
      </c:catAx>
      <c:valAx>
        <c:axId val="50708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507078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BF7-44E4-8276-ECB75E85E8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BF7-44E4-8276-ECB75E85E838}"/>
              </c:ext>
            </c:extLst>
          </c:dPt>
          <c:cat>
            <c:strRef>
              <c:f>'Ark1'!$E$2:$E$3</c:f>
              <c:strCache>
                <c:ptCount val="2"/>
                <c:pt idx="0">
                  <c:v>Gummigranulat</c:v>
                </c:pt>
                <c:pt idx="1">
                  <c:v>Sand</c:v>
                </c:pt>
              </c:strCache>
            </c:strRef>
          </c:cat>
          <c:val>
            <c:numRef>
              <c:f>'Ark1'!$F$2:$F$3</c:f>
              <c:numCache>
                <c:formatCode>0.00%</c:formatCode>
                <c:ptCount val="2"/>
                <c:pt idx="0">
                  <c:v>0.96230000000000004</c:v>
                </c:pt>
                <c:pt idx="1">
                  <c:v>3.7699999999999997E-2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F7-44E4-8276-ECB75E85E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220B2-4F26-4663-B0E1-3F8DE9835873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40901-B866-450D-B310-027731AC99CE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4661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Still gjerne spørsmål viss de har</a:t>
            </a:r>
            <a:r>
              <a:rPr lang="nn-NO" baseline="0" dirty="0" smtClean="0"/>
              <a:t> korte </a:t>
            </a:r>
            <a:r>
              <a:rPr lang="nn-NO" baseline="0" dirty="0" err="1" smtClean="0"/>
              <a:t>spørmål</a:t>
            </a:r>
            <a:r>
              <a:rPr lang="nn-NO" baseline="0" dirty="0" smtClean="0"/>
              <a:t>/</a:t>
            </a:r>
            <a:r>
              <a:rPr lang="nn-NO" baseline="0" dirty="0" err="1" smtClean="0"/>
              <a:t>svar</a:t>
            </a:r>
            <a:r>
              <a:rPr lang="nn-NO" baseline="0" dirty="0" smtClean="0"/>
              <a:t>. Har ein lengre kommentarar kan det vente til slutt.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8378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Forum for natur og friluftsliv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960584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Lufting/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slådding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vil seia å kjøre over bana med ein avansert børste, som løftar opp graset.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8950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Djuprens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vert utført av ei spesialmaskin, som går ned i </a:t>
            </a:r>
            <a:r>
              <a:rPr lang="nn-NO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granulaten</a:t>
            </a:r>
            <a:r>
              <a:rPr lang="nn-NO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og fjernar framandgjenstandar som for eksempel småstein, lauv og barnåler. </a:t>
            </a:r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13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7840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9413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40901-B866-450D-B310-027731AC99CE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1934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tellysbil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335360" y="4797152"/>
            <a:ext cx="11521280" cy="1296144"/>
          </a:xfrm>
        </p:spPr>
        <p:txBody>
          <a:bodyPr anchor="ctr">
            <a:noAutofit/>
          </a:bodyPr>
          <a:lstStyle/>
          <a:p>
            <a:pPr algn="ctr"/>
            <a:r>
              <a:rPr lang="nb-NO" sz="4000" b="0" smtClean="0"/>
              <a:t>Klikk for å redigere tittelstil</a:t>
            </a:r>
            <a:endParaRPr lang="nb-NO" sz="4000" b="0" dirty="0"/>
          </a:p>
        </p:txBody>
      </p:sp>
      <p:pic>
        <p:nvPicPr>
          <p:cNvPr id="9" name="Picture 2" descr="P:\Mine dokumenter\Profilhandbok\PowerPoint\Filer\Midstilt far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0001" y="260648"/>
            <a:ext cx="1616505" cy="792088"/>
          </a:xfrm>
          <a:prstGeom prst="rect">
            <a:avLst/>
          </a:prstGeom>
          <a:noFill/>
        </p:spPr>
      </p:pic>
      <p:sp>
        <p:nvSpPr>
          <p:cNvPr id="11" name="Plassholder for bilde 2"/>
          <p:cNvSpPr>
            <a:spLocks noGrp="1"/>
          </p:cNvSpPr>
          <p:nvPr>
            <p:ph type="pic" idx="10"/>
          </p:nvPr>
        </p:nvSpPr>
        <p:spPr>
          <a:xfrm>
            <a:off x="0" y="1268760"/>
            <a:ext cx="121920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16" name="Plassholder for tekst 15"/>
          <p:cNvSpPr>
            <a:spLocks noGrp="1"/>
          </p:cNvSpPr>
          <p:nvPr>
            <p:ph type="body" sz="quarter" idx="11"/>
          </p:nvPr>
        </p:nvSpPr>
        <p:spPr>
          <a:xfrm>
            <a:off x="334434" y="6165850"/>
            <a:ext cx="11523133" cy="4318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24234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92696"/>
            <a:ext cx="7315200" cy="40348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n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8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058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7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764705"/>
            <a:ext cx="2743200" cy="5361459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764705"/>
            <a:ext cx="8026400" cy="5361459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7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52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n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13255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548" y="692696"/>
            <a:ext cx="109728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09600" y="1988841"/>
            <a:ext cx="10972800" cy="413732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168341" y="6453337"/>
            <a:ext cx="2400267" cy="268139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480043" y="6453337"/>
            <a:ext cx="2510069" cy="26813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7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1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6723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8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426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392" y="198884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780928"/>
            <a:ext cx="5386917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2012" y="198884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8" y="2780928"/>
            <a:ext cx="5389033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10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117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6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40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5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013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393" y="764704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764705"/>
            <a:ext cx="6815667" cy="53614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2060849"/>
            <a:ext cx="4011084" cy="40653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  <p:pic>
        <p:nvPicPr>
          <p:cNvPr id="8" name="Picture 3" descr="P:\Mine dokumenter\2011-12-12 New Wave 2011\Fylkeslogoen\PNG\Midstilt f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47" y="116633"/>
            <a:ext cx="960003" cy="46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94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n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88841"/>
            <a:ext cx="109728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168341" y="6453337"/>
            <a:ext cx="1536171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C10FF7A-94CC-4960-9F95-9E4DCFB25931}" type="datetimeFigureOut">
              <a:rPr lang="nn-NO" smtClean="0"/>
              <a:t>18.10.2017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15680" y="6453337"/>
            <a:ext cx="5856651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00523" y="6453337"/>
            <a:ext cx="781877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55D20F3-C4B4-454A-9CA2-6BAA974A29BA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143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Tilstand på kunstgrasbaner</a:t>
            </a:r>
            <a:endParaRPr lang="nn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nn-NO" dirty="0" smtClean="0"/>
              <a:t>Korleis står det til med kunstgrasbanene i fylket?</a:t>
            </a:r>
            <a:endParaRPr lang="nn-NO" dirty="0"/>
          </a:p>
        </p:txBody>
      </p:sp>
      <p:pic>
        <p:nvPicPr>
          <p:cNvPr id="6" name="Plassholder for bilde 5"/>
          <p:cNvPicPr>
            <a:picLocks noGrp="1" noChangeAspect="1"/>
          </p:cNvPicPr>
          <p:nvPr>
            <p:ph type="pic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42" b="24842"/>
          <a:stretch>
            <a:fillRect/>
          </a:stretch>
        </p:blipFill>
        <p:spPr>
          <a:xfrm>
            <a:off x="0" y="1340768"/>
            <a:ext cx="12192000" cy="3456384"/>
          </a:xfrm>
        </p:spPr>
      </p:pic>
    </p:spTree>
    <p:extLst>
      <p:ext uri="{BB962C8B-B14F-4D97-AF65-F5344CB8AC3E}">
        <p14:creationId xmlns:p14="http://schemas.microsoft.com/office/powerpoint/2010/main" val="334682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Fyllmateriale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Gummigranulat: 96,23 %.</a:t>
            </a:r>
          </a:p>
          <a:p>
            <a:r>
              <a:rPr lang="nn-NO" dirty="0" smtClean="0"/>
              <a:t>Sand: 3,77 %.</a:t>
            </a:r>
          </a:p>
          <a:p>
            <a:r>
              <a:rPr lang="nn-NO" dirty="0" smtClean="0"/>
              <a:t>Nokon har ein kombinasjon</a:t>
            </a:r>
            <a:endParaRPr lang="nn-NO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434469"/>
              </p:ext>
            </p:extLst>
          </p:nvPr>
        </p:nvGraphicFramePr>
        <p:xfrm>
          <a:off x="6197600" y="1989138"/>
          <a:ext cx="5384800" cy="4137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409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Påfylling av gummigranulat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Sprikande </a:t>
            </a:r>
            <a:r>
              <a:rPr lang="nn-NO" dirty="0" err="1" smtClean="0"/>
              <a:t>svar</a:t>
            </a:r>
            <a:endParaRPr lang="nn-NO" dirty="0" smtClean="0"/>
          </a:p>
          <a:p>
            <a:r>
              <a:rPr lang="nn-NO" dirty="0" smtClean="0"/>
              <a:t>8 baner der det er usikkert/ikkje veit</a:t>
            </a:r>
          </a:p>
          <a:p>
            <a:r>
              <a:rPr lang="nn-NO" dirty="0" smtClean="0"/>
              <a:t>13 baner som ikkje har </a:t>
            </a:r>
            <a:r>
              <a:rPr lang="nn-NO" dirty="0" err="1" smtClean="0"/>
              <a:t>etterfyllt</a:t>
            </a:r>
            <a:endParaRPr lang="nn-NO" dirty="0"/>
          </a:p>
          <a:p>
            <a:r>
              <a:rPr lang="nn-NO" dirty="0" smtClean="0"/>
              <a:t>Høgast påfylling per år: 10 tonn</a:t>
            </a:r>
          </a:p>
          <a:p>
            <a:r>
              <a:rPr lang="nn-NO" dirty="0" smtClean="0"/>
              <a:t>Gjennomsnitt blant dei som har svara 2,4 tonn per år.</a:t>
            </a:r>
          </a:p>
          <a:p>
            <a:r>
              <a:rPr lang="nn-NO" dirty="0" smtClean="0">
                <a:solidFill>
                  <a:srgbClr val="C00000"/>
                </a:solidFill>
              </a:rPr>
              <a:t>Anbefalt 3-5 tonn per år.</a:t>
            </a:r>
            <a:endParaRPr lang="nn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78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Lufting/</a:t>
            </a:r>
            <a:r>
              <a:rPr lang="nn-NO" dirty="0" err="1" smtClean="0"/>
              <a:t>Slådding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To eller meir per veke: 16,3 %.</a:t>
            </a:r>
          </a:p>
          <a:p>
            <a:r>
              <a:rPr lang="nn-NO" dirty="0" smtClean="0"/>
              <a:t>Ein til fire per månad: 52,8 %.</a:t>
            </a:r>
          </a:p>
          <a:p>
            <a:r>
              <a:rPr lang="nn-NO" dirty="0" smtClean="0"/>
              <a:t>To til seks per år: 18,6 %.</a:t>
            </a:r>
          </a:p>
          <a:p>
            <a:r>
              <a:rPr lang="nn-NO" dirty="0" smtClean="0"/>
              <a:t>Sjeldnare: 2,3 %.</a:t>
            </a:r>
          </a:p>
          <a:p>
            <a:r>
              <a:rPr lang="nn-NO" dirty="0" smtClean="0">
                <a:solidFill>
                  <a:srgbClr val="C00000"/>
                </a:solidFill>
              </a:rPr>
              <a:t>Anbefalt 2 gonger i veka, avhengig av bruk.</a:t>
            </a:r>
            <a:endParaRPr lang="nn-NO" dirty="0">
              <a:solidFill>
                <a:srgbClr val="C00000"/>
              </a:solidFill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338455" y="2756650"/>
            <a:ext cx="4600941" cy="3819552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848" y="689957"/>
            <a:ext cx="6063372" cy="5594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706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err="1" smtClean="0"/>
              <a:t>Djuprens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Ja: 62,5 %</a:t>
            </a:r>
          </a:p>
          <a:p>
            <a:r>
              <a:rPr lang="nn-NO" dirty="0" smtClean="0"/>
              <a:t>Nei: 37,5 %</a:t>
            </a:r>
          </a:p>
          <a:p>
            <a:r>
              <a:rPr lang="nn-NO" dirty="0" smtClean="0"/>
              <a:t>Ikkje svart: 5 </a:t>
            </a:r>
            <a:r>
              <a:rPr lang="nn-NO" dirty="0" err="1" smtClean="0"/>
              <a:t>stk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678473" y="2819401"/>
            <a:ext cx="1944253" cy="2995382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138" y="1351905"/>
            <a:ext cx="6124604" cy="4915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45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err="1" smtClean="0"/>
              <a:t>Djuprens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To eller fleire per år: 6,7 %.</a:t>
            </a:r>
          </a:p>
          <a:p>
            <a:r>
              <a:rPr lang="nn-NO" dirty="0" smtClean="0"/>
              <a:t>Ein gong per år: 53,3 %.</a:t>
            </a:r>
          </a:p>
          <a:p>
            <a:r>
              <a:rPr lang="nn-NO" dirty="0" smtClean="0"/>
              <a:t>Annakvart år: 20 %.</a:t>
            </a:r>
          </a:p>
          <a:p>
            <a:r>
              <a:rPr lang="nn-NO" dirty="0" smtClean="0"/>
              <a:t>Ein gong per 5 år: 20 %.</a:t>
            </a:r>
          </a:p>
          <a:p>
            <a:r>
              <a:rPr lang="nn-NO" dirty="0" smtClean="0">
                <a:solidFill>
                  <a:srgbClr val="C00000"/>
                </a:solidFill>
              </a:rPr>
              <a:t>Anbefalt minst 1 gong i året, oftare ved mykje bruk.</a:t>
            </a:r>
          </a:p>
          <a:p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240360" y="3344333"/>
            <a:ext cx="1126683" cy="2024592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731" y="1690688"/>
            <a:ext cx="5334739" cy="4644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163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Heilårsdrift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68,9 % har heilårsdrift</a:t>
            </a:r>
          </a:p>
          <a:p>
            <a:r>
              <a:rPr lang="nn-NO" dirty="0" smtClean="0"/>
              <a:t>31,1 % er vinterstengt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1325880" cy="2413866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895" y="1113905"/>
            <a:ext cx="5935287" cy="515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smtClean="0"/>
              <a:t>Snøbrøyting </a:t>
            </a:r>
            <a:r>
              <a:rPr lang="nn-NO" dirty="0" smtClean="0"/>
              <a:t>og oppsamling av granulat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n-NO" dirty="0" smtClean="0"/>
              <a:t>Av dei som har vinterdrift:</a:t>
            </a:r>
          </a:p>
          <a:p>
            <a:r>
              <a:rPr lang="nn-NO" dirty="0" smtClean="0"/>
              <a:t>Har oppsamlingssystem: 41,9 %.</a:t>
            </a:r>
          </a:p>
          <a:p>
            <a:r>
              <a:rPr lang="nn-NO" dirty="0" smtClean="0"/>
              <a:t>Har ikkje: 58,1 %.</a:t>
            </a:r>
          </a:p>
          <a:p>
            <a:r>
              <a:rPr lang="nn-NO" dirty="0" smtClean="0">
                <a:solidFill>
                  <a:srgbClr val="C00000"/>
                </a:solidFill>
              </a:rPr>
              <a:t>Det er anbefalt å ha </a:t>
            </a:r>
            <a:r>
              <a:rPr lang="nn-NO" dirty="0" err="1" smtClean="0">
                <a:solidFill>
                  <a:srgbClr val="C00000"/>
                </a:solidFill>
              </a:rPr>
              <a:t>snødeponi</a:t>
            </a:r>
            <a:endParaRPr lang="nn-NO" dirty="0" smtClean="0">
              <a:solidFill>
                <a:srgbClr val="C00000"/>
              </a:solidFill>
            </a:endParaRPr>
          </a:p>
          <a:p>
            <a:endParaRPr lang="nn-NO" dirty="0"/>
          </a:p>
          <a:p>
            <a:r>
              <a:rPr lang="nn-NO" dirty="0" smtClean="0"/>
              <a:t>3 baner har undervarme slik at ein ikkje treng å brøyte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936970" y="2185670"/>
            <a:ext cx="3437313" cy="2513619"/>
          </a:xfrm>
        </p:spPr>
        <p:txBody>
          <a:bodyPr/>
          <a:lstStyle/>
          <a:p>
            <a:endParaRPr lang="nn-NO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978" y="1682901"/>
            <a:ext cx="5901083" cy="462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547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Føremål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 smtClean="0"/>
              <a:t>Undersøke korleis tilstanden på kunstgrasbanene i fylket er</a:t>
            </a:r>
          </a:p>
          <a:p>
            <a:r>
              <a:rPr lang="nn-NO" dirty="0" smtClean="0"/>
              <a:t>Bevisstgjere eigar og driftsansvarlig ansvaret dei har</a:t>
            </a:r>
          </a:p>
          <a:p>
            <a:r>
              <a:rPr lang="nn-NO" dirty="0" smtClean="0"/>
              <a:t>Bevisstgjere produsentar og utbyggar</a:t>
            </a:r>
          </a:p>
          <a:p>
            <a:r>
              <a:rPr lang="nn-NO" dirty="0" smtClean="0"/>
              <a:t>Nytte resultata til å jobbe for strengare krav til drift, vedlikehald og </a:t>
            </a:r>
            <a:r>
              <a:rPr lang="nn-NO" dirty="0" err="1" smtClean="0"/>
              <a:t>miljøsertifisering</a:t>
            </a:r>
            <a:endParaRPr lang="nn-NO" dirty="0" smtClean="0"/>
          </a:p>
          <a:p>
            <a:r>
              <a:rPr lang="nn-NO" dirty="0" smtClean="0"/>
              <a:t>Sett fokus på gummigranulat</a:t>
            </a:r>
          </a:p>
          <a:p>
            <a:pPr lvl="1"/>
            <a:r>
              <a:rPr lang="nn-NO" dirty="0" smtClean="0"/>
              <a:t>Kor blir det av?</a:t>
            </a:r>
          </a:p>
          <a:p>
            <a:pPr lvl="1"/>
            <a:r>
              <a:rPr lang="nn-NO" dirty="0" smtClean="0"/>
              <a:t>Kor stor trussel er det for miljøet?</a:t>
            </a:r>
          </a:p>
        </p:txBody>
      </p:sp>
    </p:spTree>
    <p:extLst>
      <p:ext uri="{BB962C8B-B14F-4D97-AF65-F5344CB8AC3E}">
        <p14:creationId xmlns:p14="http://schemas.microsoft.com/office/powerpoint/2010/main" val="27660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Bakgrunn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Utfordra av FNF – Satt søkelys på plastforureining i naturen</a:t>
            </a:r>
          </a:p>
          <a:p>
            <a:r>
              <a:rPr lang="nn-NO" dirty="0" smtClean="0"/>
              <a:t>Plastforureining generelt og </a:t>
            </a:r>
            <a:r>
              <a:rPr lang="nn-NO" dirty="0" err="1" smtClean="0"/>
              <a:t>mikroplastforureining</a:t>
            </a:r>
            <a:endParaRPr lang="nn-NO" dirty="0" smtClean="0"/>
          </a:p>
          <a:p>
            <a:r>
              <a:rPr lang="nn-NO" dirty="0"/>
              <a:t>Bruk av gummigranulat er problematisk med tanke på </a:t>
            </a:r>
            <a:r>
              <a:rPr lang="nn-NO" dirty="0" err="1" smtClean="0"/>
              <a:t>miroplastforureining</a:t>
            </a:r>
            <a:endParaRPr lang="nn-NO" dirty="0" smtClean="0"/>
          </a:p>
          <a:p>
            <a:endParaRPr lang="nn-NO" dirty="0"/>
          </a:p>
          <a:p>
            <a:r>
              <a:rPr lang="nn-NO" dirty="0" smtClean="0"/>
              <a:t>Brev </a:t>
            </a:r>
            <a:r>
              <a:rPr lang="nn-NO" smtClean="0"/>
              <a:t>til Kulturdepartementet</a:t>
            </a:r>
            <a:endParaRPr lang="nn-NO" dirty="0"/>
          </a:p>
          <a:p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28850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Kva undersøkte vi?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 smtClean="0"/>
              <a:t>Driftsansvar</a:t>
            </a:r>
          </a:p>
          <a:p>
            <a:r>
              <a:rPr lang="nn-NO" dirty="0" smtClean="0"/>
              <a:t>Driftsmidlar</a:t>
            </a:r>
          </a:p>
          <a:p>
            <a:r>
              <a:rPr lang="nn-NO" dirty="0" smtClean="0"/>
              <a:t>Vedlikehald og rehabilitering</a:t>
            </a:r>
          </a:p>
          <a:p>
            <a:r>
              <a:rPr lang="nn-NO" dirty="0" smtClean="0"/>
              <a:t>Fyllmateriale</a:t>
            </a:r>
          </a:p>
          <a:p>
            <a:r>
              <a:rPr lang="nn-NO" dirty="0" smtClean="0"/>
              <a:t>Etterfylling av gummigranulat</a:t>
            </a:r>
          </a:p>
          <a:p>
            <a:r>
              <a:rPr lang="nn-NO" dirty="0" smtClean="0"/>
              <a:t>Lufting/</a:t>
            </a:r>
            <a:r>
              <a:rPr lang="nn-NO" dirty="0" err="1" smtClean="0"/>
              <a:t>slådding</a:t>
            </a:r>
            <a:endParaRPr lang="nn-NO" dirty="0" smtClean="0"/>
          </a:p>
          <a:p>
            <a:r>
              <a:rPr lang="nn-NO" dirty="0" err="1" smtClean="0"/>
              <a:t>Djuprens</a:t>
            </a:r>
            <a:endParaRPr lang="nn-NO" dirty="0" smtClean="0"/>
          </a:p>
          <a:p>
            <a:r>
              <a:rPr lang="nn-NO" dirty="0" smtClean="0"/>
              <a:t>Heilårsdrift</a:t>
            </a:r>
          </a:p>
          <a:p>
            <a:r>
              <a:rPr lang="nn-NO" dirty="0" err="1" smtClean="0"/>
              <a:t>Snømåking</a:t>
            </a:r>
            <a:r>
              <a:rPr lang="nn-NO" dirty="0" smtClean="0"/>
              <a:t>/oppsamling fyllmasse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72898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Innkomne </a:t>
            </a:r>
            <a:r>
              <a:rPr lang="nn-NO" dirty="0" err="1" smtClean="0"/>
              <a:t>svar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Anlegg frå alle 26 kommunar</a:t>
            </a:r>
          </a:p>
          <a:p>
            <a:r>
              <a:rPr lang="nn-NO" dirty="0" smtClean="0"/>
              <a:t>Ikkje alle anlegg i alle kommunar</a:t>
            </a:r>
          </a:p>
          <a:p>
            <a:r>
              <a:rPr lang="nn-NO" dirty="0" smtClean="0"/>
              <a:t>50 baner totalt, av 69 (72,5 %)</a:t>
            </a:r>
          </a:p>
          <a:p>
            <a:r>
              <a:rPr lang="nn-NO" dirty="0" smtClean="0"/>
              <a:t>38, 11ar baner</a:t>
            </a:r>
          </a:p>
          <a:p>
            <a:r>
              <a:rPr lang="nn-NO" dirty="0" smtClean="0"/>
              <a:t>11, 7ar baner</a:t>
            </a:r>
          </a:p>
          <a:p>
            <a:r>
              <a:rPr lang="nn-NO" dirty="0" smtClean="0">
                <a:solidFill>
                  <a:srgbClr val="FF0000"/>
                </a:solidFill>
              </a:rPr>
              <a:t>1, 9ar bane</a:t>
            </a:r>
            <a:endParaRPr lang="nn-N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1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sz="4800" dirty="0" smtClean="0"/>
              <a:t>Driftsansvar</a:t>
            </a:r>
            <a:endParaRPr lang="nn-NO" sz="4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6458" y="1923222"/>
            <a:ext cx="5954802" cy="3051031"/>
          </a:xfrm>
        </p:spPr>
        <p:txBody>
          <a:bodyPr/>
          <a:lstStyle/>
          <a:p>
            <a:r>
              <a:rPr lang="nn-NO" dirty="0" smtClean="0"/>
              <a:t>Kommunen: 38,6 %</a:t>
            </a:r>
          </a:p>
          <a:p>
            <a:r>
              <a:rPr lang="nn-NO" dirty="0" smtClean="0"/>
              <a:t>Idrettslag/grendelag: 59.1 %</a:t>
            </a:r>
          </a:p>
          <a:p>
            <a:r>
              <a:rPr lang="nn-NO" dirty="0" smtClean="0"/>
              <a:t>Andre: 2,3 %</a:t>
            </a:r>
            <a:endParaRPr lang="nn-N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785" y="839585"/>
            <a:ext cx="5752258" cy="551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1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n-NO" sz="4800" dirty="0" smtClean="0"/>
              <a:t>Driftsmidlar</a:t>
            </a:r>
            <a:endParaRPr lang="nn-NO" sz="4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08663" y="1690688"/>
            <a:ext cx="6406535" cy="4351338"/>
          </a:xfrm>
        </p:spPr>
        <p:txBody>
          <a:bodyPr/>
          <a:lstStyle/>
          <a:p>
            <a:r>
              <a:rPr lang="nn-NO" dirty="0" smtClean="0"/>
              <a:t>Opp til 100.000 kr: 24,4 %</a:t>
            </a:r>
          </a:p>
          <a:p>
            <a:r>
              <a:rPr lang="nn-NO" dirty="0" smtClean="0"/>
              <a:t>Opp til 50.000 kr: 34.1 %</a:t>
            </a:r>
          </a:p>
          <a:p>
            <a:r>
              <a:rPr lang="nn-NO" dirty="0" smtClean="0"/>
              <a:t>Opp til 25.000 kr: 17.1 %</a:t>
            </a:r>
          </a:p>
          <a:p>
            <a:r>
              <a:rPr lang="nn-NO" dirty="0" smtClean="0"/>
              <a:t>Opp til 10.000 kr: 24.4 %</a:t>
            </a:r>
          </a:p>
          <a:p>
            <a:r>
              <a:rPr lang="nn-NO" dirty="0" smtClean="0"/>
              <a:t>Over 100.000 kr: 3 </a:t>
            </a:r>
            <a:r>
              <a:rPr lang="nn-NO" dirty="0" err="1" smtClean="0"/>
              <a:t>stk</a:t>
            </a:r>
            <a:endParaRPr lang="nn-NO" dirty="0" smtClean="0"/>
          </a:p>
          <a:p>
            <a:r>
              <a:rPr lang="nn-NO" dirty="0" smtClean="0">
                <a:solidFill>
                  <a:srgbClr val="C00000"/>
                </a:solidFill>
              </a:rPr>
              <a:t>Anbefalt 60 – 80.000 kr.</a:t>
            </a:r>
          </a:p>
          <a:p>
            <a:pPr lvl="1"/>
            <a:r>
              <a:rPr lang="nn-NO" sz="1400" dirty="0" smtClean="0">
                <a:solidFill>
                  <a:srgbClr val="C00000"/>
                </a:solidFill>
              </a:rPr>
              <a:t>Jf. </a:t>
            </a:r>
            <a:r>
              <a:rPr lang="nn-NO" sz="1400" i="1" dirty="0" smtClean="0">
                <a:solidFill>
                  <a:srgbClr val="C00000"/>
                </a:solidFill>
              </a:rPr>
              <a:t>Kunstgras, Vegleiar. </a:t>
            </a:r>
            <a:r>
              <a:rPr lang="nn-NO" sz="1400" dirty="0" smtClean="0">
                <a:solidFill>
                  <a:srgbClr val="C00000"/>
                </a:solidFill>
              </a:rPr>
              <a:t>Kulturdepartementet</a:t>
            </a:r>
            <a:endParaRPr lang="nn-NO" sz="1400" dirty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593" y="866829"/>
            <a:ext cx="5746670" cy="531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877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Har anleggskurs 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69079"/>
            <a:ext cx="4148572" cy="4351338"/>
          </a:xfrm>
        </p:spPr>
        <p:txBody>
          <a:bodyPr/>
          <a:lstStyle/>
          <a:p>
            <a:r>
              <a:rPr lang="nn-NO" dirty="0" smtClean="0"/>
              <a:t>53,7 % har anleggskurs.</a:t>
            </a:r>
          </a:p>
          <a:p>
            <a:r>
              <a:rPr lang="nn-NO" dirty="0" smtClean="0"/>
              <a:t>46,3 % har ikkje.</a:t>
            </a:r>
          </a:p>
          <a:p>
            <a:r>
              <a:rPr lang="nn-NO" dirty="0" smtClean="0"/>
              <a:t>4 </a:t>
            </a:r>
            <a:r>
              <a:rPr lang="nn-NO" dirty="0" err="1" smtClean="0"/>
              <a:t>stk</a:t>
            </a:r>
            <a:r>
              <a:rPr lang="nn-NO" dirty="0" smtClean="0"/>
              <a:t> svarte ikkje.</a:t>
            </a:r>
          </a:p>
          <a:p>
            <a:r>
              <a:rPr lang="nn-NO" dirty="0" smtClean="0"/>
              <a:t>Kompetanseheving?</a:t>
            </a:r>
            <a:endParaRPr lang="nn-NO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772" y="972589"/>
            <a:ext cx="6578695" cy="52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00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n-NO" dirty="0" smtClean="0"/>
              <a:t>Rehabilitering</a:t>
            </a:r>
            <a:endParaRPr lang="nn-NO" dirty="0"/>
          </a:p>
        </p:txBody>
      </p:sp>
      <p:graphicFrame>
        <p:nvGraphicFramePr>
          <p:cNvPr id="7" name="Plassholder for innhold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9406273"/>
              </p:ext>
            </p:extLst>
          </p:nvPr>
        </p:nvGraphicFramePr>
        <p:xfrm>
          <a:off x="6226233" y="1690688"/>
          <a:ext cx="5313305" cy="4621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52549" y="1960562"/>
            <a:ext cx="5181600" cy="4351338"/>
          </a:xfrm>
        </p:spPr>
        <p:txBody>
          <a:bodyPr/>
          <a:lstStyle/>
          <a:p>
            <a:r>
              <a:rPr lang="nn-NO" dirty="0" smtClean="0"/>
              <a:t>Rehabilitert: 19 %.</a:t>
            </a:r>
          </a:p>
          <a:p>
            <a:r>
              <a:rPr lang="nn-NO" dirty="0" smtClean="0"/>
              <a:t>Planlagt innan 2 år: 13 %.</a:t>
            </a:r>
          </a:p>
          <a:p>
            <a:r>
              <a:rPr lang="nn-NO" dirty="0" smtClean="0"/>
              <a:t>Ingen planar: 67 %.</a:t>
            </a:r>
          </a:p>
          <a:p>
            <a:r>
              <a:rPr lang="nn-NO" dirty="0" smtClean="0"/>
              <a:t>Dei første kom rundt år 2000.</a:t>
            </a:r>
          </a:p>
          <a:p>
            <a:r>
              <a:rPr lang="nn-NO" dirty="0" smtClean="0"/>
              <a:t>Mange bygd mellom 2006-20012.</a:t>
            </a:r>
          </a:p>
          <a:p>
            <a:endParaRPr lang="nn-NO" dirty="0"/>
          </a:p>
          <a:p>
            <a:r>
              <a:rPr lang="nn-NO" dirty="0" smtClean="0">
                <a:solidFill>
                  <a:srgbClr val="C00000"/>
                </a:solidFill>
              </a:rPr>
              <a:t>Normal levetid 10-15 år.</a:t>
            </a:r>
          </a:p>
        </p:txBody>
      </p:sp>
    </p:spTree>
    <p:extLst>
      <p:ext uri="{BB962C8B-B14F-4D97-AF65-F5344CB8AC3E}">
        <p14:creationId xmlns:p14="http://schemas.microsoft.com/office/powerpoint/2010/main" val="15239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Sfj-2955C lys - med ferdig bil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Sfj-2955C lys - med ferdig bilde</Template>
  <TotalTime>1414</TotalTime>
  <Words>523</Words>
  <Application>Microsoft Office PowerPoint</Application>
  <PresentationFormat>Widescreen</PresentationFormat>
  <Paragraphs>105</Paragraphs>
  <Slides>16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9" baseType="lpstr">
      <vt:lpstr>Arial</vt:lpstr>
      <vt:lpstr>Calibri</vt:lpstr>
      <vt:lpstr>PowerPoint Sfj-2955C lys - med ferdig bilde</vt:lpstr>
      <vt:lpstr>Tilstand på kunstgrasbaner</vt:lpstr>
      <vt:lpstr>Føremål</vt:lpstr>
      <vt:lpstr>Bakgrunn</vt:lpstr>
      <vt:lpstr>Kva undersøkte vi?</vt:lpstr>
      <vt:lpstr>Innkomne svar</vt:lpstr>
      <vt:lpstr>Driftsansvar</vt:lpstr>
      <vt:lpstr>Driftsmidlar</vt:lpstr>
      <vt:lpstr>Har anleggskurs </vt:lpstr>
      <vt:lpstr>Rehabilitering</vt:lpstr>
      <vt:lpstr>Fyllmateriale</vt:lpstr>
      <vt:lpstr>Påfylling av gummigranulat</vt:lpstr>
      <vt:lpstr>Lufting/Slådding</vt:lpstr>
      <vt:lpstr>Djuprens</vt:lpstr>
      <vt:lpstr>Djuprens</vt:lpstr>
      <vt:lpstr>Heilårsdrift</vt:lpstr>
      <vt:lpstr>Snøbrøyting og oppsamling av granulat</vt:lpstr>
    </vt:vector>
  </TitlesOfParts>
  <Company>Sogn og Fjordane fylkeskommune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Tilstand på kunstgrasbaner</dc:title>
  <dc:creator>Frank Tore Farsund Tveit</dc:creator>
  <cp:lastModifiedBy>Frank Tore Farsund Tveit</cp:lastModifiedBy>
  <cp:revision>48</cp:revision>
  <dcterms:created xsi:type="dcterms:W3CDTF">2017-10-06T07:05:20Z</dcterms:created>
  <dcterms:modified xsi:type="dcterms:W3CDTF">2017-10-18T11:01:21Z</dcterms:modified>
</cp:coreProperties>
</file>