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75" r:id="rId2"/>
    <p:sldMasterId id="2147483705" r:id="rId3"/>
    <p:sldMasterId id="2147483720" r:id="rId4"/>
    <p:sldMasterId id="2147483735" r:id="rId5"/>
  </p:sldMasterIdLst>
  <p:notesMasterIdLst>
    <p:notesMasterId r:id="rId49"/>
  </p:notesMasterIdLst>
  <p:handoutMasterIdLst>
    <p:handoutMasterId r:id="rId50"/>
  </p:handoutMasterIdLst>
  <p:sldIdLst>
    <p:sldId id="265" r:id="rId6"/>
    <p:sldId id="266" r:id="rId7"/>
    <p:sldId id="316" r:id="rId8"/>
    <p:sldId id="317" r:id="rId9"/>
    <p:sldId id="318" r:id="rId10"/>
    <p:sldId id="307" r:id="rId11"/>
    <p:sldId id="320" r:id="rId12"/>
    <p:sldId id="313" r:id="rId13"/>
    <p:sldId id="306" r:id="rId14"/>
    <p:sldId id="326" r:id="rId15"/>
    <p:sldId id="329" r:id="rId16"/>
    <p:sldId id="315" r:id="rId17"/>
    <p:sldId id="276" r:id="rId18"/>
    <p:sldId id="277" r:id="rId19"/>
    <p:sldId id="308" r:id="rId20"/>
    <p:sldId id="325" r:id="rId21"/>
    <p:sldId id="327" r:id="rId22"/>
    <p:sldId id="309" r:id="rId23"/>
    <p:sldId id="310" r:id="rId24"/>
    <p:sldId id="311" r:id="rId25"/>
    <p:sldId id="312" r:id="rId26"/>
    <p:sldId id="319" r:id="rId27"/>
    <p:sldId id="321" r:id="rId28"/>
    <p:sldId id="328" r:id="rId29"/>
    <p:sldId id="322" r:id="rId30"/>
    <p:sldId id="323" r:id="rId31"/>
    <p:sldId id="324" r:id="rId32"/>
    <p:sldId id="302" r:id="rId33"/>
    <p:sldId id="268" r:id="rId34"/>
    <p:sldId id="270" r:id="rId35"/>
    <p:sldId id="294" r:id="rId36"/>
    <p:sldId id="271" r:id="rId37"/>
    <p:sldId id="295" r:id="rId38"/>
    <p:sldId id="273" r:id="rId39"/>
    <p:sldId id="275" r:id="rId40"/>
    <p:sldId id="279" r:id="rId41"/>
    <p:sldId id="280" r:id="rId42"/>
    <p:sldId id="293" r:id="rId43"/>
    <p:sldId id="301" r:id="rId44"/>
    <p:sldId id="292" r:id="rId45"/>
    <p:sldId id="296" r:id="rId46"/>
    <p:sldId id="298" r:id="rId47"/>
    <p:sldId id="299" r:id="rId48"/>
  </p:sldIdLst>
  <p:sldSz cx="9144000" cy="6858000" type="screen4x3"/>
  <p:notesSz cx="6797675" cy="992663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AFED49"/>
    <a:srgbClr val="FFFF85"/>
    <a:srgbClr val="66FFFF"/>
    <a:srgbClr val="FFA885"/>
    <a:srgbClr val="E5405D"/>
    <a:srgbClr val="FFFF97"/>
    <a:srgbClr val="97E516"/>
    <a:srgbClr val="FFFFFF"/>
    <a:srgbClr val="FAF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6" autoAdjust="0"/>
    <p:restoredTop sz="90974" autoAdjust="0"/>
  </p:normalViewPr>
  <p:slideViewPr>
    <p:cSldViewPr>
      <p:cViewPr varScale="1">
        <p:scale>
          <a:sx n="104" d="100"/>
          <a:sy n="104" d="100"/>
        </p:scale>
        <p:origin x="1422" y="102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15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51408-6876-48A2-8006-F372523C9B9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n-NO"/>
        </a:p>
      </dgm:t>
    </dgm:pt>
    <dgm:pt modelId="{765C7727-EC27-4786-8F7B-88FCFF05D8DD}">
      <dgm:prSet/>
      <dgm:spPr>
        <a:solidFill>
          <a:srgbClr val="FFFF85">
            <a:alpha val="90000"/>
          </a:srgbClr>
        </a:solidFill>
      </dgm:spPr>
      <dgm:t>
        <a:bodyPr/>
        <a:lstStyle/>
        <a:p>
          <a:pPr rtl="0"/>
          <a:r>
            <a:rPr lang="nn-NO" dirty="0"/>
            <a:t>Før eit innspel til den offentlege planprosessen vert realisert </a:t>
          </a:r>
          <a:r>
            <a:rPr lang="nn-NO" b="1" dirty="0"/>
            <a:t>SKAL</a:t>
          </a:r>
          <a:r>
            <a:rPr lang="nn-NO" dirty="0"/>
            <a:t> den som føretek</a:t>
          </a:r>
          <a:r>
            <a:rPr lang="nb-NO" dirty="0"/>
            <a:t> </a:t>
          </a:r>
          <a:r>
            <a:rPr lang="nn-NO" dirty="0"/>
            <a:t>utarbeidinga av innspelet forsikre seg om at dei formelle krava til eit innspel</a:t>
          </a:r>
        </a:p>
        <a:p>
          <a:pPr rtl="0"/>
          <a:r>
            <a:rPr lang="nn-NO" dirty="0"/>
            <a:t> er tilstrekkeleg gjennomarbeida og tekne omsyn til…  </a:t>
          </a:r>
        </a:p>
      </dgm:t>
    </dgm:pt>
    <dgm:pt modelId="{8B0D1DE5-D2C8-46A0-B53A-C7FDF0753C71}" type="parTrans" cxnId="{2B75A85D-FE7F-49DB-B91D-E82B762F968B}">
      <dgm:prSet/>
      <dgm:spPr/>
      <dgm:t>
        <a:bodyPr/>
        <a:lstStyle/>
        <a:p>
          <a:endParaRPr lang="nn-NO"/>
        </a:p>
      </dgm:t>
    </dgm:pt>
    <dgm:pt modelId="{20F1F186-062E-4524-AD89-6D51279ADFDF}" type="sibTrans" cxnId="{2B75A85D-FE7F-49DB-B91D-E82B762F968B}">
      <dgm:prSet/>
      <dgm:spPr/>
      <dgm:t>
        <a:bodyPr/>
        <a:lstStyle/>
        <a:p>
          <a:endParaRPr lang="nn-NO"/>
        </a:p>
      </dgm:t>
    </dgm:pt>
    <dgm:pt modelId="{4A6E654B-B4AF-48F3-AC82-10F91D8E5DDA}" type="pres">
      <dgm:prSet presAssocID="{95351408-6876-48A2-8006-F372523C9B91}" presName="compositeShape" presStyleCnt="0">
        <dgm:presLayoutVars>
          <dgm:dir/>
          <dgm:resizeHandles/>
        </dgm:presLayoutVars>
      </dgm:prSet>
      <dgm:spPr/>
    </dgm:pt>
    <dgm:pt modelId="{E0B99E32-BE3F-42E9-A55C-6B18A023A8D7}" type="pres">
      <dgm:prSet presAssocID="{95351408-6876-48A2-8006-F372523C9B91}" presName="pyramid" presStyleLbl="node1" presStyleIdx="0" presStyleCnt="1"/>
      <dgm:spPr>
        <a:solidFill>
          <a:schemeClr val="bg1"/>
        </a:solidFill>
        <a:ln w="381000">
          <a:solidFill>
            <a:srgbClr val="C00000"/>
          </a:solidFill>
          <a:prstDash val="solid"/>
        </a:ln>
      </dgm:spPr>
    </dgm:pt>
    <dgm:pt modelId="{1B09C50B-9608-4906-A8BB-0CDD5C7C6CEA}" type="pres">
      <dgm:prSet presAssocID="{95351408-6876-48A2-8006-F372523C9B91}" presName="theList" presStyleCnt="0"/>
      <dgm:spPr/>
    </dgm:pt>
    <dgm:pt modelId="{AA110B60-ED54-45B0-A1C4-161ADE9A3E77}" type="pres">
      <dgm:prSet presAssocID="{765C7727-EC27-4786-8F7B-88FCFF05D8DD}" presName="aNode" presStyleLbl="fgAcc1" presStyleIdx="0" presStyleCnt="1" custScaleX="163625" custScaleY="234127" custLinFactNeighborX="22938" custLinFactNeighborY="75360">
        <dgm:presLayoutVars>
          <dgm:bulletEnabled val="1"/>
        </dgm:presLayoutVars>
      </dgm:prSet>
      <dgm:spPr/>
    </dgm:pt>
    <dgm:pt modelId="{5E6860B5-5675-4E64-8E61-70AF2AA1C2EA}" type="pres">
      <dgm:prSet presAssocID="{765C7727-EC27-4786-8F7B-88FCFF05D8DD}" presName="aSpace" presStyleCnt="0"/>
      <dgm:spPr/>
    </dgm:pt>
  </dgm:ptLst>
  <dgm:cxnLst>
    <dgm:cxn modelId="{2B75A85D-FE7F-49DB-B91D-E82B762F968B}" srcId="{95351408-6876-48A2-8006-F372523C9B91}" destId="{765C7727-EC27-4786-8F7B-88FCFF05D8DD}" srcOrd="0" destOrd="0" parTransId="{8B0D1DE5-D2C8-46A0-B53A-C7FDF0753C71}" sibTransId="{20F1F186-062E-4524-AD89-6D51279ADFDF}"/>
    <dgm:cxn modelId="{1504BB8B-8654-4506-9DFF-ACEE55458622}" type="presOf" srcId="{765C7727-EC27-4786-8F7B-88FCFF05D8DD}" destId="{AA110B60-ED54-45B0-A1C4-161ADE9A3E77}" srcOrd="0" destOrd="0" presId="urn:microsoft.com/office/officeart/2005/8/layout/pyramid2"/>
    <dgm:cxn modelId="{FDF2A6BC-D997-43B0-8297-9B203DBD50EB}" type="presOf" srcId="{95351408-6876-48A2-8006-F372523C9B91}" destId="{4A6E654B-B4AF-48F3-AC82-10F91D8E5DDA}" srcOrd="0" destOrd="0" presId="urn:microsoft.com/office/officeart/2005/8/layout/pyramid2"/>
    <dgm:cxn modelId="{571C508C-7E5D-43A5-A2BB-0BB0969D460F}" type="presParOf" srcId="{4A6E654B-B4AF-48F3-AC82-10F91D8E5DDA}" destId="{E0B99E32-BE3F-42E9-A55C-6B18A023A8D7}" srcOrd="0" destOrd="0" presId="urn:microsoft.com/office/officeart/2005/8/layout/pyramid2"/>
    <dgm:cxn modelId="{21A5A527-BDE2-46A5-BE64-1EA458596EC0}" type="presParOf" srcId="{4A6E654B-B4AF-48F3-AC82-10F91D8E5DDA}" destId="{1B09C50B-9608-4906-A8BB-0CDD5C7C6CEA}" srcOrd="1" destOrd="0" presId="urn:microsoft.com/office/officeart/2005/8/layout/pyramid2"/>
    <dgm:cxn modelId="{E86E27EE-F38B-4672-B8E9-F5EC6B50293C}" type="presParOf" srcId="{1B09C50B-9608-4906-A8BB-0CDD5C7C6CEA}" destId="{AA110B60-ED54-45B0-A1C4-161ADE9A3E77}" srcOrd="0" destOrd="0" presId="urn:microsoft.com/office/officeart/2005/8/layout/pyramid2"/>
    <dgm:cxn modelId="{B1C5BC7B-8B53-49F0-93B6-3BB7F738BBAD}" type="presParOf" srcId="{1B09C50B-9608-4906-A8BB-0CDD5C7C6CEA}" destId="{5E6860B5-5675-4E64-8E61-70AF2AA1C2EA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AFEA0A-FF38-4CE5-8183-9D6E4D6BB25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n-NO"/>
        </a:p>
      </dgm:t>
    </dgm:pt>
    <dgm:pt modelId="{37991CC5-AE04-46D4-B5BB-2C7AC5D53DF3}">
      <dgm:prSet custT="1"/>
      <dgm:spPr/>
      <dgm:t>
        <a:bodyPr/>
        <a:lstStyle/>
        <a:p>
          <a:pPr rtl="0"/>
          <a:r>
            <a:rPr lang="nn-NO" sz="2400" dirty="0">
              <a:solidFill>
                <a:schemeClr val="bg1"/>
              </a:solidFill>
            </a:rPr>
            <a:t>   Økonomiske vilkår for å realisere ein plan er eitt av (fleire) «nålauge» ... </a:t>
          </a:r>
        </a:p>
        <a:p>
          <a:pPr rtl="0"/>
          <a:r>
            <a:rPr lang="nn-NO" sz="2400" dirty="0">
              <a:solidFill>
                <a:schemeClr val="bg1"/>
              </a:solidFill>
            </a:rPr>
            <a:t>Det vil vera bortkasta </a:t>
          </a:r>
        </a:p>
        <a:p>
          <a:pPr rtl="0"/>
          <a:r>
            <a:rPr lang="nn-NO" sz="2400" dirty="0">
              <a:solidFill>
                <a:schemeClr val="bg1"/>
              </a:solidFill>
            </a:rPr>
            <a:t>tid og ressursar </a:t>
          </a:r>
        </a:p>
        <a:p>
          <a:pPr rtl="0"/>
          <a:r>
            <a:rPr lang="nn-NO" sz="2400" dirty="0">
              <a:solidFill>
                <a:schemeClr val="bg1"/>
              </a:solidFill>
            </a:rPr>
            <a:t>å fremja eit tiltak som ein </a:t>
          </a:r>
        </a:p>
        <a:p>
          <a:pPr rtl="0"/>
          <a:r>
            <a:rPr lang="nn-NO" sz="2400" dirty="0">
              <a:solidFill>
                <a:schemeClr val="bg1"/>
              </a:solidFill>
            </a:rPr>
            <a:t>  ikkje har råd til å byggja  </a:t>
          </a:r>
        </a:p>
      </dgm:t>
    </dgm:pt>
    <dgm:pt modelId="{94FB8E81-5C88-4EDD-AC86-39B9D8CF49E8}" type="parTrans" cxnId="{0AF26AB5-D798-414D-9462-5BDF4E802D6C}">
      <dgm:prSet/>
      <dgm:spPr/>
      <dgm:t>
        <a:bodyPr/>
        <a:lstStyle/>
        <a:p>
          <a:endParaRPr lang="nn-NO"/>
        </a:p>
      </dgm:t>
    </dgm:pt>
    <dgm:pt modelId="{E7D7CC54-81F4-4029-BC9C-317CD0C88754}" type="sibTrans" cxnId="{0AF26AB5-D798-414D-9462-5BDF4E802D6C}">
      <dgm:prSet/>
      <dgm:spPr/>
      <dgm:t>
        <a:bodyPr/>
        <a:lstStyle/>
        <a:p>
          <a:endParaRPr lang="nn-NO"/>
        </a:p>
      </dgm:t>
    </dgm:pt>
    <dgm:pt modelId="{EF6F5B30-EF64-4198-8547-F2B3C7394F75}">
      <dgm:prSet/>
      <dgm:spPr>
        <a:solidFill>
          <a:srgbClr val="00FFFF">
            <a:alpha val="50000"/>
          </a:srgbClr>
        </a:solidFill>
      </dgm:spPr>
      <dgm:t>
        <a:bodyPr/>
        <a:lstStyle/>
        <a:p>
          <a:pPr rtl="0"/>
          <a:r>
            <a:rPr lang="nn-NO" b="1" dirty="0">
              <a:solidFill>
                <a:srgbClr val="FF0000"/>
              </a:solidFill>
            </a:rPr>
            <a:t>og aller minst drifta!</a:t>
          </a:r>
          <a:endParaRPr lang="nn-NO" dirty="0">
            <a:solidFill>
              <a:srgbClr val="FF0000"/>
            </a:solidFill>
          </a:endParaRPr>
        </a:p>
      </dgm:t>
    </dgm:pt>
    <dgm:pt modelId="{65C4E15E-9117-4796-82BC-A669F34B45DF}" type="parTrans" cxnId="{1DC5BF5E-A089-4283-9F8E-C207291F40BF}">
      <dgm:prSet/>
      <dgm:spPr/>
      <dgm:t>
        <a:bodyPr/>
        <a:lstStyle/>
        <a:p>
          <a:endParaRPr lang="nn-NO"/>
        </a:p>
      </dgm:t>
    </dgm:pt>
    <dgm:pt modelId="{608D5F41-7821-42E5-AE32-A102568E9526}" type="sibTrans" cxnId="{1DC5BF5E-A089-4283-9F8E-C207291F40BF}">
      <dgm:prSet/>
      <dgm:spPr/>
      <dgm:t>
        <a:bodyPr/>
        <a:lstStyle/>
        <a:p>
          <a:endParaRPr lang="nn-NO"/>
        </a:p>
      </dgm:t>
    </dgm:pt>
    <dgm:pt modelId="{19D03FAF-9DCB-4DF8-B2DD-9319B3638C46}" type="pres">
      <dgm:prSet presAssocID="{71AFEA0A-FF38-4CE5-8183-9D6E4D6BB253}" presName="compositeShape" presStyleCnt="0">
        <dgm:presLayoutVars>
          <dgm:chMax val="7"/>
          <dgm:dir/>
          <dgm:resizeHandles val="exact"/>
        </dgm:presLayoutVars>
      </dgm:prSet>
      <dgm:spPr/>
    </dgm:pt>
    <dgm:pt modelId="{867D1F28-DCC2-4DFF-87F8-A4EF2FE3CC6A}" type="pres">
      <dgm:prSet presAssocID="{37991CC5-AE04-46D4-B5BB-2C7AC5D53DF3}" presName="circ1" presStyleLbl="vennNode1" presStyleIdx="0" presStyleCnt="2" custScaleX="155432" custLinFactNeighborX="-14804" custLinFactNeighborY="1258"/>
      <dgm:spPr/>
    </dgm:pt>
    <dgm:pt modelId="{EF219A5C-1AAD-4721-B213-0E018900C52E}" type="pres">
      <dgm:prSet presAssocID="{37991CC5-AE04-46D4-B5BB-2C7AC5D53DF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6F3685C-74C7-4BD2-A8BB-8804849144F5}" type="pres">
      <dgm:prSet presAssocID="{EF6F5B30-EF64-4198-8547-F2B3C7394F75}" presName="circ2" presStyleLbl="vennNode1" presStyleIdx="1" presStyleCnt="2" custScaleX="105458" custLinFactNeighborX="14342" custLinFactNeighborY="2544"/>
      <dgm:spPr/>
    </dgm:pt>
    <dgm:pt modelId="{A43B815D-C1B8-4A17-AF83-65E708E152D0}" type="pres">
      <dgm:prSet presAssocID="{EF6F5B30-EF64-4198-8547-F2B3C7394F7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DC5BF5E-A089-4283-9F8E-C207291F40BF}" srcId="{71AFEA0A-FF38-4CE5-8183-9D6E4D6BB253}" destId="{EF6F5B30-EF64-4198-8547-F2B3C7394F75}" srcOrd="1" destOrd="0" parTransId="{65C4E15E-9117-4796-82BC-A669F34B45DF}" sibTransId="{608D5F41-7821-42E5-AE32-A102568E9526}"/>
    <dgm:cxn modelId="{11F11E69-4707-4534-89F0-7BE3B1BA5FA3}" type="presOf" srcId="{EF6F5B30-EF64-4198-8547-F2B3C7394F75}" destId="{C6F3685C-74C7-4BD2-A8BB-8804849144F5}" srcOrd="0" destOrd="0" presId="urn:microsoft.com/office/officeart/2005/8/layout/venn1"/>
    <dgm:cxn modelId="{626DAB4D-8719-45A8-943B-9C428A4F5882}" type="presOf" srcId="{37991CC5-AE04-46D4-B5BB-2C7AC5D53DF3}" destId="{EF219A5C-1AAD-4721-B213-0E018900C52E}" srcOrd="1" destOrd="0" presId="urn:microsoft.com/office/officeart/2005/8/layout/venn1"/>
    <dgm:cxn modelId="{2D686588-F185-4FD4-AD0F-416592B02F61}" type="presOf" srcId="{71AFEA0A-FF38-4CE5-8183-9D6E4D6BB253}" destId="{19D03FAF-9DCB-4DF8-B2DD-9319B3638C46}" srcOrd="0" destOrd="0" presId="urn:microsoft.com/office/officeart/2005/8/layout/venn1"/>
    <dgm:cxn modelId="{0AF26AB5-D798-414D-9462-5BDF4E802D6C}" srcId="{71AFEA0A-FF38-4CE5-8183-9D6E4D6BB253}" destId="{37991CC5-AE04-46D4-B5BB-2C7AC5D53DF3}" srcOrd="0" destOrd="0" parTransId="{94FB8E81-5C88-4EDD-AC86-39B9D8CF49E8}" sibTransId="{E7D7CC54-81F4-4029-BC9C-317CD0C88754}"/>
    <dgm:cxn modelId="{490DD3C3-8B1A-4D3E-AEB4-FEFC5D348C7C}" type="presOf" srcId="{EF6F5B30-EF64-4198-8547-F2B3C7394F75}" destId="{A43B815D-C1B8-4A17-AF83-65E708E152D0}" srcOrd="1" destOrd="0" presId="urn:microsoft.com/office/officeart/2005/8/layout/venn1"/>
    <dgm:cxn modelId="{B5C519E4-EE7B-45B8-B962-1FF2AE8E0500}" type="presOf" srcId="{37991CC5-AE04-46D4-B5BB-2C7AC5D53DF3}" destId="{867D1F28-DCC2-4DFF-87F8-A4EF2FE3CC6A}" srcOrd="0" destOrd="0" presId="urn:microsoft.com/office/officeart/2005/8/layout/venn1"/>
    <dgm:cxn modelId="{7C653A21-315A-487E-90B2-7E5ECBA8BAFD}" type="presParOf" srcId="{19D03FAF-9DCB-4DF8-B2DD-9319B3638C46}" destId="{867D1F28-DCC2-4DFF-87F8-A4EF2FE3CC6A}" srcOrd="0" destOrd="0" presId="urn:microsoft.com/office/officeart/2005/8/layout/venn1"/>
    <dgm:cxn modelId="{9672AEAF-3C9C-4961-80AA-963BFAF8177E}" type="presParOf" srcId="{19D03FAF-9DCB-4DF8-B2DD-9319B3638C46}" destId="{EF219A5C-1AAD-4721-B213-0E018900C52E}" srcOrd="1" destOrd="0" presId="urn:microsoft.com/office/officeart/2005/8/layout/venn1"/>
    <dgm:cxn modelId="{5CFC84BE-814A-486A-9E6F-A8D03F17D6A9}" type="presParOf" srcId="{19D03FAF-9DCB-4DF8-B2DD-9319B3638C46}" destId="{C6F3685C-74C7-4BD2-A8BB-8804849144F5}" srcOrd="2" destOrd="0" presId="urn:microsoft.com/office/officeart/2005/8/layout/venn1"/>
    <dgm:cxn modelId="{B6D949FA-79DD-484C-86F4-500CB3E38251}" type="presParOf" srcId="{19D03FAF-9DCB-4DF8-B2DD-9319B3638C46}" destId="{A43B815D-C1B8-4A17-AF83-65E708E152D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99E32-BE3F-42E9-A55C-6B18A023A8D7}">
      <dsp:nvSpPr>
        <dsp:cNvPr id="0" name=""/>
        <dsp:cNvSpPr/>
      </dsp:nvSpPr>
      <dsp:spPr>
        <a:xfrm>
          <a:off x="1054293" y="0"/>
          <a:ext cx="5185370" cy="5185370"/>
        </a:xfrm>
        <a:prstGeom prst="triangle">
          <a:avLst/>
        </a:prstGeom>
        <a:solidFill>
          <a:schemeClr val="bg1"/>
        </a:solidFill>
        <a:ln w="3810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10B60-ED54-45B0-A1C4-161ADE9A3E77}">
      <dsp:nvSpPr>
        <dsp:cNvPr id="0" name=""/>
        <dsp:cNvSpPr/>
      </dsp:nvSpPr>
      <dsp:spPr>
        <a:xfrm>
          <a:off x="3347864" y="677914"/>
          <a:ext cx="5514965" cy="3936129"/>
        </a:xfrm>
        <a:prstGeom prst="roundRect">
          <a:avLst/>
        </a:prstGeom>
        <a:solidFill>
          <a:srgbClr val="FFFF85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700" kern="1200" dirty="0"/>
            <a:t>Før eit innspel til den offentlege planprosessen vert realisert </a:t>
          </a:r>
          <a:r>
            <a:rPr lang="nn-NO" sz="2700" b="1" kern="1200" dirty="0"/>
            <a:t>SKAL</a:t>
          </a:r>
          <a:r>
            <a:rPr lang="nn-NO" sz="2700" kern="1200" dirty="0"/>
            <a:t> den som føretek</a:t>
          </a:r>
          <a:r>
            <a:rPr lang="nb-NO" sz="2700" kern="1200" dirty="0"/>
            <a:t> </a:t>
          </a:r>
          <a:r>
            <a:rPr lang="nn-NO" sz="2700" kern="1200" dirty="0"/>
            <a:t>utarbeidinga av innspelet forsikre seg om at dei formelle krava til eit innspel</a:t>
          </a:r>
        </a:p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700" kern="1200" dirty="0"/>
            <a:t> er tilstrekkeleg gjennomarbeida og tekne omsyn til…  </a:t>
          </a:r>
        </a:p>
      </dsp:txBody>
      <dsp:txXfrm>
        <a:off x="3540010" y="870060"/>
        <a:ext cx="5130673" cy="3551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D1F28-DCC2-4DFF-87F8-A4EF2FE3CC6A}">
      <dsp:nvSpPr>
        <dsp:cNvPr id="0" name=""/>
        <dsp:cNvSpPr/>
      </dsp:nvSpPr>
      <dsp:spPr>
        <a:xfrm>
          <a:off x="0" y="21546"/>
          <a:ext cx="6122880" cy="39392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400" kern="1200" dirty="0">
              <a:solidFill>
                <a:schemeClr val="bg1"/>
              </a:solidFill>
            </a:rPr>
            <a:t>   Økonomiske vilkår for å realisere ein plan er eitt av (fleire) «nålauge» ...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400" kern="1200" dirty="0">
              <a:solidFill>
                <a:schemeClr val="bg1"/>
              </a:solidFill>
            </a:rPr>
            <a:t>Det vil vera bortkasta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400" kern="1200" dirty="0">
              <a:solidFill>
                <a:schemeClr val="bg1"/>
              </a:solidFill>
            </a:rPr>
            <a:t>tid og ressursar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400" kern="1200" dirty="0">
              <a:solidFill>
                <a:schemeClr val="bg1"/>
              </a:solidFill>
            </a:rPr>
            <a:t>å fremja eit tiltak som ein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400" kern="1200" dirty="0">
              <a:solidFill>
                <a:schemeClr val="bg1"/>
              </a:solidFill>
            </a:rPr>
            <a:t>  ikkje har råd til å byggja  </a:t>
          </a:r>
        </a:p>
      </dsp:txBody>
      <dsp:txXfrm>
        <a:off x="854996" y="486070"/>
        <a:ext cx="3530309" cy="3010217"/>
      </dsp:txXfrm>
    </dsp:sp>
    <dsp:sp modelId="{C6F3685C-74C7-4BD2-A8BB-8804849144F5}">
      <dsp:nvSpPr>
        <dsp:cNvPr id="0" name=""/>
        <dsp:cNvSpPr/>
      </dsp:nvSpPr>
      <dsp:spPr>
        <a:xfrm>
          <a:off x="4971541" y="21546"/>
          <a:ext cx="4154271" cy="3939266"/>
        </a:xfrm>
        <a:prstGeom prst="ellipse">
          <a:avLst/>
        </a:prstGeom>
        <a:solidFill>
          <a:srgbClr val="00FFF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5700" b="1" kern="1200" dirty="0">
              <a:solidFill>
                <a:srgbClr val="FF0000"/>
              </a:solidFill>
            </a:rPr>
            <a:t>og aller minst drifta!</a:t>
          </a:r>
          <a:endParaRPr lang="nn-NO" sz="5700" kern="1200" dirty="0">
            <a:solidFill>
              <a:srgbClr val="FF0000"/>
            </a:solidFill>
          </a:endParaRPr>
        </a:p>
      </dsp:txBody>
      <dsp:txXfrm>
        <a:off x="6150456" y="486070"/>
        <a:ext cx="2395255" cy="3010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11113"/>
            <a:ext cx="2943226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92" tIns="0" rIns="19192" bIns="0" numCol="1" anchor="t" anchorCtr="0" compatLnSpc="1">
            <a:prstTxWarp prst="textNoShape">
              <a:avLst/>
            </a:prstTxWarp>
          </a:bodyPr>
          <a:lstStyle>
            <a:lvl1pPr defTabSz="919163">
              <a:defRPr sz="1000" i="1"/>
            </a:lvl1pPr>
          </a:lstStyle>
          <a:p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11113"/>
            <a:ext cx="29432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92" tIns="0" rIns="19192" bIns="0" numCol="1" anchor="t" anchorCtr="0" compatLnSpc="1">
            <a:prstTxWarp prst="textNoShape">
              <a:avLst/>
            </a:prstTxWarp>
          </a:bodyPr>
          <a:lstStyle>
            <a:lvl1pPr algn="r" defTabSz="919163">
              <a:defRPr sz="1000" i="1"/>
            </a:lvl1pPr>
          </a:lstStyle>
          <a:p>
            <a:endParaRPr lang="nb-NO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450388"/>
            <a:ext cx="2943226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92" tIns="0" rIns="19192" bIns="0" numCol="1" anchor="b" anchorCtr="0" compatLnSpc="1">
            <a:prstTxWarp prst="textNoShape">
              <a:avLst/>
            </a:prstTxWarp>
          </a:bodyPr>
          <a:lstStyle>
            <a:lvl1pPr defTabSz="919163">
              <a:defRPr sz="1000" i="1"/>
            </a:lvl1pPr>
          </a:lstStyle>
          <a:p>
            <a:endParaRPr lang="nb-NO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50388"/>
            <a:ext cx="29432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92" tIns="0" rIns="19192" bIns="0" numCol="1" anchor="b" anchorCtr="0" compatLnSpc="1">
            <a:prstTxWarp prst="textNoShape">
              <a:avLst/>
            </a:prstTxWarp>
          </a:bodyPr>
          <a:lstStyle>
            <a:lvl1pPr algn="r" defTabSz="919163">
              <a:defRPr sz="1000" i="1"/>
            </a:lvl1pPr>
          </a:lstStyle>
          <a:p>
            <a:fld id="{09A7E4D9-BAB8-4C0C-9A08-6938BF75AE9F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530225" y="779463"/>
            <a:ext cx="5813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n-NO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33388" y="374650"/>
            <a:ext cx="6096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365" tIns="44783" rIns="94365" bIns="44783">
            <a:spAutoFit/>
          </a:bodyPr>
          <a:lstStyle/>
          <a:p>
            <a:pPr defTabSz="919163"/>
            <a:r>
              <a:rPr lang="nb-NO" sz="1800" b="1"/>
              <a:t>Leiarutvikling i Luster kommune  -  </a:t>
            </a:r>
            <a:r>
              <a:rPr lang="nb-NO" sz="1600" b="1" i="1"/>
              <a:t>PROSJEKTSTYRING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2438" y="9137650"/>
            <a:ext cx="5891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n-NO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673725" y="9291638"/>
            <a:ext cx="8207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365" tIns="44783" rIns="94365" bIns="44783">
            <a:spAutoFit/>
          </a:bodyPr>
          <a:lstStyle/>
          <a:p>
            <a:pPr defTabSz="919163"/>
            <a:r>
              <a:rPr lang="nb-NO" sz="1400"/>
              <a:t>Side </a:t>
            </a:r>
            <a:fld id="{87C3F3F3-C50C-4895-8012-DE4CDFBFC4A0}" type="slidenum">
              <a:rPr lang="nb-NO" sz="1400"/>
              <a:pPr defTabSz="919163"/>
              <a:t>‹#›</a:t>
            </a:fld>
            <a:endParaRPr lang="nb-NO" sz="140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65138" y="9269413"/>
            <a:ext cx="89693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365" tIns="44783" rIns="94365" bIns="44783">
            <a:spAutoFit/>
          </a:bodyPr>
          <a:lstStyle/>
          <a:p>
            <a:pPr defTabSz="919163"/>
            <a:fld id="{8ED67AA3-4159-4F59-BDBD-FF05EEF2B8ED}" type="datetime1">
              <a:rPr lang="nb-NO" sz="1600"/>
              <a:pPr defTabSz="919163"/>
              <a:t>17.10.2017</a:t>
            </a:fld>
            <a:endParaRPr lang="nb-NO" sz="1600"/>
          </a:p>
        </p:txBody>
      </p:sp>
    </p:spTree>
    <p:extLst>
      <p:ext uri="{BB962C8B-B14F-4D97-AF65-F5344CB8AC3E}">
        <p14:creationId xmlns:p14="http://schemas.microsoft.com/office/powerpoint/2010/main" val="1794101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11113"/>
            <a:ext cx="2943226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92" tIns="0" rIns="19192" bIns="0" numCol="1" anchor="t" anchorCtr="0" compatLnSpc="1">
            <a:prstTxWarp prst="textNoShape">
              <a:avLst/>
            </a:prstTxWarp>
          </a:bodyPr>
          <a:lstStyle>
            <a:lvl1pPr defTabSz="765175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11113"/>
            <a:ext cx="29432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92" tIns="0" rIns="19192" bIns="0" numCol="1" anchor="t" anchorCtr="0" compatLnSpc="1">
            <a:prstTxWarp prst="textNoShape">
              <a:avLst/>
            </a:prstTxWarp>
          </a:bodyPr>
          <a:lstStyle>
            <a:lvl1pPr algn="r" defTabSz="765175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50388"/>
            <a:ext cx="2943226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92" tIns="0" rIns="19192" bIns="0" numCol="1" anchor="b" anchorCtr="0" compatLnSpc="1">
            <a:prstTxWarp prst="textNoShape">
              <a:avLst/>
            </a:prstTxWarp>
          </a:bodyPr>
          <a:lstStyle>
            <a:lvl1pPr defTabSz="765175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50388"/>
            <a:ext cx="29432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92" tIns="0" rIns="19192" bIns="0" numCol="1" anchor="b" anchorCtr="0" compatLnSpc="1">
            <a:prstTxWarp prst="textNoShape">
              <a:avLst/>
            </a:prstTxWarp>
          </a:bodyPr>
          <a:lstStyle>
            <a:lvl1pPr algn="r" defTabSz="765175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B32DCE5-FBD9-4829-B645-613CA24F15D2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3162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65" tIns="44783" rIns="94365" bIns="44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notatmalstiler i delmalen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5850" y="873125"/>
            <a:ext cx="4627563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761459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5625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E4D7B-85F1-4FFA-8DD4-1FC6057DE9AE}" type="slidenum">
              <a:rPr lang="nb-NO">
                <a:solidFill>
                  <a:srgbClr val="1F497D"/>
                </a:solidFill>
              </a:rPr>
              <a:pPr/>
              <a:t>3</a:t>
            </a:fld>
            <a:endParaRPr lang="nb-NO">
              <a:solidFill>
                <a:srgbClr val="1F497D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873125"/>
            <a:ext cx="4627562" cy="3470275"/>
          </a:xfrm>
          <a:ln cap="flat"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2283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2DCE5-FBD9-4829-B645-613CA24F15D2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734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2DCE5-FBD9-4829-B645-613CA24F15D2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6246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5175"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5175"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5175"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5175"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5175"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5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5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5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5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6FA8478-5223-471B-BE40-80FA5ED853FC}" type="slidenum">
              <a:rPr lang="nn-NO" sz="1000">
                <a:solidFill>
                  <a:schemeClr val="tx1"/>
                </a:solidFill>
                <a:latin typeface="Times New Roman" pitchFamily="18" charset="0"/>
              </a:rPr>
              <a:pPr/>
              <a:t>28</a:t>
            </a:fld>
            <a:endParaRPr lang="nn-NO" sz="1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5980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392B2-46AE-420B-BCA2-C030116BB7AA}" type="slidenum">
              <a:rPr lang="nb-NO"/>
              <a:pPr/>
              <a:t>34</a:t>
            </a:fld>
            <a:endParaRPr lang="nb-NO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873125"/>
            <a:ext cx="4627562" cy="3470275"/>
          </a:xfrm>
          <a:ln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5998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D6D9C-FDF7-4EE9-9729-E40C86C9E73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874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0DB6D-D7BF-4583-8631-B067794370C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384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742950"/>
            <a:ext cx="1943100" cy="48958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742950"/>
            <a:ext cx="5676900" cy="48958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F3A6D-04FB-4695-840A-DF61D264CA8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5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742950"/>
            <a:ext cx="7772400" cy="11620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350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3505200"/>
          </a:xfrm>
        </p:spPr>
        <p:txBody>
          <a:bodyPr/>
          <a:lstStyle/>
          <a:p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7A38F0-4DCE-450A-B19A-0E833B33649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9065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685800" y="742950"/>
            <a:ext cx="7772400" cy="48958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088E80F-E221-4ABF-9D09-E57E89D7F56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4401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742950"/>
            <a:ext cx="7772400" cy="11620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350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586401-F881-4643-9A66-7A7AF4B55BF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7185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D6D9C-FDF7-4EE9-9729-E40C86C9E731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61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6C06F-A5F6-468D-9FFF-B442E76F3A03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88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D9653-29D5-41A2-820D-FA34CDA65221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4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03455-7BC9-4FA5-BA9F-78C1C4D210DD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25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528AE-97A5-4DE0-A90F-E24305622082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3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6C06F-A5F6-468D-9FFF-B442E76F3A0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3699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AE525-D472-4AE7-AA1D-CF4BB5027BD4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73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0950D-2DEC-48A2-95FF-098138F03178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76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4A577-ECED-4FDE-A4F7-299983106F3B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12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AA40E-D903-4DE2-BE1F-4A43B8F84274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68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0DB6D-D7BF-4583-8631-B067794370CD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53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742950"/>
            <a:ext cx="1943100" cy="48958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742950"/>
            <a:ext cx="5676900" cy="48958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F3A6D-04FB-4695-840A-DF61D264CA8C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94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742950"/>
            <a:ext cx="7772400" cy="11620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350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3505200"/>
          </a:xfrm>
        </p:spPr>
        <p:txBody>
          <a:bodyPr/>
          <a:lstStyle/>
          <a:p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7A38F0-4DCE-450A-B19A-0E833B33649D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00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685800" y="742950"/>
            <a:ext cx="7772400" cy="48958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088E80F-E221-4ABF-9D09-E57E89D7F566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91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742950"/>
            <a:ext cx="7772400" cy="11620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350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586401-F881-4643-9A66-7A7AF4B55BFB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D6D9C-FDF7-4EE9-9729-E40C86C9E731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D9653-29D5-41A2-820D-FA34CDA6522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2555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6C06F-A5F6-468D-9FFF-B442E76F3A03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79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D9653-29D5-41A2-820D-FA34CDA65221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93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03455-7BC9-4FA5-BA9F-78C1C4D210DD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83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528AE-97A5-4DE0-A90F-E24305622082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78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AE525-D472-4AE7-AA1D-CF4BB5027BD4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30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0950D-2DEC-48A2-95FF-098138F03178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24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4A577-ECED-4FDE-A4F7-299983106F3B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5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AA40E-D903-4DE2-BE1F-4A43B8F84274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75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0DB6D-D7BF-4583-8631-B067794370CD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67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742950"/>
            <a:ext cx="1943100" cy="48958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742950"/>
            <a:ext cx="5676900" cy="48958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F3A6D-04FB-4695-840A-DF61D264CA8C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7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03455-7BC9-4FA5-BA9F-78C1C4D210D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33775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742950"/>
            <a:ext cx="7772400" cy="11620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350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3505200"/>
          </a:xfrm>
        </p:spPr>
        <p:txBody>
          <a:bodyPr/>
          <a:lstStyle/>
          <a:p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7A38F0-4DCE-450A-B19A-0E833B33649D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2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685800" y="742950"/>
            <a:ext cx="7772400" cy="48958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088E80F-E221-4ABF-9D09-E57E89D7F566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667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742950"/>
            <a:ext cx="7772400" cy="11620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350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586401-F881-4643-9A66-7A7AF4B55BFB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51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 descr="Logo PP 2.png"/>
          <p:cNvPicPr>
            <a:picLocks noChangeAspect="1"/>
          </p:cNvPicPr>
          <p:nvPr userDrawn="1"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14313"/>
            <a:ext cx="63944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 descr="oversikt.bmp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2664" y="5476258"/>
            <a:ext cx="1121336" cy="1158954"/>
          </a:xfrm>
          <a:prstGeom prst="rect">
            <a:avLst/>
          </a:prstGeom>
        </p:spPr>
      </p:pic>
      <p:sp>
        <p:nvSpPr>
          <p:cNvPr id="7" name="Bue 6"/>
          <p:cNvSpPr/>
          <p:nvPr userDrawn="1"/>
        </p:nvSpPr>
        <p:spPr>
          <a:xfrm>
            <a:off x="8048625" y="355600"/>
            <a:ext cx="736600" cy="690563"/>
          </a:xfrm>
          <a:prstGeom prst="arc">
            <a:avLst>
              <a:gd name="adj1" fmla="val 16112944"/>
              <a:gd name="adj2" fmla="val 180987"/>
            </a:avLst>
          </a:prstGeom>
          <a:noFill/>
          <a:ln w="28575">
            <a:solidFill>
              <a:schemeClr val="bg1">
                <a:lumMod val="50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sz="1800" dirty="0">
              <a:solidFill>
                <a:prstClr val="black"/>
              </a:solidFill>
            </a:endParaRPr>
          </a:p>
        </p:txBody>
      </p:sp>
      <p:cxnSp>
        <p:nvCxnSpPr>
          <p:cNvPr id="8" name="Rett linje 7"/>
          <p:cNvCxnSpPr/>
          <p:nvPr userDrawn="1"/>
        </p:nvCxnSpPr>
        <p:spPr>
          <a:xfrm rot="5400000">
            <a:off x="6480175" y="2995613"/>
            <a:ext cx="4600575" cy="9525"/>
          </a:xfrm>
          <a:prstGeom prst="line">
            <a:avLst/>
          </a:prstGeom>
          <a:ln w="28575">
            <a:solidFill>
              <a:schemeClr val="bg1">
                <a:lumMod val="50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 userDrawn="1"/>
        </p:nvCxnSpPr>
        <p:spPr>
          <a:xfrm rot="5400000">
            <a:off x="-2293144" y="3604419"/>
            <a:ext cx="5373688" cy="12700"/>
          </a:xfrm>
          <a:prstGeom prst="line">
            <a:avLst/>
          </a:prstGeom>
          <a:ln w="28575">
            <a:solidFill>
              <a:schemeClr val="bg1">
                <a:lumMod val="50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 userDrawn="1"/>
        </p:nvCxnSpPr>
        <p:spPr>
          <a:xfrm flipV="1">
            <a:off x="6329363" y="354013"/>
            <a:ext cx="2087562" cy="0"/>
          </a:xfrm>
          <a:prstGeom prst="line">
            <a:avLst/>
          </a:prstGeom>
          <a:ln w="28575">
            <a:solidFill>
              <a:schemeClr val="bg1">
                <a:lumMod val="50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ue 10"/>
          <p:cNvSpPr/>
          <p:nvPr userDrawn="1"/>
        </p:nvSpPr>
        <p:spPr>
          <a:xfrm rot="10800000">
            <a:off x="387350" y="5953125"/>
            <a:ext cx="736600" cy="690563"/>
          </a:xfrm>
          <a:prstGeom prst="arc">
            <a:avLst>
              <a:gd name="adj1" fmla="val 15730013"/>
              <a:gd name="adj2" fmla="val 321216"/>
            </a:avLst>
          </a:prstGeom>
          <a:noFill/>
          <a:ln w="28575">
            <a:solidFill>
              <a:schemeClr val="bg1">
                <a:lumMod val="50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sz="1800" dirty="0">
              <a:solidFill>
                <a:prstClr val="black"/>
              </a:solidFill>
            </a:endParaRPr>
          </a:p>
        </p:txBody>
      </p:sp>
      <p:cxnSp>
        <p:nvCxnSpPr>
          <p:cNvPr id="12" name="Rett linje 11"/>
          <p:cNvCxnSpPr/>
          <p:nvPr userDrawn="1"/>
        </p:nvCxnSpPr>
        <p:spPr>
          <a:xfrm>
            <a:off x="755650" y="6643688"/>
            <a:ext cx="8004175" cy="952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398463" y="6642100"/>
            <a:ext cx="830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nb-NO" altLang="nb-NO" sz="800" b="1">
                <a:solidFill>
                  <a:srgbClr val="7F7F7F"/>
                </a:solidFill>
              </a:rPr>
              <a:t>Luster kommune</a:t>
            </a:r>
            <a:r>
              <a:rPr lang="nb-NO" altLang="nb-NO" sz="800">
                <a:solidFill>
                  <a:srgbClr val="7F7F7F"/>
                </a:solidFill>
              </a:rPr>
              <a:t>| R</a:t>
            </a:r>
            <a:r>
              <a:rPr lang="nb-NO" altLang="nb-NO" sz="800">
                <a:solidFill>
                  <a:srgbClr val="7F7F7F"/>
                </a:solidFill>
                <a:latin typeface="Calibri" pitchFamily="34" charset="0"/>
              </a:rPr>
              <a:t>å</a:t>
            </a:r>
            <a:r>
              <a:rPr lang="nb-NO" altLang="nb-NO" sz="800">
                <a:solidFill>
                  <a:srgbClr val="7F7F7F"/>
                </a:solidFill>
              </a:rPr>
              <a:t>dhuset, 6868 Gaupne | </a:t>
            </a:r>
            <a:r>
              <a:rPr lang="nb-NO" altLang="nb-NO" sz="800" b="1">
                <a:solidFill>
                  <a:srgbClr val="7F7F7F"/>
                </a:solidFill>
              </a:rPr>
              <a:t>Telefon:</a:t>
            </a:r>
            <a:r>
              <a:rPr lang="nb-NO" altLang="nb-NO" sz="800">
                <a:solidFill>
                  <a:srgbClr val="7F7F7F"/>
                </a:solidFill>
              </a:rPr>
              <a:t> 57 68 55 00 | </a:t>
            </a:r>
            <a:r>
              <a:rPr lang="nb-NO" altLang="nb-NO" sz="800" b="1">
                <a:solidFill>
                  <a:srgbClr val="7F7F7F"/>
                </a:solidFill>
              </a:rPr>
              <a:t>Faks:</a:t>
            </a:r>
            <a:r>
              <a:rPr lang="nb-NO" altLang="nb-NO" sz="800">
                <a:solidFill>
                  <a:srgbClr val="7F7F7F"/>
                </a:solidFill>
              </a:rPr>
              <a:t> 57 68 55 01 | </a:t>
            </a:r>
            <a:r>
              <a:rPr lang="nb-NO" altLang="nb-NO" sz="800" b="1">
                <a:solidFill>
                  <a:srgbClr val="7F7F7F"/>
                </a:solidFill>
              </a:rPr>
              <a:t>E-post:</a:t>
            </a:r>
            <a:r>
              <a:rPr lang="nb-NO" altLang="nb-NO" sz="800">
                <a:solidFill>
                  <a:srgbClr val="7F7F7F"/>
                </a:solidFill>
              </a:rPr>
              <a:t> </a:t>
            </a:r>
            <a:r>
              <a:rPr lang="nb-NO" altLang="nb-NO" sz="800" u="sng">
                <a:solidFill>
                  <a:srgbClr val="7F7F7F"/>
                </a:solidFill>
              </a:rPr>
              <a:t>postmottak@luster.kommune.no</a:t>
            </a:r>
            <a:r>
              <a:rPr lang="nb-NO" altLang="nb-NO" sz="800">
                <a:solidFill>
                  <a:srgbClr val="7F7F7F"/>
                </a:solidFill>
              </a:rPr>
              <a:t> | </a:t>
            </a:r>
            <a:r>
              <a:rPr lang="nb-NO" altLang="nb-NO" sz="800" b="1">
                <a:solidFill>
                  <a:srgbClr val="7F7F7F"/>
                </a:solidFill>
              </a:rPr>
              <a:t>Org.nr.:</a:t>
            </a:r>
            <a:r>
              <a:rPr lang="nb-NO" altLang="nb-NO" sz="800">
                <a:solidFill>
                  <a:srgbClr val="7F7F7F"/>
                </a:solidFill>
              </a:rPr>
              <a:t> 964 968 241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2160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28" name="Plassholder for tekst 27"/>
          <p:cNvSpPr>
            <a:spLocks noGrp="1"/>
          </p:cNvSpPr>
          <p:nvPr>
            <p:ph type="body" sz="quarter" idx="13"/>
          </p:nvPr>
        </p:nvSpPr>
        <p:spPr>
          <a:xfrm>
            <a:off x="1403350" y="5661248"/>
            <a:ext cx="6408738" cy="576040"/>
          </a:xfrm>
        </p:spPr>
        <p:txBody>
          <a:bodyPr/>
          <a:lstStyle>
            <a:lvl1pPr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14"/>
          </p:nvPr>
        </p:nvSpPr>
        <p:spPr>
          <a:xfrm>
            <a:off x="468313" y="6275388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b-NO">
                <a:solidFill>
                  <a:prstClr val="black">
                    <a:tint val="75000"/>
                  </a:prstClr>
                </a:solidFill>
              </a:rPr>
              <a:t>     </a:t>
            </a:r>
            <a:fld id="{32E009AA-EED3-47F8-9BC5-927B0BAEA504}" type="datetime1">
              <a:rPr lang="nn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Plassholder for bunntekst 4"/>
          <p:cNvSpPr>
            <a:spLocks noGrp="1"/>
          </p:cNvSpPr>
          <p:nvPr>
            <p:ph type="ftr" sz="quarter" idx="15"/>
          </p:nvPr>
        </p:nvSpPr>
        <p:spPr>
          <a:xfrm>
            <a:off x="2051050" y="6464300"/>
            <a:ext cx="5113338" cy="171450"/>
          </a:xfrm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16"/>
          </p:nvPr>
        </p:nvSpPr>
        <p:spPr>
          <a:xfrm>
            <a:off x="6516688" y="6275388"/>
            <a:ext cx="2133600" cy="365125"/>
          </a:xfrm>
        </p:spPr>
        <p:txBody>
          <a:bodyPr/>
          <a:lstStyle>
            <a:lvl1pPr algn="ctr">
              <a:defRPr sz="1000"/>
            </a:lvl1pPr>
          </a:lstStyle>
          <a:p>
            <a:pPr>
              <a:defRPr/>
            </a:pPr>
            <a:r>
              <a:rPr lang="nb-NO">
                <a:solidFill>
                  <a:prstClr val="black">
                    <a:tint val="75000"/>
                  </a:prstClr>
                </a:solidFill>
              </a:rPr>
              <a:t>     </a:t>
            </a:r>
          </a:p>
          <a:p>
            <a:pPr>
              <a:defRPr/>
            </a:pPr>
            <a:r>
              <a:rPr lang="nb-NO">
                <a:solidFill>
                  <a:prstClr val="black">
                    <a:tint val="75000"/>
                  </a:prstClr>
                </a:solidFill>
              </a:rPr>
              <a:t>      - Side </a:t>
            </a:r>
            <a:fld id="{CB03CEC7-4F52-448D-9685-E869898C71C4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nb-NO">
                <a:solidFill>
                  <a:prstClr val="black">
                    <a:tint val="75000"/>
                  </a:prstClr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2250100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D6D9C-FDF7-4EE9-9729-E40C86C9E731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44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6C06F-A5F6-468D-9FFF-B442E76F3A03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42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D9653-29D5-41A2-820D-FA34CDA65221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20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03455-7BC9-4FA5-BA9F-78C1C4D210DD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728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528AE-97A5-4DE0-A90F-E24305622082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35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AE525-D472-4AE7-AA1D-CF4BB5027BD4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528AE-97A5-4DE0-A90F-E2430562208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5010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0950D-2DEC-48A2-95FF-098138F03178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06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4A577-ECED-4FDE-A4F7-299983106F3B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596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AA40E-D903-4DE2-BE1F-4A43B8F84274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192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0DB6D-D7BF-4583-8631-B067794370CD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57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742950"/>
            <a:ext cx="1943100" cy="48958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742950"/>
            <a:ext cx="5676900" cy="48958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F3A6D-04FB-4695-840A-DF61D264CA8C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473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742950"/>
            <a:ext cx="7772400" cy="11620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350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3505200"/>
          </a:xfrm>
        </p:spPr>
        <p:txBody>
          <a:bodyPr/>
          <a:lstStyle/>
          <a:p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7A38F0-4DCE-450A-B19A-0E833B33649D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275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685800" y="742950"/>
            <a:ext cx="7772400" cy="48958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088E80F-E221-4ABF-9D09-E57E89D7F566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314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742950"/>
            <a:ext cx="7772400" cy="11620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350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586401-F881-4643-9A66-7A7AF4B55BFB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703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D6D9C-FDF7-4EE9-9729-E40C86C9E731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497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6C06F-A5F6-468D-9FFF-B442E76F3A03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3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AE525-D472-4AE7-AA1D-CF4BB5027BD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3936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D9653-29D5-41A2-820D-FA34CDA65221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165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03455-7BC9-4FA5-BA9F-78C1C4D210DD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876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528AE-97A5-4DE0-A90F-E24305622082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114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AE525-D472-4AE7-AA1D-CF4BB5027BD4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00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0950D-2DEC-48A2-95FF-098138F03178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91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4A577-ECED-4FDE-A4F7-299983106F3B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13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AA40E-D903-4DE2-BE1F-4A43B8F84274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637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0DB6D-D7BF-4583-8631-B067794370CD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626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742950"/>
            <a:ext cx="1943100" cy="48958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742950"/>
            <a:ext cx="5676900" cy="48958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F3A6D-04FB-4695-840A-DF61D264CA8C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007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742950"/>
            <a:ext cx="7772400" cy="11620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350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3505200"/>
          </a:xfrm>
        </p:spPr>
        <p:txBody>
          <a:bodyPr/>
          <a:lstStyle/>
          <a:p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7A38F0-4DCE-450A-B19A-0E833B33649D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7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0950D-2DEC-48A2-95FF-098138F0317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90218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685800" y="742950"/>
            <a:ext cx="7772400" cy="48958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088E80F-E221-4ABF-9D09-E57E89D7F566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24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742950"/>
            <a:ext cx="7772400" cy="11620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350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586401-F881-4643-9A66-7A7AF4B55BFB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5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4A577-ECED-4FDE-A4F7-299983106F3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386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AA40E-D903-4DE2-BE1F-4A43B8F8427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345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B4CD459-A74B-4C1D-8BC8-E73806DA5E2B}" type="slidenum">
              <a:rPr lang="nb-NO"/>
              <a:pPr/>
              <a:t>‹#›</a:t>
            </a:fld>
            <a:endParaRPr lang="nb-NO"/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101600" y="152400"/>
            <a:ext cx="8940800" cy="6515100"/>
            <a:chOff x="64" y="96"/>
            <a:chExt cx="5632" cy="4104"/>
          </a:xfrm>
        </p:grpSpPr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64" y="96"/>
              <a:ext cx="5632" cy="264"/>
              <a:chOff x="64" y="96"/>
              <a:chExt cx="5632" cy="264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64" y="96"/>
                <a:ext cx="5632" cy="132"/>
              </a:xfrm>
              <a:prstGeom prst="rect">
                <a:avLst/>
              </a:prstGeom>
              <a:gradFill rotWithShape="0">
                <a:gsLst>
                  <a:gs pos="0">
                    <a:srgbClr val="8901F3"/>
                  </a:gs>
                  <a:gs pos="50000">
                    <a:srgbClr val="8901F3">
                      <a:gamma/>
                      <a:shade val="49804"/>
                      <a:invGamma/>
                    </a:srgbClr>
                  </a:gs>
                  <a:gs pos="100000">
                    <a:srgbClr val="8901F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/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196" y="288"/>
                <a:ext cx="5428" cy="72"/>
              </a:xfrm>
              <a:prstGeom prst="rect">
                <a:avLst/>
              </a:prstGeom>
              <a:gradFill rotWithShape="0">
                <a:gsLst>
                  <a:gs pos="0">
                    <a:srgbClr val="FF5008"/>
                  </a:gs>
                  <a:gs pos="50000">
                    <a:srgbClr val="FF5008">
                      <a:gamma/>
                      <a:shade val="29804"/>
                      <a:invGamma/>
                    </a:srgbClr>
                  </a:gs>
                  <a:gs pos="100000">
                    <a:srgbClr val="FF500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/>
              </a:p>
            </p:txBody>
          </p:sp>
        </p:grpSp>
        <p:grpSp>
          <p:nvGrpSpPr>
            <p:cNvPr id="1034" name="Group 10"/>
            <p:cNvGrpSpPr>
              <a:grpSpLocks/>
            </p:cNvGrpSpPr>
            <p:nvPr/>
          </p:nvGrpSpPr>
          <p:grpSpPr bwMode="auto">
            <a:xfrm>
              <a:off x="64" y="4072"/>
              <a:ext cx="5632" cy="128"/>
              <a:chOff x="64" y="4072"/>
              <a:chExt cx="5632" cy="128"/>
            </a:xfrm>
          </p:grpSpPr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64" y="4140"/>
                <a:ext cx="5632" cy="6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/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233" y="4072"/>
                <a:ext cx="5294" cy="1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rgbClr val="FF500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/>
              </a:p>
            </p:txBody>
          </p:sp>
        </p:grpSp>
      </p:grp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42950"/>
            <a:ext cx="77724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tittelstilen i delmalen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tekststilene i delmalen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endParaRPr lang="nb-NO"/>
          </a:p>
          <a:p>
            <a:pPr lvl="4"/>
            <a:endParaRPr lang="nb-NO"/>
          </a:p>
          <a:p>
            <a:pPr lvl="4"/>
            <a:endParaRPr lang="nb-NO"/>
          </a:p>
          <a:p>
            <a:pPr lvl="0"/>
            <a:r>
              <a:rPr lang="nb-NO"/>
              <a:t> </a:t>
            </a:r>
          </a:p>
        </p:txBody>
      </p:sp>
      <p:pic>
        <p:nvPicPr>
          <p:cNvPr id="1038" name="Picture 14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5888038"/>
            <a:ext cx="3825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050925" y="5927725"/>
            <a:ext cx="2325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nb-NO" sz="2400" b="1" i="1">
                <a:solidFill>
                  <a:schemeClr val="tx1"/>
                </a:solidFill>
                <a:latin typeface="Garamond" pitchFamily="18" charset="0"/>
              </a:rPr>
              <a:t>Luster kommune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0128"/>
        </a:buClr>
        <a:buSzPct val="75000"/>
        <a:buFont typeface="Monotype Sorts" charset="2"/>
        <a:buChar char="4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E00"/>
        </a:buClr>
        <a:buSzPct val="100000"/>
        <a:buFont typeface="Monotype Sorts" charset="2"/>
        <a:buChar char="8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Monotype Sorts" charset="2"/>
        <a:buChar char="ê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l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B4CD459-A74B-4C1D-8BC8-E73806DA5E2B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101600" y="152400"/>
            <a:ext cx="8940800" cy="6515100"/>
            <a:chOff x="64" y="96"/>
            <a:chExt cx="5632" cy="4104"/>
          </a:xfrm>
        </p:grpSpPr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64" y="96"/>
              <a:ext cx="5632" cy="264"/>
              <a:chOff x="64" y="96"/>
              <a:chExt cx="5632" cy="264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64" y="96"/>
                <a:ext cx="5632" cy="132"/>
              </a:xfrm>
              <a:prstGeom prst="rect">
                <a:avLst/>
              </a:prstGeom>
              <a:gradFill rotWithShape="0">
                <a:gsLst>
                  <a:gs pos="0">
                    <a:srgbClr val="8901F3"/>
                  </a:gs>
                  <a:gs pos="50000">
                    <a:srgbClr val="8901F3">
                      <a:gamma/>
                      <a:shade val="49804"/>
                      <a:invGamma/>
                    </a:srgbClr>
                  </a:gs>
                  <a:gs pos="100000">
                    <a:srgbClr val="8901F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196" y="288"/>
                <a:ext cx="5428" cy="72"/>
              </a:xfrm>
              <a:prstGeom prst="rect">
                <a:avLst/>
              </a:prstGeom>
              <a:gradFill rotWithShape="0">
                <a:gsLst>
                  <a:gs pos="0">
                    <a:srgbClr val="FF5008"/>
                  </a:gs>
                  <a:gs pos="50000">
                    <a:srgbClr val="FF5008">
                      <a:gamma/>
                      <a:shade val="29804"/>
                      <a:invGamma/>
                    </a:srgbClr>
                  </a:gs>
                  <a:gs pos="100000">
                    <a:srgbClr val="FF500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4" name="Group 10"/>
            <p:cNvGrpSpPr>
              <a:grpSpLocks/>
            </p:cNvGrpSpPr>
            <p:nvPr/>
          </p:nvGrpSpPr>
          <p:grpSpPr bwMode="auto">
            <a:xfrm>
              <a:off x="64" y="4072"/>
              <a:ext cx="5632" cy="128"/>
              <a:chOff x="64" y="4072"/>
              <a:chExt cx="5632" cy="128"/>
            </a:xfrm>
          </p:grpSpPr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64" y="4140"/>
                <a:ext cx="5632" cy="6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>
                  <a:solidFill>
                    <a:srgbClr val="000000"/>
                  </a:solidFill>
                </a:endParaRPr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233" y="4072"/>
                <a:ext cx="5294" cy="1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rgbClr val="FF500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42950"/>
            <a:ext cx="77724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tittelstilen i delmalen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tekststilene i delmalen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endParaRPr lang="nb-NO"/>
          </a:p>
          <a:p>
            <a:pPr lvl="4"/>
            <a:endParaRPr lang="nb-NO"/>
          </a:p>
          <a:p>
            <a:pPr lvl="4"/>
            <a:endParaRPr lang="nb-NO"/>
          </a:p>
          <a:p>
            <a:pPr lvl="0"/>
            <a:r>
              <a:rPr lang="nb-NO"/>
              <a:t> </a:t>
            </a:r>
          </a:p>
        </p:txBody>
      </p:sp>
      <p:pic>
        <p:nvPicPr>
          <p:cNvPr id="1038" name="Picture 14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5888038"/>
            <a:ext cx="3825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050925" y="5927725"/>
            <a:ext cx="2325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nb-NO" sz="2400" b="1" i="1">
                <a:solidFill>
                  <a:srgbClr val="000000"/>
                </a:solidFill>
                <a:latin typeface="Garamond" pitchFamily="18" charset="0"/>
              </a:rPr>
              <a:t>Luster kommune</a:t>
            </a:r>
          </a:p>
        </p:txBody>
      </p:sp>
    </p:spTree>
    <p:extLst>
      <p:ext uri="{BB962C8B-B14F-4D97-AF65-F5344CB8AC3E}">
        <p14:creationId xmlns:p14="http://schemas.microsoft.com/office/powerpoint/2010/main" val="77218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0128"/>
        </a:buClr>
        <a:buSzPct val="75000"/>
        <a:buFont typeface="Monotype Sorts" charset="2"/>
        <a:buChar char="4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E00"/>
        </a:buClr>
        <a:buSzPct val="100000"/>
        <a:buFont typeface="Monotype Sorts" charset="2"/>
        <a:buChar char="8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Monotype Sorts" charset="2"/>
        <a:buChar char="ê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l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B4CD459-A74B-4C1D-8BC8-E73806DA5E2B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101600" y="152400"/>
            <a:ext cx="8940800" cy="6515100"/>
            <a:chOff x="64" y="96"/>
            <a:chExt cx="5632" cy="4104"/>
          </a:xfrm>
        </p:grpSpPr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64" y="96"/>
              <a:ext cx="5632" cy="264"/>
              <a:chOff x="64" y="96"/>
              <a:chExt cx="5632" cy="264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64" y="96"/>
                <a:ext cx="5632" cy="132"/>
              </a:xfrm>
              <a:prstGeom prst="rect">
                <a:avLst/>
              </a:prstGeom>
              <a:gradFill rotWithShape="0">
                <a:gsLst>
                  <a:gs pos="0">
                    <a:srgbClr val="8901F3"/>
                  </a:gs>
                  <a:gs pos="50000">
                    <a:srgbClr val="8901F3">
                      <a:gamma/>
                      <a:shade val="49804"/>
                      <a:invGamma/>
                    </a:srgbClr>
                  </a:gs>
                  <a:gs pos="100000">
                    <a:srgbClr val="8901F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196" y="288"/>
                <a:ext cx="5428" cy="72"/>
              </a:xfrm>
              <a:prstGeom prst="rect">
                <a:avLst/>
              </a:prstGeom>
              <a:gradFill rotWithShape="0">
                <a:gsLst>
                  <a:gs pos="0">
                    <a:srgbClr val="FF5008"/>
                  </a:gs>
                  <a:gs pos="50000">
                    <a:srgbClr val="FF5008">
                      <a:gamma/>
                      <a:shade val="29804"/>
                      <a:invGamma/>
                    </a:srgbClr>
                  </a:gs>
                  <a:gs pos="100000">
                    <a:srgbClr val="FF500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4" name="Group 10"/>
            <p:cNvGrpSpPr>
              <a:grpSpLocks/>
            </p:cNvGrpSpPr>
            <p:nvPr/>
          </p:nvGrpSpPr>
          <p:grpSpPr bwMode="auto">
            <a:xfrm>
              <a:off x="64" y="4072"/>
              <a:ext cx="5632" cy="128"/>
              <a:chOff x="64" y="4072"/>
              <a:chExt cx="5632" cy="128"/>
            </a:xfrm>
          </p:grpSpPr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64" y="4140"/>
                <a:ext cx="5632" cy="6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>
                  <a:solidFill>
                    <a:srgbClr val="000000"/>
                  </a:solidFill>
                </a:endParaRPr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233" y="4072"/>
                <a:ext cx="5294" cy="1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rgbClr val="FF500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42950"/>
            <a:ext cx="77724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tittelstilen i delmalen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tekststilene i delmalen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endParaRPr lang="nb-NO"/>
          </a:p>
          <a:p>
            <a:pPr lvl="4"/>
            <a:endParaRPr lang="nb-NO"/>
          </a:p>
          <a:p>
            <a:pPr lvl="4"/>
            <a:endParaRPr lang="nb-NO"/>
          </a:p>
          <a:p>
            <a:pPr lvl="0"/>
            <a:r>
              <a:rPr lang="nb-NO"/>
              <a:t> </a:t>
            </a:r>
          </a:p>
        </p:txBody>
      </p:sp>
      <p:pic>
        <p:nvPicPr>
          <p:cNvPr id="1038" name="Picture 14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5888038"/>
            <a:ext cx="3825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050925" y="5927725"/>
            <a:ext cx="2325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nb-NO" sz="2400" b="1" i="1">
                <a:solidFill>
                  <a:srgbClr val="000000"/>
                </a:solidFill>
                <a:latin typeface="Garamond" pitchFamily="18" charset="0"/>
              </a:rPr>
              <a:t>Luster kommune</a:t>
            </a:r>
          </a:p>
        </p:txBody>
      </p:sp>
    </p:spTree>
    <p:extLst>
      <p:ext uri="{BB962C8B-B14F-4D97-AF65-F5344CB8AC3E}">
        <p14:creationId xmlns:p14="http://schemas.microsoft.com/office/powerpoint/2010/main" val="157785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5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0128"/>
        </a:buClr>
        <a:buSzPct val="75000"/>
        <a:buFont typeface="Monotype Sorts" charset="2"/>
        <a:buChar char="4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E00"/>
        </a:buClr>
        <a:buSzPct val="100000"/>
        <a:buFont typeface="Monotype Sorts" charset="2"/>
        <a:buChar char="8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Monotype Sorts" charset="2"/>
        <a:buChar char="ê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l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B4CD459-A74B-4C1D-8BC8-E73806DA5E2B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101600" y="152400"/>
            <a:ext cx="8940800" cy="6515100"/>
            <a:chOff x="64" y="96"/>
            <a:chExt cx="5632" cy="4104"/>
          </a:xfrm>
        </p:grpSpPr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64" y="96"/>
              <a:ext cx="5632" cy="264"/>
              <a:chOff x="64" y="96"/>
              <a:chExt cx="5632" cy="264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64" y="96"/>
                <a:ext cx="5632" cy="132"/>
              </a:xfrm>
              <a:prstGeom prst="rect">
                <a:avLst/>
              </a:prstGeom>
              <a:gradFill rotWithShape="0">
                <a:gsLst>
                  <a:gs pos="0">
                    <a:srgbClr val="8901F3"/>
                  </a:gs>
                  <a:gs pos="50000">
                    <a:srgbClr val="8901F3">
                      <a:gamma/>
                      <a:shade val="49804"/>
                      <a:invGamma/>
                    </a:srgbClr>
                  </a:gs>
                  <a:gs pos="100000">
                    <a:srgbClr val="8901F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196" y="288"/>
                <a:ext cx="5428" cy="72"/>
              </a:xfrm>
              <a:prstGeom prst="rect">
                <a:avLst/>
              </a:prstGeom>
              <a:gradFill rotWithShape="0">
                <a:gsLst>
                  <a:gs pos="0">
                    <a:srgbClr val="FF5008"/>
                  </a:gs>
                  <a:gs pos="50000">
                    <a:srgbClr val="FF5008">
                      <a:gamma/>
                      <a:shade val="29804"/>
                      <a:invGamma/>
                    </a:srgbClr>
                  </a:gs>
                  <a:gs pos="100000">
                    <a:srgbClr val="FF500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4" name="Group 10"/>
            <p:cNvGrpSpPr>
              <a:grpSpLocks/>
            </p:cNvGrpSpPr>
            <p:nvPr/>
          </p:nvGrpSpPr>
          <p:grpSpPr bwMode="auto">
            <a:xfrm>
              <a:off x="64" y="4072"/>
              <a:ext cx="5632" cy="128"/>
              <a:chOff x="64" y="4072"/>
              <a:chExt cx="5632" cy="128"/>
            </a:xfrm>
          </p:grpSpPr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64" y="4140"/>
                <a:ext cx="5632" cy="6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>
                  <a:solidFill>
                    <a:srgbClr val="000000"/>
                  </a:solidFill>
                </a:endParaRPr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233" y="4072"/>
                <a:ext cx="5294" cy="1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rgbClr val="FF500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42950"/>
            <a:ext cx="77724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tittelstilen i delmalen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tekststilene i delmalen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endParaRPr lang="nb-NO"/>
          </a:p>
          <a:p>
            <a:pPr lvl="4"/>
            <a:endParaRPr lang="nb-NO"/>
          </a:p>
          <a:p>
            <a:pPr lvl="4"/>
            <a:endParaRPr lang="nb-NO"/>
          </a:p>
          <a:p>
            <a:pPr lvl="0"/>
            <a:r>
              <a:rPr lang="nb-NO"/>
              <a:t> </a:t>
            </a:r>
          </a:p>
        </p:txBody>
      </p:sp>
      <p:pic>
        <p:nvPicPr>
          <p:cNvPr id="1038" name="Picture 14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5888038"/>
            <a:ext cx="3825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050925" y="5927725"/>
            <a:ext cx="2325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nb-NO" sz="2400" b="1" i="1">
                <a:solidFill>
                  <a:srgbClr val="000000"/>
                </a:solidFill>
                <a:latin typeface="Garamond" pitchFamily="18" charset="0"/>
              </a:rPr>
              <a:t>Luster kommune</a:t>
            </a:r>
          </a:p>
        </p:txBody>
      </p:sp>
    </p:spTree>
    <p:extLst>
      <p:ext uri="{BB962C8B-B14F-4D97-AF65-F5344CB8AC3E}">
        <p14:creationId xmlns:p14="http://schemas.microsoft.com/office/powerpoint/2010/main" val="204791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0128"/>
        </a:buClr>
        <a:buSzPct val="75000"/>
        <a:buFont typeface="Monotype Sorts" charset="2"/>
        <a:buChar char="4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E00"/>
        </a:buClr>
        <a:buSzPct val="100000"/>
        <a:buFont typeface="Monotype Sorts" charset="2"/>
        <a:buChar char="8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Monotype Sorts" charset="2"/>
        <a:buChar char="ê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l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B4CD459-A74B-4C1D-8BC8-E73806DA5E2B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101600" y="152400"/>
            <a:ext cx="8940800" cy="6515100"/>
            <a:chOff x="64" y="96"/>
            <a:chExt cx="5632" cy="4104"/>
          </a:xfrm>
        </p:grpSpPr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64" y="96"/>
              <a:ext cx="5632" cy="264"/>
              <a:chOff x="64" y="96"/>
              <a:chExt cx="5632" cy="264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64" y="96"/>
                <a:ext cx="5632" cy="132"/>
              </a:xfrm>
              <a:prstGeom prst="rect">
                <a:avLst/>
              </a:prstGeom>
              <a:gradFill rotWithShape="0">
                <a:gsLst>
                  <a:gs pos="0">
                    <a:srgbClr val="8901F3"/>
                  </a:gs>
                  <a:gs pos="50000">
                    <a:srgbClr val="8901F3">
                      <a:gamma/>
                      <a:shade val="49804"/>
                      <a:invGamma/>
                    </a:srgbClr>
                  </a:gs>
                  <a:gs pos="100000">
                    <a:srgbClr val="8901F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196" y="288"/>
                <a:ext cx="5428" cy="72"/>
              </a:xfrm>
              <a:prstGeom prst="rect">
                <a:avLst/>
              </a:prstGeom>
              <a:gradFill rotWithShape="0">
                <a:gsLst>
                  <a:gs pos="0">
                    <a:srgbClr val="FF5008"/>
                  </a:gs>
                  <a:gs pos="50000">
                    <a:srgbClr val="FF5008">
                      <a:gamma/>
                      <a:shade val="29804"/>
                      <a:invGamma/>
                    </a:srgbClr>
                  </a:gs>
                  <a:gs pos="100000">
                    <a:srgbClr val="FF500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4" name="Group 10"/>
            <p:cNvGrpSpPr>
              <a:grpSpLocks/>
            </p:cNvGrpSpPr>
            <p:nvPr/>
          </p:nvGrpSpPr>
          <p:grpSpPr bwMode="auto">
            <a:xfrm>
              <a:off x="64" y="4072"/>
              <a:ext cx="5632" cy="128"/>
              <a:chOff x="64" y="4072"/>
              <a:chExt cx="5632" cy="128"/>
            </a:xfrm>
          </p:grpSpPr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64" y="4140"/>
                <a:ext cx="5632" cy="6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>
                  <a:solidFill>
                    <a:srgbClr val="000000"/>
                  </a:solidFill>
                </a:endParaRPr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233" y="4072"/>
                <a:ext cx="5294" cy="1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rgbClr val="FF500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n-NO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42950"/>
            <a:ext cx="77724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tittelstilen i delmalen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tekststilene i delmalen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endParaRPr lang="nb-NO"/>
          </a:p>
          <a:p>
            <a:pPr lvl="4"/>
            <a:endParaRPr lang="nb-NO"/>
          </a:p>
          <a:p>
            <a:pPr lvl="4"/>
            <a:endParaRPr lang="nb-NO"/>
          </a:p>
          <a:p>
            <a:pPr lvl="0"/>
            <a:r>
              <a:rPr lang="nb-NO"/>
              <a:t> </a:t>
            </a:r>
          </a:p>
        </p:txBody>
      </p:sp>
      <p:pic>
        <p:nvPicPr>
          <p:cNvPr id="1038" name="Picture 14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5888038"/>
            <a:ext cx="3825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050925" y="5927725"/>
            <a:ext cx="2325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nb-NO" sz="2400" b="1" i="1">
                <a:solidFill>
                  <a:srgbClr val="000000"/>
                </a:solidFill>
                <a:latin typeface="Garamond" pitchFamily="18" charset="0"/>
              </a:rPr>
              <a:t>Luster kommune</a:t>
            </a:r>
          </a:p>
        </p:txBody>
      </p:sp>
    </p:spTree>
    <p:extLst>
      <p:ext uri="{BB962C8B-B14F-4D97-AF65-F5344CB8AC3E}">
        <p14:creationId xmlns:p14="http://schemas.microsoft.com/office/powerpoint/2010/main" val="101924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0128"/>
        </a:buClr>
        <a:buSzPct val="75000"/>
        <a:buFont typeface="Monotype Sorts" charset="2"/>
        <a:buChar char="4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E00"/>
        </a:buClr>
        <a:buSzPct val="100000"/>
        <a:buFont typeface="Monotype Sorts" charset="2"/>
        <a:buChar char="8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Monotype Sorts" charset="2"/>
        <a:buChar char="ê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l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9144000" cy="1584151"/>
          </a:xfrm>
          <a:pattFill prst="horzBrick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txBody>
          <a:bodyPr/>
          <a:lstStyle/>
          <a:p>
            <a:r>
              <a:rPr lang="nb-NO" sz="6000" i="0" dirty="0">
                <a:solidFill>
                  <a:srgbClr val="E5405D"/>
                </a:solidFill>
              </a:rPr>
              <a:t>PLANLEGGING</a:t>
            </a:r>
            <a:br>
              <a:rPr lang="nb-NO" sz="6000" i="0" dirty="0">
                <a:solidFill>
                  <a:srgbClr val="E5405D"/>
                </a:solidFill>
              </a:rPr>
            </a:br>
            <a:r>
              <a:rPr lang="nb-NO" sz="3200" i="0" dirty="0">
                <a:solidFill>
                  <a:schemeClr val="tx1"/>
                </a:solidFill>
              </a:rPr>
              <a:t>om </a:t>
            </a:r>
            <a:r>
              <a:rPr lang="nb-NO" sz="3200" i="0" dirty="0" err="1">
                <a:solidFill>
                  <a:schemeClr val="tx1"/>
                </a:solidFill>
              </a:rPr>
              <a:t>korleis</a:t>
            </a:r>
            <a:r>
              <a:rPr lang="nb-NO" sz="3200" i="0" dirty="0">
                <a:solidFill>
                  <a:schemeClr val="tx1"/>
                </a:solidFill>
              </a:rPr>
              <a:t> planar også heng i </a:t>
            </a:r>
            <a:r>
              <a:rPr lang="nb-NO" sz="3200" i="0" dirty="0" err="1">
                <a:solidFill>
                  <a:schemeClr val="tx1"/>
                </a:solidFill>
              </a:rPr>
              <a:t>saman</a:t>
            </a:r>
            <a:r>
              <a:rPr lang="nb-NO" sz="3200" i="0" dirty="0">
                <a:solidFill>
                  <a:schemeClr val="tx1"/>
                </a:solidFill>
              </a:rPr>
              <a:t>….</a:t>
            </a:r>
            <a:r>
              <a:rPr lang="nb-NO" sz="6600" i="0" dirty="0">
                <a:solidFill>
                  <a:schemeClr val="tx1"/>
                </a:solidFill>
              </a:rPr>
              <a:t> </a:t>
            </a:r>
            <a:endParaRPr lang="nb-NO" sz="6000" i="0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9144000" cy="3519264"/>
          </a:xfrm>
          <a:solidFill>
            <a:srgbClr val="FAFD00"/>
          </a:solidFill>
          <a:ln/>
        </p:spPr>
        <p:txBody>
          <a:bodyPr/>
          <a:lstStyle/>
          <a:p>
            <a:r>
              <a:rPr lang="nb-NO" sz="3600" b="1" dirty="0"/>
              <a:t>  Kommuneplanen – sin arealplan</a:t>
            </a:r>
          </a:p>
          <a:p>
            <a:r>
              <a:rPr lang="nb-NO" sz="3600" b="1" dirty="0"/>
              <a:t>  Økonomiplan</a:t>
            </a:r>
          </a:p>
          <a:p>
            <a:r>
              <a:rPr lang="nb-NO" sz="3600" b="1" dirty="0"/>
              <a:t>  </a:t>
            </a:r>
            <a:r>
              <a:rPr lang="nb-NO" sz="3600" b="1" dirty="0" err="1"/>
              <a:t>Temaplanar</a:t>
            </a:r>
            <a:r>
              <a:rPr lang="nb-NO" sz="3600" b="1" dirty="0"/>
              <a:t> – </a:t>
            </a:r>
            <a:r>
              <a:rPr lang="nb-NO" sz="3600" b="1" dirty="0" err="1"/>
              <a:t>kommunedelplanar</a:t>
            </a:r>
            <a:endParaRPr lang="nb-NO" sz="3600" b="1" dirty="0"/>
          </a:p>
          <a:p>
            <a:r>
              <a:rPr lang="nb-NO" sz="3600" b="1" dirty="0"/>
              <a:t>  </a:t>
            </a:r>
            <a:r>
              <a:rPr lang="nb-NO" sz="3600" b="1" dirty="0" err="1"/>
              <a:t>Reguleringsplanar</a:t>
            </a:r>
            <a:endParaRPr lang="nb-NO" sz="3600" b="1" dirty="0"/>
          </a:p>
          <a:p>
            <a:r>
              <a:rPr lang="nb-NO" sz="3600" b="1" dirty="0"/>
              <a:t>  </a:t>
            </a:r>
            <a:r>
              <a:rPr lang="nb-NO" sz="3600" b="1" dirty="0" err="1"/>
              <a:t>Detaljplanar</a:t>
            </a:r>
            <a:r>
              <a:rPr lang="nb-NO" sz="3600" b="1" dirty="0"/>
              <a:t>  - </a:t>
            </a:r>
            <a:r>
              <a:rPr lang="nb-NO" sz="3600" b="1" dirty="0" err="1"/>
              <a:t>utbyggingsplanar</a:t>
            </a:r>
            <a:endParaRPr lang="nb-NO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C1C15E8-4A16-4BF7-9C86-44102603C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83"/>
            <a:ext cx="4875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7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503" r="5720" b="43700"/>
          <a:stretch/>
        </p:blipFill>
        <p:spPr>
          <a:xfrm>
            <a:off x="1547664" y="620688"/>
            <a:ext cx="684076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64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6951" r="6416"/>
          <a:stretch/>
        </p:blipFill>
        <p:spPr>
          <a:xfrm>
            <a:off x="3491880" y="188640"/>
            <a:ext cx="4248472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22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47986988"/>
              </p:ext>
            </p:extLst>
          </p:nvPr>
        </p:nvGraphicFramePr>
        <p:xfrm>
          <a:off x="0" y="548681"/>
          <a:ext cx="9144000" cy="5185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9144000" cy="1284287"/>
          </a:xfrm>
          <a:solidFill>
            <a:srgbClr val="EAD1FF"/>
          </a:solidFill>
        </p:spPr>
        <p:txBody>
          <a:bodyPr/>
          <a:lstStyle/>
          <a:p>
            <a:r>
              <a:rPr lang="nn-NO" sz="4800" dirty="0"/>
              <a:t>Ønske det, ville det med, men…</a:t>
            </a:r>
            <a:endParaRPr lang="nb-NO" sz="4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09078162"/>
              </p:ext>
            </p:extLst>
          </p:nvPr>
        </p:nvGraphicFramePr>
        <p:xfrm>
          <a:off x="0" y="1844675"/>
          <a:ext cx="9144000" cy="396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7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8640960" cy="936625"/>
          </a:xfrm>
          <a:solidFill>
            <a:srgbClr val="92D050"/>
          </a:solidFill>
        </p:spPr>
        <p:txBody>
          <a:bodyPr/>
          <a:lstStyle/>
          <a:p>
            <a:pPr algn="l" eaLnBrk="1" hangingPunct="1"/>
            <a:r>
              <a:rPr lang="nn-NO" altLang="nb-NO" sz="3200" b="1" dirty="0"/>
              <a:t>Først nokre innleiande ord ... </a:t>
            </a:r>
            <a:r>
              <a:rPr lang="nn-NO" altLang="nb-NO" sz="3200" b="1" u="sng" dirty="0"/>
              <a:t>  </a:t>
            </a:r>
            <a:endParaRPr lang="nb-NO" altLang="nb-NO" sz="3200" b="1" dirty="0"/>
          </a:p>
        </p:txBody>
      </p:sp>
      <p:sp>
        <p:nvSpPr>
          <p:cNvPr id="7" name="Plassholder for innhold 6"/>
          <p:cNvSpPr>
            <a:spLocks noGrp="1"/>
          </p:cNvSpPr>
          <p:nvPr>
            <p:ph type="subTitle" idx="1"/>
          </p:nvPr>
        </p:nvSpPr>
        <p:spPr>
          <a:xfrm>
            <a:off x="179512" y="2332174"/>
            <a:ext cx="8640960" cy="4121162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925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nn-NO" sz="2800" b="1" dirty="0">
                <a:cs typeface="Aharoni" pitchFamily="2" charset="-79"/>
              </a:rPr>
              <a:t>Kva er vår erfaring med ein kommunal plan for: fysisk aktivitet, idrett og friluftsliv ? </a:t>
            </a:r>
            <a:r>
              <a:rPr lang="nn-NO" sz="2200" b="1" i="1" dirty="0">
                <a:cs typeface="Aharoni" pitchFamily="2" charset="-79"/>
              </a:rPr>
              <a:t>Resultatvurdering (B1)</a:t>
            </a:r>
          </a:p>
          <a:p>
            <a:pPr marL="0" indent="0">
              <a:buFont typeface="Arial" charset="0"/>
              <a:buNone/>
              <a:defRPr/>
            </a:pPr>
            <a:endParaRPr lang="nn-NO" sz="2600" b="1" dirty="0">
              <a:solidFill>
                <a:schemeClr val="accent2">
                  <a:lumMod val="75000"/>
                </a:schemeClr>
              </a:solidFill>
              <a:cs typeface="Aharoni" pitchFamily="2" charset="-79"/>
            </a:endParaRPr>
          </a:p>
          <a:p>
            <a:pPr marL="0" indent="0">
              <a:buFont typeface="Arial" charset="0"/>
              <a:buNone/>
              <a:defRPr/>
            </a:pPr>
            <a:r>
              <a:rPr lang="nn-NO" sz="2800" b="1" dirty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Korleis har publikum og brukarorganisasjonane opplevd realiseringa av planen ? </a:t>
            </a:r>
            <a:r>
              <a:rPr lang="nn-NO" sz="2200" b="1" i="1" dirty="0" err="1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Itjnå</a:t>
            </a:r>
            <a:r>
              <a:rPr lang="nn-NO" sz="2200" b="1" i="1" dirty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 som kjem tå seg </a:t>
            </a:r>
            <a:r>
              <a:rPr lang="nn-NO" sz="2200" b="1" i="1" dirty="0" err="1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sjøl</a:t>
            </a:r>
            <a:r>
              <a:rPr lang="nn-NO" sz="2200" b="1" i="1" dirty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nn-NO" sz="2000" dirty="0">
              <a:cs typeface="Aharoni" pitchFamily="2" charset="-79"/>
            </a:endParaRPr>
          </a:p>
          <a:p>
            <a:pPr marL="0" indent="0">
              <a:buNone/>
              <a:defRPr/>
            </a:pPr>
            <a:r>
              <a:rPr lang="nn-NO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Kva er kommunen sin visjon – før handsaminga av ein ny plan som skal gjelde frå </a:t>
            </a:r>
            <a:r>
              <a:rPr lang="nn-NO" sz="2800" b="1" dirty="0">
                <a:solidFill>
                  <a:srgbClr val="FF0000"/>
                </a:solidFill>
                <a:cs typeface="Aharoni" pitchFamily="2" charset="-79"/>
              </a:rPr>
              <a:t>2020</a:t>
            </a:r>
            <a:r>
              <a:rPr lang="nn-NO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 ? </a:t>
            </a:r>
            <a:r>
              <a:rPr lang="nn-NO" sz="2000" b="1" i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Bevisstgjera driftsansvaret, og refundere driftsutgifter til anlegg i anleggsregisteret</a:t>
            </a:r>
          </a:p>
          <a:p>
            <a:pPr>
              <a:buFont typeface="Calibri" pitchFamily="34" charset="0"/>
              <a:buNone/>
              <a:defRPr/>
            </a:pPr>
            <a:endParaRPr lang="nn-NO" sz="2800" b="1" dirty="0">
              <a:cs typeface="Aharoni" pitchFamily="2" charset="-79"/>
            </a:endParaRPr>
          </a:p>
          <a:p>
            <a:pPr>
              <a:buFont typeface="Arial" charset="0"/>
              <a:buNone/>
              <a:defRPr/>
            </a:pPr>
            <a:endParaRPr lang="nn-NO" sz="800" dirty="0">
              <a:cs typeface="Aharoni" pitchFamily="2" charset="-79"/>
            </a:endParaRPr>
          </a:p>
        </p:txBody>
      </p:sp>
      <p:sp>
        <p:nvSpPr>
          <p:cNvPr id="4" name="Plassholder for lysbildenummer 3"/>
          <p:cNvSpPr txBox="1">
            <a:spLocks noGrp="1"/>
          </p:cNvSpPr>
          <p:nvPr/>
        </p:nvSpPr>
        <p:spPr>
          <a:xfrm>
            <a:off x="6516688" y="6275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t>  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t>      - Side </a:t>
            </a:r>
            <a:fld id="{2B13A55E-7925-4A32-97F0-A63884802E30}" type="slidenum">
              <a:rPr lang="nb-NO" sz="10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r>
              <a:rPr lang="nb-NO" sz="10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21772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955A40E-8CCF-4265-B055-D3645E137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824432" cy="5692588"/>
          </a:xfrm>
        </p:spPr>
      </p:pic>
    </p:spTree>
    <p:extLst>
      <p:ext uri="{BB962C8B-B14F-4D97-AF65-F5344CB8AC3E}">
        <p14:creationId xmlns:p14="http://schemas.microsoft.com/office/powerpoint/2010/main" val="3600119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D9FCA56-06FC-4F7B-AE65-99D81D7BB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27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27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7"/>
          <p:cNvSpPr>
            <a:spLocks noGrp="1"/>
          </p:cNvSpPr>
          <p:nvPr>
            <p:ph type="ctrTitle"/>
          </p:nvPr>
        </p:nvSpPr>
        <p:spPr>
          <a:xfrm>
            <a:off x="467544" y="1141264"/>
            <a:ext cx="8280920" cy="72042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l" eaLnBrk="1" hangingPunct="1"/>
            <a:br>
              <a:rPr lang="nn-NO" altLang="nb-NO" dirty="0"/>
            </a:br>
            <a:r>
              <a:rPr lang="nn-NO" altLang="nb-NO" dirty="0"/>
              <a:t>Evaluering av ein plan</a:t>
            </a:r>
            <a:r>
              <a:rPr lang="nn-NO" altLang="nb-NO" sz="3200" b="1" dirty="0"/>
              <a:t>	 </a:t>
            </a:r>
            <a:br>
              <a:rPr lang="nb-NO" altLang="nb-NO" sz="3200" b="1" dirty="0"/>
            </a:br>
            <a:endParaRPr lang="nb-NO" altLang="nb-NO" sz="3200" b="1" dirty="0"/>
          </a:p>
        </p:txBody>
      </p:sp>
      <p:sp>
        <p:nvSpPr>
          <p:cNvPr id="46083" name="Plassholder for innhold 6"/>
          <p:cNvSpPr>
            <a:spLocks noGrp="1"/>
          </p:cNvSpPr>
          <p:nvPr>
            <p:ph type="subTitle" idx="1"/>
          </p:nvPr>
        </p:nvSpPr>
        <p:spPr>
          <a:xfrm>
            <a:off x="467544" y="1875816"/>
            <a:ext cx="8280920" cy="3929448"/>
          </a:xfr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nn-NO" altLang="nb-NO" sz="2000" b="1" dirty="0">
                <a:cs typeface="Aharoni" pitchFamily="2" charset="-79"/>
              </a:rPr>
              <a:t>Utviklinga i kommunen</a:t>
            </a:r>
            <a:r>
              <a:rPr lang="nn-NO" altLang="nb-NO" sz="2000" dirty="0">
                <a:cs typeface="Aharoni" pitchFamily="2" charset="-79"/>
              </a:rPr>
              <a:t> (i planperioden)</a:t>
            </a:r>
          </a:p>
          <a:p>
            <a:pPr marL="0" indent="0">
              <a:buFont typeface="Arial" charset="0"/>
              <a:buNone/>
            </a:pPr>
            <a:r>
              <a:rPr lang="nn-NO" altLang="nb-NO" sz="1600" dirty="0">
                <a:cs typeface="Aharoni" pitchFamily="2" charset="-79"/>
              </a:rPr>
              <a:t>	Luster kommune har eit stabilt folketal </a:t>
            </a:r>
          </a:p>
          <a:p>
            <a:pPr marL="0" indent="0">
              <a:buFont typeface="Arial" charset="0"/>
              <a:buNone/>
            </a:pPr>
            <a:r>
              <a:rPr lang="nn-NO" altLang="nb-NO" sz="1600" dirty="0">
                <a:cs typeface="Aharoni" pitchFamily="2" charset="-79"/>
              </a:rPr>
              <a:t>	</a:t>
            </a:r>
            <a:r>
              <a:rPr lang="nn-NO" altLang="nb-NO" sz="1600" b="1" dirty="0">
                <a:cs typeface="Aharoni" pitchFamily="2" charset="-79"/>
              </a:rPr>
              <a:t>1/1  2012: 5026                 1/1  2017: 5151      tilvekst på:  125 </a:t>
            </a:r>
            <a:r>
              <a:rPr lang="nn-NO" altLang="nb-NO" sz="1600" dirty="0">
                <a:cs typeface="Aharoni" pitchFamily="2" charset="-79"/>
              </a:rPr>
              <a:t> </a:t>
            </a:r>
          </a:p>
          <a:p>
            <a:pPr marL="0" indent="0">
              <a:buFont typeface="Arial" charset="0"/>
              <a:buNone/>
            </a:pPr>
            <a:r>
              <a:rPr lang="nn-NO" altLang="nb-NO" sz="500" dirty="0">
                <a:cs typeface="Aharoni" pitchFamily="2" charset="-79"/>
              </a:rPr>
              <a:t>	</a:t>
            </a:r>
            <a:r>
              <a:rPr lang="nn-NO" altLang="nb-NO" sz="1600" dirty="0">
                <a:cs typeface="Aharoni" pitchFamily="2" charset="-79"/>
              </a:rPr>
              <a:t>Stabil drift og </a:t>
            </a:r>
            <a:r>
              <a:rPr lang="nn-NO" altLang="nb-NO" sz="1400" dirty="0">
                <a:cs typeface="Aharoni" pitchFamily="2" charset="-79"/>
              </a:rPr>
              <a:t>rekruttering i friluftslivsorganisasjonar og idrettslag  </a:t>
            </a:r>
            <a:endParaRPr lang="nn-NO" altLang="nb-NO" sz="1200" dirty="0">
              <a:cs typeface="Aharoni" pitchFamily="2" charset="-79"/>
            </a:endParaRPr>
          </a:p>
          <a:p>
            <a:pPr marL="0" indent="0">
              <a:buFont typeface="Arial" charset="0"/>
              <a:buNone/>
            </a:pPr>
            <a:r>
              <a:rPr lang="nn-NO" altLang="nb-NO" sz="1800" b="1" dirty="0">
                <a:cs typeface="Aharoni" pitchFamily="2" charset="-79"/>
              </a:rPr>
              <a:t>Som politisk og administrativt </a:t>
            </a:r>
            <a:r>
              <a:rPr lang="nn-NO" altLang="nb-NO" sz="2000" b="1" dirty="0">
                <a:cs typeface="Aharoni" pitchFamily="2" charset="-79"/>
              </a:rPr>
              <a:t>styringsreiskap </a:t>
            </a:r>
          </a:p>
          <a:p>
            <a:pPr marL="0" indent="0">
              <a:buFont typeface="Arial" charset="0"/>
              <a:buNone/>
            </a:pPr>
            <a:r>
              <a:rPr lang="nn-NO" altLang="nb-NO" sz="1600" dirty="0">
                <a:cs typeface="Aharoni" pitchFamily="2" charset="-79"/>
              </a:rPr>
              <a:t>	Grunnlaget for vår prioritering, og budsjettering,</a:t>
            </a:r>
          </a:p>
          <a:p>
            <a:pPr marL="0" indent="0">
              <a:buFont typeface="Arial" charset="0"/>
              <a:buNone/>
            </a:pPr>
            <a:r>
              <a:rPr lang="nn-NO" altLang="nb-NO" sz="1600" dirty="0">
                <a:cs typeface="Aharoni" pitchFamily="2" charset="-79"/>
              </a:rPr>
              <a:t>	og refusjonar for drift og vedlikehald til anlegg</a:t>
            </a:r>
          </a:p>
          <a:p>
            <a:pPr marL="0" indent="0">
              <a:buFont typeface="Arial" charset="0"/>
              <a:buNone/>
            </a:pPr>
            <a:r>
              <a:rPr lang="nn-NO" altLang="nb-NO" sz="500" dirty="0">
                <a:cs typeface="Aharoni" pitchFamily="2" charset="-79"/>
              </a:rPr>
              <a:t>  </a:t>
            </a:r>
          </a:p>
          <a:p>
            <a:pPr marL="0" indent="0">
              <a:buFont typeface="Arial" charset="0"/>
              <a:buNone/>
            </a:pPr>
            <a:r>
              <a:rPr lang="nn-NO" altLang="nb-NO" sz="2000" b="1" dirty="0">
                <a:cs typeface="Aharoni" pitchFamily="2" charset="-79"/>
              </a:rPr>
              <a:t>Som bakgrunn for søknader og statstilskot</a:t>
            </a:r>
          </a:p>
          <a:p>
            <a:pPr marL="0" indent="0">
              <a:buFont typeface="Arial" charset="0"/>
              <a:buNone/>
            </a:pPr>
            <a:r>
              <a:rPr lang="nn-NO" altLang="nb-NO" sz="1600" dirty="0">
                <a:cs typeface="Aharoni" pitchFamily="2" charset="-79"/>
              </a:rPr>
              <a:t>	til bruk i dialog med aktuelle planleggarar/søkarar</a:t>
            </a:r>
          </a:p>
          <a:p>
            <a:pPr marL="0" indent="0">
              <a:buFont typeface="Arial" charset="0"/>
              <a:buNone/>
            </a:pPr>
            <a:endParaRPr lang="nn-NO" altLang="nb-NO" sz="1600" dirty="0">
              <a:cs typeface="Aharoni" pitchFamily="2" charset="-79"/>
            </a:endParaRPr>
          </a:p>
          <a:p>
            <a:pPr marL="0" indent="0">
              <a:buNone/>
            </a:pPr>
            <a:r>
              <a:rPr lang="nn-NO" altLang="nb-NO" sz="2000" b="1" dirty="0">
                <a:solidFill>
                  <a:prstClr val="black"/>
                </a:solidFill>
                <a:cs typeface="Aharoni" pitchFamily="2" charset="-79"/>
              </a:rPr>
              <a:t>Som bakgrunn for sikring av areal, arbeidet med arealplanlegging</a:t>
            </a:r>
            <a:r>
              <a:rPr lang="nn-NO" altLang="nb-NO" sz="1600" b="1" dirty="0">
                <a:cs typeface="Aharoni" pitchFamily="2" charset="-79"/>
              </a:rPr>
              <a:t> </a:t>
            </a:r>
          </a:p>
          <a:p>
            <a:pPr marL="0" indent="0">
              <a:buFont typeface="Arial" charset="0"/>
              <a:buNone/>
            </a:pPr>
            <a:endParaRPr lang="nn-NO" altLang="nb-NO" sz="1600" dirty="0"/>
          </a:p>
        </p:txBody>
      </p:sp>
      <p:sp>
        <p:nvSpPr>
          <p:cNvPr id="4" name="Plassholder for lysbildenummer 3"/>
          <p:cNvSpPr txBox="1">
            <a:spLocks noGrp="1"/>
          </p:cNvSpPr>
          <p:nvPr/>
        </p:nvSpPr>
        <p:spPr>
          <a:xfrm>
            <a:off x="6516688" y="6275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dirty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t>  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dirty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t>      - Side </a:t>
            </a:r>
            <a:fld id="{BECCBD6B-966B-4BC2-814E-DB998838AA9B}" type="slidenum">
              <a:rPr lang="nb-NO" sz="10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r>
              <a:rPr lang="nb-NO" sz="1000" dirty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88630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7"/>
          <p:cNvSpPr>
            <a:spLocks noGrp="1"/>
          </p:cNvSpPr>
          <p:nvPr>
            <p:ph type="ctrTitle"/>
          </p:nvPr>
        </p:nvSpPr>
        <p:spPr>
          <a:xfrm>
            <a:off x="1042988" y="1341438"/>
            <a:ext cx="7654925" cy="719137"/>
          </a:xfrm>
        </p:spPr>
        <p:txBody>
          <a:bodyPr/>
          <a:lstStyle/>
          <a:p>
            <a:pPr algn="l" eaLnBrk="1" hangingPunct="1"/>
            <a:r>
              <a:rPr lang="nn-NO" altLang="nb-NO" sz="3200" b="1" u="sng" dirty="0"/>
              <a:t>  </a:t>
            </a:r>
            <a:endParaRPr lang="nb-NO" altLang="nb-NO" sz="3200" b="1" u="sng" dirty="0"/>
          </a:p>
        </p:txBody>
      </p:sp>
      <p:sp>
        <p:nvSpPr>
          <p:cNvPr id="7" name="Plassholder for innhold 6"/>
          <p:cNvSpPr>
            <a:spLocks noGrp="1"/>
          </p:cNvSpPr>
          <p:nvPr>
            <p:ph type="subTitle" idx="1"/>
          </p:nvPr>
        </p:nvSpPr>
        <p:spPr>
          <a:xfrm>
            <a:off x="179512" y="1071056"/>
            <a:ext cx="7848872" cy="5408498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</a:pPr>
            <a:r>
              <a:rPr lang="nn-NO" altLang="nb-NO" sz="2000" dirty="0">
                <a:cs typeface="Aharoni" pitchFamily="2" charset="-79"/>
              </a:rPr>
              <a:t>Som </a:t>
            </a:r>
            <a:r>
              <a:rPr lang="nn-NO" altLang="nb-NO" sz="2000" b="1" dirty="0">
                <a:cs typeface="Aharoni" pitchFamily="2" charset="-79"/>
              </a:rPr>
              <a:t>bakgrunn</a:t>
            </a:r>
            <a:r>
              <a:rPr lang="nn-NO" altLang="nb-NO" sz="2000" dirty="0">
                <a:cs typeface="Aharoni" pitchFamily="2" charset="-79"/>
              </a:rPr>
              <a:t> for søknader på kommunale tilskotsordningar  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nn-NO" altLang="nb-NO" sz="1800" dirty="0">
                <a:cs typeface="Aharoni" pitchFamily="2" charset="-79"/>
              </a:rPr>
              <a:t>	* </a:t>
            </a:r>
            <a:r>
              <a:rPr lang="nn-NO" altLang="nb-NO" sz="1400" dirty="0">
                <a:cs typeface="Aharoni" pitchFamily="2" charset="-79"/>
              </a:rPr>
              <a:t>tilskot til nærmiljøtiltak (refusjonar) som m.a. stiller krav om registrering i anleggsregisteret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nn-NO" altLang="nb-NO" sz="1400" dirty="0">
                <a:cs typeface="Aharoni" pitchFamily="2" charset="-79"/>
              </a:rPr>
              <a:t>	* vilkåret om universell utforming / tilgjenge for alle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nn-NO" altLang="nb-NO" sz="2000" b="1" dirty="0">
                <a:cs typeface="Aharoni" pitchFamily="2" charset="-79"/>
              </a:rPr>
              <a:t>Bruken av planen </a:t>
            </a:r>
            <a:r>
              <a:rPr lang="nn-NO" altLang="nb-NO" sz="2000" dirty="0">
                <a:cs typeface="Aharoni" pitchFamily="2" charset="-79"/>
              </a:rPr>
              <a:t>i frivillige lag og organisasjonar</a:t>
            </a:r>
          </a:p>
          <a:p>
            <a:pPr marL="0" indent="0">
              <a:buFont typeface="Arial" charset="0"/>
              <a:buNone/>
            </a:pPr>
            <a:r>
              <a:rPr lang="nn-NO" altLang="nb-NO" sz="2000" dirty="0">
                <a:cs typeface="Aharoni" pitchFamily="2" charset="-79"/>
              </a:rPr>
              <a:t>	</a:t>
            </a:r>
            <a:r>
              <a:rPr lang="nn-NO" altLang="nb-NO" sz="1900" dirty="0">
                <a:cs typeface="Aharoni" pitchFamily="2" charset="-79"/>
              </a:rPr>
              <a:t>* </a:t>
            </a:r>
            <a:r>
              <a:rPr lang="nn-NO" altLang="nb-NO" sz="1600" dirty="0">
                <a:cs typeface="Aharoni" pitchFamily="2" charset="-79"/>
              </a:rPr>
              <a:t>lokalt planarbeid (informasjon, formidling kunnskap og idear)</a:t>
            </a:r>
          </a:p>
          <a:p>
            <a:pPr marL="0" indent="0">
              <a:buFont typeface="Arial" charset="0"/>
              <a:buNone/>
            </a:pPr>
            <a:r>
              <a:rPr lang="nn-NO" altLang="nb-NO" sz="1600" dirty="0">
                <a:cs typeface="Aharoni" pitchFamily="2" charset="-79"/>
              </a:rPr>
              <a:t>	* generell «låg» medvit i forhold til den overordna tydinga av planen</a:t>
            </a:r>
          </a:p>
          <a:p>
            <a:pPr marL="0" indent="0">
              <a:buFont typeface="Arial" charset="0"/>
              <a:buNone/>
            </a:pPr>
            <a:r>
              <a:rPr lang="nn-NO" altLang="nb-NO" sz="1600" dirty="0">
                <a:cs typeface="Aharoni" pitchFamily="2" charset="-79"/>
              </a:rPr>
              <a:t>	* gjera tydlegare eigartilhøve til gjeldande vedteken plan</a:t>
            </a:r>
            <a:r>
              <a:rPr lang="nn-NO" altLang="nb-NO" sz="1900" dirty="0">
                <a:cs typeface="Aharoni" pitchFamily="2" charset="-79"/>
              </a:rPr>
              <a:t>	</a:t>
            </a:r>
          </a:p>
          <a:p>
            <a:pPr marL="0" indent="0">
              <a:buFont typeface="Arial" charset="0"/>
              <a:buNone/>
            </a:pPr>
            <a:endParaRPr lang="nn-NO" altLang="nb-NO" sz="500" dirty="0">
              <a:cs typeface="Aharoni" pitchFamily="2" charset="-79"/>
            </a:endParaRPr>
          </a:p>
          <a:p>
            <a:pPr marL="0" indent="0">
              <a:buFont typeface="Arial" charset="0"/>
              <a:buNone/>
            </a:pPr>
            <a:r>
              <a:rPr lang="nn-NO" altLang="nb-NO" sz="2000" b="1" dirty="0">
                <a:cs typeface="Aharoni" pitchFamily="2" charset="-79"/>
              </a:rPr>
              <a:t>Kva er gjennomført </a:t>
            </a:r>
            <a:r>
              <a:rPr lang="nn-NO" altLang="nb-NO" sz="2000" dirty="0">
                <a:cs typeface="Aharoni" pitchFamily="2" charset="-79"/>
              </a:rPr>
              <a:t>/ ikkje gjennomført ut i frå politiske vedtak</a:t>
            </a:r>
          </a:p>
          <a:p>
            <a:pPr marL="0" indent="0">
              <a:buFont typeface="Arial" charset="0"/>
              <a:buNone/>
            </a:pPr>
            <a:r>
              <a:rPr lang="nn-NO" altLang="nb-NO" sz="2000" dirty="0">
                <a:cs typeface="Aharoni" pitchFamily="2" charset="-79"/>
              </a:rPr>
              <a:t>	</a:t>
            </a:r>
            <a:r>
              <a:rPr lang="nn-NO" altLang="nb-NO" sz="1600" dirty="0">
                <a:cs typeface="Aharoni" pitchFamily="2" charset="-79"/>
              </a:rPr>
              <a:t>*  Lustrabadet (symjeanlegg 25 m. + stupeanlegg)</a:t>
            </a:r>
          </a:p>
          <a:p>
            <a:pPr marL="0" indent="0">
              <a:buFont typeface="Arial" charset="0"/>
              <a:buNone/>
            </a:pPr>
            <a:r>
              <a:rPr lang="nn-NO" altLang="nb-NO" sz="1600" dirty="0">
                <a:cs typeface="Aharoni" pitchFamily="2" charset="-79"/>
              </a:rPr>
              <a:t>	*   Sogn skisenter: </a:t>
            </a:r>
            <a:r>
              <a:rPr lang="nn-NO" altLang="nb-NO" sz="1600" dirty="0" err="1">
                <a:cs typeface="Aharoni" pitchFamily="2" charset="-79"/>
              </a:rPr>
              <a:t>snøproduksjonsanlegg</a:t>
            </a:r>
            <a:endParaRPr lang="nn-NO" altLang="nb-NO" sz="1600" dirty="0">
              <a:cs typeface="Aharoni" pitchFamily="2" charset="-79"/>
            </a:endParaRPr>
          </a:p>
          <a:p>
            <a:pPr marL="0" indent="0">
              <a:buFont typeface="Arial" charset="0"/>
              <a:buNone/>
            </a:pPr>
            <a:r>
              <a:rPr lang="nn-NO" altLang="nb-NO" sz="1600" dirty="0">
                <a:cs typeface="Aharoni" pitchFamily="2" charset="-79"/>
              </a:rPr>
              <a:t>	*   </a:t>
            </a:r>
            <a:r>
              <a:rPr lang="nn-NO" altLang="nb-NO" sz="1600" dirty="0" err="1">
                <a:cs typeface="Aharoni" pitchFamily="2" charset="-79"/>
              </a:rPr>
              <a:t>Skianlegg</a:t>
            </a:r>
            <a:r>
              <a:rPr lang="nn-NO" altLang="nb-NO" sz="1600" dirty="0">
                <a:cs typeface="Aharoni" pitchFamily="2" charset="-79"/>
              </a:rPr>
              <a:t> i Leirdalen (som eit supplement til sesongen på Sogn skisenter)</a:t>
            </a:r>
          </a:p>
          <a:p>
            <a:pPr marL="0" indent="0">
              <a:buFont typeface="Arial" charset="0"/>
              <a:buNone/>
            </a:pPr>
            <a:r>
              <a:rPr lang="nn-NO" altLang="nb-NO" sz="1600" dirty="0">
                <a:cs typeface="Aharoni" pitchFamily="2" charset="-79"/>
              </a:rPr>
              <a:t>	*   Servicebygg ved Skjolden stadion</a:t>
            </a:r>
          </a:p>
          <a:p>
            <a:pPr marL="0" indent="0">
              <a:buFont typeface="Arial" charset="0"/>
              <a:buNone/>
            </a:pPr>
            <a:r>
              <a:rPr lang="nn-NO" altLang="nb-NO" sz="1600" dirty="0">
                <a:cs typeface="Aharoni" pitchFamily="2" charset="-79"/>
              </a:rPr>
              <a:t>	*   Orienteringskart </a:t>
            </a:r>
            <a:r>
              <a:rPr lang="nn-NO" altLang="nb-NO" sz="1600" dirty="0" err="1">
                <a:cs typeface="Aharoni" pitchFamily="2" charset="-79"/>
              </a:rPr>
              <a:t>Mollandsmarki</a:t>
            </a:r>
            <a:endParaRPr lang="nn-NO" altLang="nb-NO" sz="1600" dirty="0">
              <a:cs typeface="Aharoni" pitchFamily="2" charset="-79"/>
            </a:endParaRPr>
          </a:p>
          <a:p>
            <a:pPr marL="0" indent="0">
              <a:buFont typeface="Arial" charset="0"/>
              <a:buNone/>
            </a:pPr>
            <a:r>
              <a:rPr lang="nn-NO" altLang="nb-NO" sz="1600" dirty="0">
                <a:cs typeface="Aharoni" pitchFamily="2" charset="-79"/>
              </a:rPr>
              <a:t>	*   </a:t>
            </a:r>
            <a:r>
              <a:rPr lang="nn-NO" altLang="nb-NO" sz="1600" dirty="0" err="1">
                <a:cs typeface="Aharoni" pitchFamily="2" charset="-79"/>
              </a:rPr>
              <a:t>Sjuarbane</a:t>
            </a:r>
            <a:r>
              <a:rPr lang="nn-NO" altLang="nb-NO" sz="1600" dirty="0">
                <a:cs typeface="Aharoni" pitchFamily="2" charset="-79"/>
              </a:rPr>
              <a:t> med kunstgras ved Hafslo skule</a:t>
            </a:r>
          </a:p>
          <a:p>
            <a:pPr marL="0" indent="0">
              <a:buNone/>
            </a:pPr>
            <a:r>
              <a:rPr lang="nn-NO" altLang="nb-NO" sz="1600" dirty="0">
                <a:cs typeface="Aharoni" pitchFamily="2" charset="-79"/>
              </a:rPr>
              <a:t>	*</a:t>
            </a:r>
            <a:r>
              <a:rPr lang="nn-NO" altLang="nb-NO" sz="1600" dirty="0"/>
              <a:t>   Ballbinge, Galden</a:t>
            </a:r>
          </a:p>
          <a:p>
            <a:pPr marL="0" indent="0">
              <a:buNone/>
            </a:pPr>
            <a:r>
              <a:rPr lang="nn-NO" altLang="nb-NO" sz="1600" dirty="0"/>
              <a:t>	*   Kulturløypa Wittgenstein (tursti byggetrinn 1 av 3)</a:t>
            </a:r>
          </a:p>
          <a:p>
            <a:pPr marL="0" indent="0">
              <a:buNone/>
            </a:pPr>
            <a:r>
              <a:rPr lang="nn-NO" altLang="nb-NO" sz="1600" dirty="0"/>
              <a:t>	*   Ballbinge, Veitastrond </a:t>
            </a:r>
            <a:endParaRPr lang="nn-NO" altLang="nb-NO" sz="1600" dirty="0">
              <a:cs typeface="Aharoni" pitchFamily="2" charset="-79"/>
            </a:endParaRPr>
          </a:p>
          <a:p>
            <a:pPr marL="0" indent="0">
              <a:buNone/>
            </a:pPr>
            <a:r>
              <a:rPr lang="nn-NO" altLang="nb-NO" sz="1800" dirty="0"/>
              <a:t>	*  </a:t>
            </a:r>
            <a:r>
              <a:rPr lang="nn-NO" altLang="nb-NO" sz="1600" dirty="0"/>
              <a:t>Dagsturhytte,  Molden</a:t>
            </a:r>
            <a:endParaRPr lang="nn-NO" altLang="nb-NO" sz="1800" dirty="0"/>
          </a:p>
          <a:p>
            <a:pPr marL="0" indent="0">
              <a:buFont typeface="Arial" charset="0"/>
              <a:buNone/>
            </a:pPr>
            <a:endParaRPr lang="nn-NO" altLang="nb-NO" sz="1800" dirty="0">
              <a:cs typeface="Aharoni" pitchFamily="2" charset="-79"/>
            </a:endParaRPr>
          </a:p>
        </p:txBody>
      </p:sp>
      <p:sp>
        <p:nvSpPr>
          <p:cNvPr id="4" name="Plassholder for lysbildenummer 3"/>
          <p:cNvSpPr txBox="1">
            <a:spLocks noGrp="1"/>
          </p:cNvSpPr>
          <p:nvPr/>
        </p:nvSpPr>
        <p:spPr>
          <a:xfrm>
            <a:off x="6516688" y="6275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t>  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t>      - Side </a:t>
            </a:r>
            <a:fld id="{26C5DC9D-94F9-4F6A-B67E-4845586D6008}" type="slidenum">
              <a:rPr lang="nb-NO" sz="10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r>
              <a:rPr lang="nb-NO" sz="10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80342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2950"/>
            <a:ext cx="9144000" cy="1162050"/>
          </a:xfrm>
          <a:solidFill>
            <a:srgbClr val="00FFFF"/>
          </a:solidFill>
        </p:spPr>
        <p:txBody>
          <a:bodyPr/>
          <a:lstStyle/>
          <a:p>
            <a:r>
              <a:rPr lang="nb-NO" sz="6000" i="0" dirty="0"/>
              <a:t> om å starte tidsnok…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9144000" cy="3502025"/>
          </a:xfrm>
          <a:solidFill>
            <a:srgbClr val="FAFD00"/>
          </a:solidFill>
          <a:ln/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nb-NO" sz="1800" b="1" dirty="0"/>
              <a:t>    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nb-NO" sz="1800" b="1" dirty="0"/>
              <a:t>       </a:t>
            </a:r>
            <a:r>
              <a:rPr lang="nb-NO" sz="3600" b="1" dirty="0"/>
              <a:t>PROSESS           ~       PRIORITERING</a:t>
            </a:r>
          </a:p>
          <a:p>
            <a:pPr>
              <a:lnSpc>
                <a:spcPct val="90000"/>
              </a:lnSpc>
            </a:pPr>
            <a:endParaRPr lang="nb-NO" sz="3600" b="1" dirty="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nb-NO" sz="3600" b="1" dirty="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nb-NO" sz="3600" b="1" dirty="0"/>
              <a:t> EIGARFORHOLD    ~    DRIFTSANSVAR</a:t>
            </a:r>
            <a:endParaRPr lang="nb-NO" sz="3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nb-NO" sz="3600" b="1" dirty="0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-1447800" y="2286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nb-NO" sz="6000" b="1"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/>
          <p:cNvSpPr>
            <a:spLocks noGrp="1"/>
          </p:cNvSpPr>
          <p:nvPr>
            <p:ph type="subTitle" idx="1"/>
          </p:nvPr>
        </p:nvSpPr>
        <p:spPr>
          <a:xfrm>
            <a:off x="2482" y="1417390"/>
            <a:ext cx="9034014" cy="504056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>
            <a:normAutofit fontScale="25000" lnSpcReduction="20000"/>
          </a:bodyPr>
          <a:lstStyle/>
          <a:p>
            <a:pPr marL="0" indent="0">
              <a:buFont typeface="Arial" charset="0"/>
              <a:buNone/>
            </a:pPr>
            <a:r>
              <a:rPr lang="nn-NO" altLang="nb-NO" sz="2000" dirty="0"/>
              <a:t>		</a:t>
            </a:r>
            <a:r>
              <a:rPr lang="nn-NO" altLang="nb-NO" sz="7200" dirty="0"/>
              <a:t>*  </a:t>
            </a:r>
            <a:r>
              <a:rPr lang="nn-NO" altLang="nb-NO" sz="6400" dirty="0"/>
              <a:t>Servicebygg/dagsturhytte,  Krossen, </a:t>
            </a:r>
            <a:r>
              <a:rPr lang="nn-NO" altLang="nb-NO" sz="6400" dirty="0" err="1"/>
              <a:t>Mollandsmarki</a:t>
            </a:r>
            <a:endParaRPr lang="nn-NO" altLang="nb-NO" sz="6400" dirty="0"/>
          </a:p>
          <a:p>
            <a:pPr marL="0" indent="0">
              <a:buFont typeface="Arial" charset="0"/>
              <a:buNone/>
            </a:pPr>
            <a:r>
              <a:rPr lang="nn-NO" altLang="nb-NO" sz="6400" dirty="0"/>
              <a:t>		*   Servicebygg/dagsturhytte,  Bergset, Jostedal</a:t>
            </a:r>
          </a:p>
          <a:p>
            <a:pPr marL="0" indent="0">
              <a:buFont typeface="Arial" charset="0"/>
              <a:buNone/>
            </a:pPr>
            <a:r>
              <a:rPr lang="nn-NO" altLang="nb-NO" sz="6400" dirty="0"/>
              <a:t>		*   Småbåthamn, Høyheimsvik</a:t>
            </a:r>
          </a:p>
          <a:p>
            <a:pPr marL="0" indent="0">
              <a:buFont typeface="Arial" charset="0"/>
              <a:buNone/>
            </a:pPr>
            <a:r>
              <a:rPr lang="nn-NO" altLang="nb-NO" sz="6400" dirty="0"/>
              <a:t>		*   Treningsområde for hundeklubben, Nes </a:t>
            </a:r>
          </a:p>
          <a:p>
            <a:pPr marL="0" indent="0">
              <a:buFont typeface="Arial" charset="0"/>
              <a:buNone/>
            </a:pPr>
            <a:r>
              <a:rPr lang="nn-NO" altLang="nb-NO" sz="6400" dirty="0"/>
              <a:t>		*   </a:t>
            </a:r>
            <a:r>
              <a:rPr lang="nn-NO" altLang="nb-NO" sz="6400" dirty="0" err="1"/>
              <a:t>Overvåkingsanlegg</a:t>
            </a:r>
            <a:r>
              <a:rPr lang="nn-NO" altLang="nb-NO" sz="6400" dirty="0"/>
              <a:t> Lustrabadet</a:t>
            </a:r>
          </a:p>
          <a:p>
            <a:pPr marL="0" indent="0">
              <a:buFont typeface="Arial" charset="0"/>
              <a:buNone/>
            </a:pPr>
            <a:r>
              <a:rPr lang="nn-NO" altLang="nb-NO" sz="6400" dirty="0"/>
              <a:t>		*   Tursti </a:t>
            </a:r>
            <a:r>
              <a:rPr lang="nn-NO" altLang="nb-NO" sz="6400" dirty="0" err="1"/>
              <a:t>Feigumfossen</a:t>
            </a:r>
            <a:r>
              <a:rPr lang="nn-NO" altLang="nb-NO" sz="6400" dirty="0"/>
              <a:t>, Feigum</a:t>
            </a:r>
          </a:p>
          <a:p>
            <a:pPr marL="0" indent="0">
              <a:buFont typeface="Arial" charset="0"/>
              <a:buNone/>
            </a:pPr>
            <a:r>
              <a:rPr lang="nn-NO" altLang="nb-NO" sz="6400" dirty="0"/>
              <a:t>		*   Kulturløypa Wittgenstein (tursti byggetrinn 2 av 3)</a:t>
            </a:r>
          </a:p>
          <a:p>
            <a:pPr marL="0" indent="0">
              <a:buFont typeface="Arial" charset="0"/>
              <a:buNone/>
            </a:pPr>
            <a:r>
              <a:rPr lang="nn-NO" altLang="nb-NO" sz="6400" dirty="0"/>
              <a:t>		*   Turstien Døsen (Luster) – Viva (Jostedal) via Vigdal</a:t>
            </a:r>
          </a:p>
          <a:p>
            <a:pPr marL="0" indent="0">
              <a:buFont typeface="Arial" charset="0"/>
              <a:buNone/>
            </a:pPr>
            <a:r>
              <a:rPr lang="nn-NO" altLang="nb-NO" sz="6400" dirty="0"/>
              <a:t>		*   Klatrepark Gaupne</a:t>
            </a:r>
          </a:p>
          <a:p>
            <a:pPr marL="0" indent="0">
              <a:buFont typeface="Arial" charset="0"/>
              <a:buNone/>
            </a:pPr>
            <a:r>
              <a:rPr lang="nn-NO" altLang="nb-NO" sz="6400" dirty="0"/>
              <a:t>		*   Klatrepark Hafslo</a:t>
            </a:r>
          </a:p>
          <a:p>
            <a:pPr marL="0" indent="0">
              <a:buFont typeface="Arial" charset="0"/>
              <a:buNone/>
            </a:pPr>
            <a:r>
              <a:rPr lang="nn-NO" altLang="nb-NO" sz="6400" dirty="0"/>
              <a:t>		*   Ballbinge Bruflat (rehabilitering) </a:t>
            </a:r>
          </a:p>
          <a:p>
            <a:pPr marL="0" indent="0">
              <a:buFont typeface="Arial" charset="0"/>
              <a:buNone/>
            </a:pPr>
            <a:r>
              <a:rPr lang="nn-NO" altLang="nb-NO" sz="6400" dirty="0"/>
              <a:t>		*   Ballbinge Luster </a:t>
            </a:r>
            <a:r>
              <a:rPr lang="nn-NO" altLang="nb-NO" sz="6400" dirty="0" err="1"/>
              <a:t>oppv</a:t>
            </a:r>
            <a:r>
              <a:rPr lang="nn-NO" altLang="nb-NO" sz="6400" dirty="0"/>
              <a:t>. senter (rehabilitering)</a:t>
            </a:r>
          </a:p>
          <a:p>
            <a:pPr marL="0" indent="0">
              <a:buFont typeface="Arial" charset="0"/>
              <a:buNone/>
            </a:pPr>
            <a:r>
              <a:rPr lang="nn-NO" altLang="nb-NO" sz="6400" dirty="0"/>
              <a:t>		*   Tursti </a:t>
            </a:r>
            <a:r>
              <a:rPr lang="nn-NO" altLang="nb-NO" sz="6400" dirty="0" err="1"/>
              <a:t>Stuaflåten</a:t>
            </a:r>
            <a:r>
              <a:rPr lang="nn-NO" altLang="nb-NO" sz="6400" dirty="0"/>
              <a:t> (frå </a:t>
            </a:r>
            <a:r>
              <a:rPr lang="nn-NO" altLang="nb-NO" sz="6400" dirty="0" err="1"/>
              <a:t>Mollandsmarki</a:t>
            </a:r>
            <a:r>
              <a:rPr lang="nn-NO" altLang="nb-NO" sz="6400" dirty="0"/>
              <a:t>) </a:t>
            </a:r>
          </a:p>
          <a:p>
            <a:pPr marL="0" indent="0">
              <a:buFont typeface="Arial" charset="0"/>
              <a:buNone/>
            </a:pPr>
            <a:r>
              <a:rPr lang="nn-NO" altLang="nb-NO" sz="6400" dirty="0"/>
              <a:t>		*   Tursti </a:t>
            </a:r>
            <a:r>
              <a:rPr lang="nn-NO" altLang="nb-NO" sz="6400" dirty="0" err="1"/>
              <a:t>Mollandsmarki</a:t>
            </a:r>
            <a:r>
              <a:rPr lang="nn-NO" altLang="nb-NO" sz="6400" dirty="0"/>
              <a:t> – Kjos, Hafslo</a:t>
            </a:r>
          </a:p>
          <a:p>
            <a:pPr marL="0" indent="0">
              <a:buFont typeface="Arial" charset="0"/>
              <a:buNone/>
            </a:pPr>
            <a:r>
              <a:rPr lang="nn-NO" altLang="nb-NO" sz="6400" dirty="0"/>
              <a:t>		*   Bordtennis (ute), Hafslo barne og </a:t>
            </a:r>
            <a:r>
              <a:rPr lang="nn-NO" altLang="nb-NO" sz="6400" dirty="0" err="1"/>
              <a:t>ungdomssk</a:t>
            </a:r>
            <a:r>
              <a:rPr lang="nn-NO" altLang="nb-NO" sz="6400" dirty="0"/>
              <a:t>.</a:t>
            </a:r>
          </a:p>
          <a:p>
            <a:pPr marL="0" indent="0">
              <a:buFont typeface="Arial" charset="0"/>
              <a:buNone/>
            </a:pPr>
            <a:r>
              <a:rPr lang="nn-NO" altLang="nb-NO" sz="6400" dirty="0">
                <a:cs typeface="Aharoni" pitchFamily="2" charset="-79"/>
              </a:rPr>
              <a:t>		*   Hinderløype, Hafslo barne og </a:t>
            </a:r>
            <a:r>
              <a:rPr lang="nn-NO" altLang="nb-NO" sz="6400" dirty="0" err="1">
                <a:cs typeface="Aharoni" pitchFamily="2" charset="-79"/>
              </a:rPr>
              <a:t>ungdomssk</a:t>
            </a:r>
            <a:r>
              <a:rPr lang="nn-NO" altLang="nb-NO" sz="6400" dirty="0">
                <a:cs typeface="Aharoni" pitchFamily="2" charset="-79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nn-NO" altLang="nb-NO" sz="6400" dirty="0">
                <a:cs typeface="Aharoni" pitchFamily="2" charset="-79"/>
              </a:rPr>
              <a:t>		*   Ballvegg,  Hafslo barne og </a:t>
            </a:r>
            <a:r>
              <a:rPr lang="nn-NO" altLang="nb-NO" sz="6400" dirty="0" err="1">
                <a:cs typeface="Aharoni" pitchFamily="2" charset="-79"/>
              </a:rPr>
              <a:t>ungdomssk</a:t>
            </a:r>
            <a:r>
              <a:rPr lang="nn-NO" altLang="nb-NO" sz="6400" dirty="0">
                <a:cs typeface="Aharoni" pitchFamily="2" charset="-79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nn-NO" altLang="nb-NO" sz="6400" dirty="0">
                <a:cs typeface="Aharoni" pitchFamily="2" charset="-79"/>
              </a:rPr>
              <a:t>		*   </a:t>
            </a:r>
            <a:r>
              <a:rPr lang="nn-NO" altLang="nb-NO" sz="6400" dirty="0" err="1">
                <a:cs typeface="Aharoni" pitchFamily="2" charset="-79"/>
              </a:rPr>
              <a:t>Streetbasket</a:t>
            </a:r>
            <a:r>
              <a:rPr lang="nn-NO" altLang="nb-NO" sz="6400" dirty="0">
                <a:cs typeface="Aharoni" pitchFamily="2" charset="-79"/>
              </a:rPr>
              <a:t>, Hafslo barne og </a:t>
            </a:r>
            <a:r>
              <a:rPr lang="nn-NO" altLang="nb-NO" sz="6400" dirty="0" err="1">
                <a:cs typeface="Aharoni" pitchFamily="2" charset="-79"/>
              </a:rPr>
              <a:t>ungdomssk</a:t>
            </a:r>
            <a:r>
              <a:rPr lang="nn-NO" altLang="nb-NO" sz="6400" dirty="0">
                <a:cs typeface="Aharoni" pitchFamily="2" charset="-79"/>
              </a:rPr>
              <a:t>. </a:t>
            </a:r>
          </a:p>
          <a:p>
            <a:pPr marL="0" indent="0">
              <a:buFont typeface="Arial" charset="0"/>
              <a:buNone/>
            </a:pPr>
            <a:r>
              <a:rPr lang="nn-NO" altLang="nb-NO" sz="6400" dirty="0">
                <a:cs typeface="Aharoni" pitchFamily="2" charset="-79"/>
              </a:rPr>
              <a:t>		*  Akebakke (inkl. lys i 5 </a:t>
            </a:r>
            <a:r>
              <a:rPr lang="nn-NO" altLang="nb-NO" sz="6400" dirty="0" err="1">
                <a:cs typeface="Aharoni" pitchFamily="2" charset="-79"/>
              </a:rPr>
              <a:t>nærmiljøanl</a:t>
            </a:r>
            <a:r>
              <a:rPr lang="nn-NO" altLang="nb-NO" sz="6400" dirty="0">
                <a:cs typeface="Aharoni" pitchFamily="2" charset="-79"/>
              </a:rPr>
              <a:t>.), Hafslo barne og </a:t>
            </a:r>
            <a:r>
              <a:rPr lang="nn-NO" altLang="nb-NO" sz="6400" dirty="0" err="1">
                <a:cs typeface="Aharoni" pitchFamily="2" charset="-79"/>
              </a:rPr>
              <a:t>ungdomssk</a:t>
            </a:r>
            <a:r>
              <a:rPr lang="nn-NO" altLang="nb-NO" sz="6400" dirty="0">
                <a:cs typeface="Aharoni" pitchFamily="2" charset="-79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nn-NO" altLang="nb-NO" sz="6400" dirty="0">
                <a:cs typeface="Aharoni" pitchFamily="2" charset="-79"/>
              </a:rPr>
              <a:t>		*  Dagsturhytte Ytre Eikum </a:t>
            </a:r>
          </a:p>
          <a:p>
            <a:pPr marL="0" indent="0">
              <a:buFont typeface="Arial" charset="0"/>
              <a:buNone/>
            </a:pPr>
            <a:endParaRPr lang="nn-NO" altLang="nb-NO" sz="3300" b="1" dirty="0">
              <a:cs typeface="Aharoni" pitchFamily="2" charset="-79"/>
            </a:endParaRPr>
          </a:p>
          <a:p>
            <a:pPr marL="0" indent="0">
              <a:buFont typeface="Arial" charset="0"/>
              <a:buNone/>
            </a:pPr>
            <a:r>
              <a:rPr lang="nn-NO" altLang="nb-NO" sz="7200" b="1" dirty="0">
                <a:cs typeface="Aharoni" pitchFamily="2" charset="-79"/>
              </a:rPr>
              <a:t>Av </a:t>
            </a:r>
            <a:r>
              <a:rPr lang="nn-NO" altLang="nb-NO" sz="7200" b="1" dirty="0" err="1">
                <a:cs typeface="Aharoni" pitchFamily="2" charset="-79"/>
              </a:rPr>
              <a:t>ca</a:t>
            </a:r>
            <a:r>
              <a:rPr lang="nn-NO" altLang="nb-NO" sz="7200" b="1" dirty="0">
                <a:cs typeface="Aharoni" pitchFamily="2" charset="-79"/>
              </a:rPr>
              <a:t> 50 prioriterte tiltak i handlingsplanane 2012 – 2019 er 31 gjennomførte 			</a:t>
            </a:r>
          </a:p>
          <a:p>
            <a:pPr marL="0" indent="0">
              <a:buFont typeface="Arial" charset="0"/>
              <a:buNone/>
            </a:pPr>
            <a:r>
              <a:rPr lang="nn-NO" altLang="nb-NO" sz="7200" b="1" dirty="0">
                <a:cs typeface="Aharoni" pitchFamily="2" charset="-79"/>
              </a:rPr>
              <a:t>	</a:t>
            </a:r>
          </a:p>
          <a:p>
            <a:pPr marL="0" indent="0">
              <a:buFont typeface="Arial" charset="0"/>
              <a:buNone/>
            </a:pPr>
            <a:r>
              <a:rPr lang="nn-NO" altLang="nb-NO" sz="2000" b="1" dirty="0">
                <a:cs typeface="Aharoni" pitchFamily="2" charset="-79"/>
              </a:rPr>
              <a:t>		 </a:t>
            </a:r>
          </a:p>
          <a:p>
            <a:pPr marL="0" indent="0">
              <a:buFont typeface="Arial" charset="0"/>
              <a:buNone/>
            </a:pPr>
            <a:endParaRPr lang="nn-NO" altLang="nb-NO" sz="2000" b="1" dirty="0">
              <a:cs typeface="Aharoni" pitchFamily="2" charset="-79"/>
            </a:endParaRPr>
          </a:p>
          <a:p>
            <a:pPr marL="0" indent="0">
              <a:buFont typeface="Arial" charset="0"/>
              <a:buNone/>
            </a:pPr>
            <a:endParaRPr lang="nn-NO" altLang="nb-NO" sz="800" dirty="0">
              <a:cs typeface="Aharoni" pitchFamily="2" charset="-79"/>
            </a:endParaRPr>
          </a:p>
        </p:txBody>
      </p:sp>
      <p:sp>
        <p:nvSpPr>
          <p:cNvPr id="4" name="Plassholder for lysbildenummer 3"/>
          <p:cNvSpPr txBox="1">
            <a:spLocks noGrp="1"/>
          </p:cNvSpPr>
          <p:nvPr/>
        </p:nvSpPr>
        <p:spPr>
          <a:xfrm>
            <a:off x="6516688" y="6275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t>  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t>      - Side </a:t>
            </a:r>
            <a:fld id="{B2A10837-A1DD-4CE2-9431-1027D2D8A8AA}" type="slidenum">
              <a:rPr lang="nb-NO" sz="10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r>
              <a:rPr lang="nb-NO" sz="10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t> -</a:t>
            </a:r>
          </a:p>
        </p:txBody>
      </p:sp>
      <p:sp>
        <p:nvSpPr>
          <p:cNvPr id="2" name="Rektangel 1"/>
          <p:cNvSpPr/>
          <p:nvPr/>
        </p:nvSpPr>
        <p:spPr>
          <a:xfrm>
            <a:off x="755576" y="1052736"/>
            <a:ext cx="7894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nn-NO" altLang="nb-NO" sz="2000" b="1" dirty="0">
                <a:solidFill>
                  <a:prstClr val="black"/>
                </a:solidFill>
                <a:latin typeface="Calibri"/>
                <a:cs typeface="Aharoni" pitchFamily="2" charset="-79"/>
              </a:rPr>
              <a:t>Kva er gjennomført </a:t>
            </a:r>
            <a:r>
              <a:rPr lang="nn-NO" altLang="nb-NO" sz="2000" dirty="0">
                <a:solidFill>
                  <a:prstClr val="black"/>
                </a:solidFill>
                <a:latin typeface="Calibri"/>
                <a:cs typeface="Aharoni" pitchFamily="2" charset="-79"/>
              </a:rPr>
              <a:t>/ ikkje gjennomført ut i frå politiske vedtak</a:t>
            </a:r>
          </a:p>
        </p:txBody>
      </p:sp>
    </p:spTree>
    <p:extLst>
      <p:ext uri="{BB962C8B-B14F-4D97-AF65-F5344CB8AC3E}">
        <p14:creationId xmlns:p14="http://schemas.microsoft.com/office/powerpoint/2010/main" val="3293642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7"/>
          <p:cNvSpPr>
            <a:spLocks noGrp="1"/>
          </p:cNvSpPr>
          <p:nvPr>
            <p:ph type="ctrTitle"/>
          </p:nvPr>
        </p:nvSpPr>
        <p:spPr>
          <a:xfrm>
            <a:off x="967733" y="980728"/>
            <a:ext cx="7894638" cy="363564"/>
          </a:xfr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br>
              <a:rPr lang="nn-NO" altLang="nb-NO" sz="2000" b="1" dirty="0">
                <a:solidFill>
                  <a:prstClr val="black"/>
                </a:solidFill>
                <a:ea typeface="+mn-ea"/>
                <a:cs typeface="Aharoni" pitchFamily="2" charset="-79"/>
              </a:rPr>
            </a:br>
            <a:r>
              <a:rPr lang="nn-NO" altLang="nb-NO" sz="2000" b="0" dirty="0">
                <a:solidFill>
                  <a:prstClr val="black"/>
                </a:solidFill>
                <a:ea typeface="+mn-ea"/>
                <a:cs typeface="Aharoni" pitchFamily="2" charset="-79"/>
              </a:rPr>
              <a:t>Kva er gjennomført </a:t>
            </a:r>
            <a:r>
              <a:rPr lang="nn-NO" altLang="nb-NO" sz="2000" b="1" dirty="0">
                <a:solidFill>
                  <a:prstClr val="black"/>
                </a:solidFill>
                <a:ea typeface="+mn-ea"/>
                <a:cs typeface="Aharoni" pitchFamily="2" charset="-79"/>
              </a:rPr>
              <a:t>/ </a:t>
            </a:r>
            <a:r>
              <a:rPr lang="nn-NO" altLang="nb-NO" sz="2000" dirty="0">
                <a:solidFill>
                  <a:prstClr val="black"/>
                </a:solidFill>
                <a:ea typeface="+mn-ea"/>
                <a:cs typeface="Aharoni" pitchFamily="2" charset="-79"/>
              </a:rPr>
              <a:t>ikkje gjennomført ut i frå politiske vedtak:</a:t>
            </a:r>
            <a:br>
              <a:rPr lang="nn-NO" altLang="nb-NO" sz="2000" dirty="0">
                <a:solidFill>
                  <a:prstClr val="black"/>
                </a:solidFill>
                <a:ea typeface="+mn-ea"/>
                <a:cs typeface="Aharoni" pitchFamily="2" charset="-79"/>
              </a:rPr>
            </a:br>
            <a:r>
              <a:rPr lang="nn-NO" altLang="nb-NO" sz="3200" b="1" dirty="0"/>
              <a:t>	 </a:t>
            </a:r>
            <a:endParaRPr lang="nb-NO" altLang="nb-NO" sz="3200" b="1" dirty="0"/>
          </a:p>
        </p:txBody>
      </p:sp>
      <p:sp>
        <p:nvSpPr>
          <p:cNvPr id="10243" name="Plassholder for innhold 6"/>
          <p:cNvSpPr>
            <a:spLocks noGrp="1"/>
          </p:cNvSpPr>
          <p:nvPr>
            <p:ph type="subTitle" idx="1"/>
          </p:nvPr>
        </p:nvSpPr>
        <p:spPr>
          <a:xfrm>
            <a:off x="971600" y="1344292"/>
            <a:ext cx="7894638" cy="5397076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FFFF00"/>
            </a:solidFill>
          </a:ln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nn-NO" altLang="nb-NO" sz="2000" dirty="0"/>
              <a:t>		</a:t>
            </a:r>
            <a:r>
              <a:rPr lang="nn-NO" altLang="nb-NO" sz="1600" dirty="0"/>
              <a:t>*</a:t>
            </a:r>
            <a:r>
              <a:rPr lang="nn-NO" altLang="nb-NO" sz="2000" dirty="0"/>
              <a:t> </a:t>
            </a:r>
            <a:r>
              <a:rPr lang="nn-NO" altLang="nb-NO" sz="1600" dirty="0"/>
              <a:t>Sprintløype </a:t>
            </a:r>
            <a:r>
              <a:rPr lang="nn-NO" altLang="nb-NO" sz="1600" dirty="0" err="1"/>
              <a:t>skistadion</a:t>
            </a:r>
            <a:r>
              <a:rPr lang="nn-NO" altLang="nb-NO" sz="1600" dirty="0"/>
              <a:t>, Sogn skisenter</a:t>
            </a:r>
          </a:p>
          <a:p>
            <a:pPr marL="609600" indent="-609600">
              <a:buFont typeface="Arial" charset="0"/>
              <a:buNone/>
            </a:pPr>
            <a:r>
              <a:rPr lang="nn-NO" altLang="nb-NO" sz="1600" dirty="0"/>
              <a:t>		* Lysanlegg </a:t>
            </a:r>
            <a:r>
              <a:rPr lang="nn-NO" altLang="nb-NO" sz="1600" dirty="0" err="1"/>
              <a:t>skistadion</a:t>
            </a:r>
            <a:r>
              <a:rPr lang="nn-NO" altLang="nb-NO" sz="1600" dirty="0"/>
              <a:t>, Sogn skisenter</a:t>
            </a:r>
          </a:p>
          <a:p>
            <a:pPr marL="609600" indent="-609600">
              <a:buFont typeface="Arial" charset="0"/>
              <a:buNone/>
            </a:pPr>
            <a:r>
              <a:rPr lang="nn-NO" altLang="nb-NO" sz="1600" dirty="0"/>
              <a:t>		* </a:t>
            </a:r>
            <a:r>
              <a:rPr lang="nn-NO" altLang="nb-NO" sz="1600" dirty="0" err="1"/>
              <a:t>Tidtakarbu</a:t>
            </a:r>
            <a:r>
              <a:rPr lang="nn-NO" altLang="nb-NO" sz="1600" dirty="0"/>
              <a:t> og garderobe, Sogn skisenter</a:t>
            </a:r>
          </a:p>
          <a:p>
            <a:pPr marL="609600" indent="-609600">
              <a:buFont typeface="Arial" charset="0"/>
              <a:buNone/>
            </a:pPr>
            <a:r>
              <a:rPr lang="nn-NO" altLang="nb-NO" sz="1600" dirty="0"/>
              <a:t>		* Kunstgrasbane med undervarme og flaumlys, Gaupne stadion</a:t>
            </a:r>
          </a:p>
          <a:p>
            <a:pPr marL="609600" indent="-609600">
              <a:buFont typeface="Arial" charset="0"/>
              <a:buNone/>
            </a:pPr>
            <a:r>
              <a:rPr lang="nn-NO" altLang="nb-NO" sz="1600" dirty="0"/>
              <a:t>		* Friidrettsanlegg, Gaupne stadion</a:t>
            </a:r>
          </a:p>
          <a:p>
            <a:pPr marL="609600" indent="-609600">
              <a:buFont typeface="Arial" charset="0"/>
              <a:buNone/>
            </a:pPr>
            <a:r>
              <a:rPr lang="nn-NO" altLang="nb-NO" sz="1600" dirty="0"/>
              <a:t>		* Tursti Ornes</a:t>
            </a:r>
          </a:p>
          <a:p>
            <a:pPr marL="609600" indent="-609600">
              <a:buFont typeface="Arial" charset="0"/>
              <a:buNone/>
            </a:pPr>
            <a:r>
              <a:rPr lang="nn-NO" altLang="nb-NO" sz="1600" dirty="0"/>
              <a:t>		* Tursti Galden – Solvorn</a:t>
            </a:r>
          </a:p>
          <a:p>
            <a:pPr marL="609600" indent="-609600">
              <a:buFont typeface="Arial" charset="0"/>
              <a:buNone/>
            </a:pPr>
            <a:r>
              <a:rPr lang="nn-NO" altLang="nb-NO" sz="1600" dirty="0"/>
              <a:t>		* Tursti Gaupne sentr. – </a:t>
            </a:r>
            <a:r>
              <a:rPr lang="nn-NO" altLang="nb-NO" sz="1600" dirty="0" err="1"/>
              <a:t>Hotla</a:t>
            </a:r>
            <a:r>
              <a:rPr lang="nn-NO" altLang="nb-NO" sz="1600" dirty="0"/>
              <a:t> (strandsona)</a:t>
            </a:r>
          </a:p>
          <a:p>
            <a:pPr marL="609600" indent="-609600">
              <a:buFont typeface="Arial" charset="0"/>
              <a:buNone/>
            </a:pPr>
            <a:r>
              <a:rPr lang="nn-NO" altLang="nb-NO" sz="1600" dirty="0"/>
              <a:t>		*  Sandvolleyballbane (rehabilitering), Luster</a:t>
            </a:r>
          </a:p>
          <a:p>
            <a:pPr marL="609600" indent="-609600">
              <a:buFont typeface="Arial" charset="0"/>
              <a:buNone/>
            </a:pPr>
            <a:r>
              <a:rPr lang="nn-NO" altLang="nb-NO" sz="1600" dirty="0"/>
              <a:t>		* Sandvolleyballbane, Galden</a:t>
            </a:r>
          </a:p>
          <a:p>
            <a:pPr marL="609600" indent="-609600">
              <a:buFont typeface="Arial" charset="0"/>
              <a:buNone/>
            </a:pPr>
            <a:r>
              <a:rPr lang="nn-NO" altLang="nb-NO" sz="1600" dirty="0"/>
              <a:t>		* Sandvolleyballbane, indre Hafslo</a:t>
            </a:r>
          </a:p>
          <a:p>
            <a:pPr marL="609600" indent="-609600">
              <a:buFont typeface="Arial" charset="0"/>
              <a:buNone/>
            </a:pPr>
            <a:r>
              <a:rPr lang="nn-NO" altLang="nb-NO" sz="1600" dirty="0"/>
              <a:t>		* Ballbinge Gaupne sentrum</a:t>
            </a:r>
          </a:p>
          <a:p>
            <a:pPr marL="609600" indent="-609600">
              <a:buFont typeface="Arial" charset="0"/>
              <a:buNone/>
            </a:pPr>
            <a:r>
              <a:rPr lang="nn-NO" altLang="nb-NO" sz="1600" dirty="0"/>
              <a:t>		*  K 19 Hopp, Hafslo skisenter </a:t>
            </a:r>
          </a:p>
          <a:p>
            <a:pPr marL="609600" indent="-609600">
              <a:buFont typeface="Arial" charset="0"/>
              <a:buNone/>
            </a:pPr>
            <a:r>
              <a:rPr lang="nn-NO" altLang="nb-NO" sz="1600" dirty="0"/>
              <a:t>		*  K 10 Hopp, Hafslo skisenter</a:t>
            </a:r>
          </a:p>
          <a:p>
            <a:pPr marL="609600" indent="-609600">
              <a:buFont typeface="Arial" charset="0"/>
              <a:buNone/>
            </a:pPr>
            <a:r>
              <a:rPr lang="nn-NO" altLang="nb-NO" sz="1600" dirty="0"/>
              <a:t>		*  Lagerbygg, </a:t>
            </a:r>
            <a:r>
              <a:rPr lang="nn-NO" altLang="nb-NO" sz="1600" dirty="0" err="1"/>
              <a:t>Jøng</a:t>
            </a:r>
            <a:r>
              <a:rPr lang="nn-NO" altLang="nb-NO" sz="1600" dirty="0"/>
              <a:t> i Luster</a:t>
            </a:r>
          </a:p>
          <a:p>
            <a:pPr marL="609600" indent="-609600">
              <a:buFont typeface="Arial" charset="0"/>
              <a:buNone/>
            </a:pPr>
            <a:r>
              <a:rPr lang="nn-NO" altLang="nb-NO" sz="1600" dirty="0"/>
              <a:t>		*  Skytebane </a:t>
            </a:r>
            <a:r>
              <a:rPr lang="nn-NO" altLang="nb-NO" sz="1600" dirty="0" err="1"/>
              <a:t>Hillestadstølen</a:t>
            </a:r>
            <a:r>
              <a:rPr lang="nn-NO" altLang="nb-NO" sz="1600" dirty="0"/>
              <a:t>, Hafslo</a:t>
            </a:r>
          </a:p>
          <a:p>
            <a:pPr marL="0" indent="0">
              <a:buNone/>
            </a:pPr>
            <a:r>
              <a:rPr lang="nn-NO" altLang="nb-NO" sz="1600" dirty="0"/>
              <a:t>	* Skyttarhus (rehabilitering) </a:t>
            </a:r>
            <a:r>
              <a:rPr lang="nn-NO" altLang="nb-NO" sz="1600" dirty="0" err="1"/>
              <a:t>Hillestadstølen</a:t>
            </a:r>
            <a:r>
              <a:rPr lang="nn-NO" altLang="nb-NO" sz="1600" dirty="0"/>
              <a:t>, Hafslo</a:t>
            </a:r>
          </a:p>
          <a:p>
            <a:pPr marL="0" indent="0">
              <a:buNone/>
            </a:pPr>
            <a:r>
              <a:rPr lang="nn-NO" altLang="nb-NO" sz="1600" dirty="0"/>
              <a:t>	*  </a:t>
            </a:r>
            <a:r>
              <a:rPr lang="nn-NO" altLang="nb-NO" sz="1600" dirty="0" err="1"/>
              <a:t>Motorspportanl</a:t>
            </a:r>
            <a:r>
              <a:rPr lang="nn-NO" altLang="nb-NO" sz="1600" dirty="0"/>
              <a:t>. (</a:t>
            </a:r>
            <a:r>
              <a:rPr lang="nn-NO" altLang="nb-NO" sz="1600" dirty="0" err="1"/>
              <a:t>Enduro</a:t>
            </a:r>
            <a:r>
              <a:rPr lang="nn-NO" altLang="nb-NO" sz="1600" dirty="0"/>
              <a:t>, </a:t>
            </a:r>
            <a:r>
              <a:rPr lang="nn-NO" altLang="nb-NO" sz="1600" dirty="0" err="1"/>
              <a:t>Knattecross</a:t>
            </a:r>
            <a:r>
              <a:rPr lang="nn-NO" altLang="nb-NO" sz="1600" dirty="0"/>
              <a:t>, </a:t>
            </a:r>
            <a:r>
              <a:rPr lang="nn-NO" altLang="nb-NO" sz="1600" dirty="0" err="1"/>
              <a:t>Trail</a:t>
            </a:r>
            <a:r>
              <a:rPr lang="nn-NO" altLang="nb-NO" sz="1600" dirty="0"/>
              <a:t> og </a:t>
            </a:r>
            <a:r>
              <a:rPr lang="nn-NO" altLang="nb-NO" sz="1600" dirty="0" err="1"/>
              <a:t>Motorcross</a:t>
            </a:r>
            <a:r>
              <a:rPr lang="nn-NO" altLang="nb-NO" sz="1600" dirty="0"/>
              <a:t>), Gaupne</a:t>
            </a:r>
            <a:endParaRPr lang="nn-NO" altLang="nb-NO" sz="1800" dirty="0"/>
          </a:p>
          <a:p>
            <a:pPr marL="609600" indent="-609600">
              <a:buFont typeface="Arial" charset="0"/>
              <a:buNone/>
            </a:pPr>
            <a:endParaRPr lang="nn-NO" altLang="nb-NO" sz="1800" dirty="0"/>
          </a:p>
        </p:txBody>
      </p:sp>
      <p:sp>
        <p:nvSpPr>
          <p:cNvPr id="4" name="Plassholder for lysbildenummer 3"/>
          <p:cNvSpPr txBox="1">
            <a:spLocks noGrp="1"/>
          </p:cNvSpPr>
          <p:nvPr/>
        </p:nvSpPr>
        <p:spPr>
          <a:xfrm>
            <a:off x="6516688" y="6275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dirty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t>  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dirty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t>      - Side </a:t>
            </a:r>
            <a:fld id="{738DDF0E-2B21-4396-8948-670F9516B1DD}" type="slidenum">
              <a:rPr lang="nb-NO" sz="10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r>
              <a:rPr lang="nb-NO" sz="1000" dirty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999061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974" y="620688"/>
            <a:ext cx="9144000" cy="1162050"/>
          </a:xfrm>
          <a:gradFill rotWithShape="1">
            <a:gsLst>
              <a:gs pos="0">
                <a:srgbClr val="E5405D"/>
              </a:gs>
              <a:gs pos="50000">
                <a:srgbClr val="97E516"/>
              </a:gs>
              <a:gs pos="100000">
                <a:srgbClr val="E5405D"/>
              </a:gs>
            </a:gsLst>
            <a:lin ang="5400000" scaled="1"/>
          </a:gradFill>
        </p:spPr>
        <p:txBody>
          <a:bodyPr/>
          <a:lstStyle/>
          <a:p>
            <a:r>
              <a:rPr lang="nn-NO" dirty="0"/>
              <a:t>Konkretisering </a:t>
            </a:r>
            <a:endParaRPr lang="nb-NO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9144000" cy="3960812"/>
          </a:xfrm>
          <a:gradFill rotWithShape="1">
            <a:gsLst>
              <a:gs pos="0">
                <a:srgbClr val="FFFFB7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80000"/>
              </a:lnSpc>
            </a:pPr>
            <a:endParaRPr lang="nn-NO" sz="1400" dirty="0"/>
          </a:p>
          <a:p>
            <a:pPr marL="0" indent="0">
              <a:lnSpc>
                <a:spcPct val="80000"/>
              </a:lnSpc>
              <a:buNone/>
            </a:pPr>
            <a:r>
              <a:rPr lang="nn-NO" sz="2800" b="1" dirty="0"/>
              <a:t> Folkehelse-perspektivet</a:t>
            </a:r>
            <a:r>
              <a:rPr lang="nn-NO" sz="2400" dirty="0"/>
              <a:t> - </a:t>
            </a:r>
            <a:r>
              <a:rPr lang="nn-NO" sz="2400" i="1" dirty="0"/>
              <a:t>finn me att dette i prioriteringa</a:t>
            </a:r>
          </a:p>
          <a:p>
            <a:pPr>
              <a:lnSpc>
                <a:spcPct val="80000"/>
              </a:lnSpc>
            </a:pPr>
            <a:endParaRPr lang="nn-NO" sz="2400" dirty="0"/>
          </a:p>
          <a:p>
            <a:pPr marL="0" indent="0">
              <a:lnSpc>
                <a:spcPct val="80000"/>
              </a:lnSpc>
              <a:buNone/>
            </a:pPr>
            <a:r>
              <a:rPr lang="nn-NO" sz="2800" b="1" dirty="0"/>
              <a:t> </a:t>
            </a:r>
            <a:r>
              <a:rPr lang="nn-NO" sz="2800" b="1" dirty="0" err="1"/>
              <a:t>Universiell</a:t>
            </a:r>
            <a:r>
              <a:rPr lang="nn-NO" sz="2800" b="1" dirty="0"/>
              <a:t> utforming</a:t>
            </a:r>
            <a:r>
              <a:rPr lang="nn-NO" sz="2400" dirty="0"/>
              <a:t> - korleis sikrar me </a:t>
            </a:r>
            <a:r>
              <a:rPr lang="nn-NO" sz="2400" b="1" dirty="0"/>
              <a:t>alle</a:t>
            </a:r>
            <a:r>
              <a:rPr lang="nn-NO" sz="2400" dirty="0"/>
              <a:t> tilgjenge </a:t>
            </a:r>
          </a:p>
          <a:p>
            <a:pPr>
              <a:lnSpc>
                <a:spcPct val="80000"/>
              </a:lnSpc>
            </a:pPr>
            <a:endParaRPr lang="nn-NO" sz="2400" dirty="0"/>
          </a:p>
          <a:p>
            <a:pPr marL="0" indent="0">
              <a:lnSpc>
                <a:spcPct val="80000"/>
              </a:lnSpc>
              <a:buNone/>
            </a:pPr>
            <a:r>
              <a:rPr lang="nn-NO" sz="2800" b="1" dirty="0"/>
              <a:t> Barn og unge -</a:t>
            </a:r>
            <a:r>
              <a:rPr lang="nn-NO" sz="2400" dirty="0"/>
              <a:t> korleis sikrar me deira rettar og interesse 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nn-NO" sz="2400" dirty="0"/>
              <a:t>      			  og ikkje berre dei funksjonsfriske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nn-NO" sz="2400" dirty="0"/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nn-NO" sz="2800" b="1" dirty="0"/>
              <a:t>Miljø, </a:t>
            </a:r>
            <a:r>
              <a:rPr lang="nn-NO" sz="2800" b="1"/>
              <a:t>lokalisering + </a:t>
            </a:r>
            <a:r>
              <a:rPr lang="nn-NO" sz="2800" b="1" dirty="0"/>
              <a:t>utforming -</a:t>
            </a:r>
            <a:r>
              <a:rPr lang="nn-NO" sz="2800" dirty="0"/>
              <a:t> </a:t>
            </a:r>
            <a:r>
              <a:rPr lang="nn-NO" sz="2400" dirty="0"/>
              <a:t>omsyn ved all planlegging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nn-NO" sz="2400" dirty="0"/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360603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2950"/>
            <a:ext cx="9144000" cy="1162050"/>
          </a:xfrm>
        </p:spPr>
        <p:txBody>
          <a:bodyPr/>
          <a:lstStyle/>
          <a:p>
            <a:r>
              <a:rPr lang="nn-NO" dirty="0"/>
              <a:t>Konkretisering </a:t>
            </a:r>
            <a:endParaRPr lang="nb-NO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9144000" cy="3889375"/>
          </a:xfrm>
          <a:solidFill>
            <a:srgbClr val="00FFFF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nn-NO" sz="2400" b="1" dirty="0"/>
              <a:t>Satsingsområde for perioden t.o.m. 2019 er:</a:t>
            </a:r>
          </a:p>
          <a:p>
            <a:pPr>
              <a:lnSpc>
                <a:spcPct val="80000"/>
              </a:lnSpc>
            </a:pPr>
            <a:r>
              <a:rPr lang="nn-NO" sz="2400" b="1" dirty="0"/>
              <a:t>Kommuneanlegg idrett - generelle </a:t>
            </a:r>
            <a:r>
              <a:rPr lang="nn-NO" sz="2400" b="1" dirty="0" err="1"/>
              <a:t>prioriteringskriterie</a:t>
            </a:r>
            <a:r>
              <a:rPr lang="nn-NO" sz="2400" b="1" dirty="0"/>
              <a:t>: C26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nn-NO" sz="2400" b="1" dirty="0"/>
          </a:p>
          <a:p>
            <a:pPr>
              <a:lnSpc>
                <a:spcPct val="80000"/>
              </a:lnSpc>
            </a:pPr>
            <a:r>
              <a:rPr lang="nn-NO" sz="2400" b="1" dirty="0"/>
              <a:t>Nærmiljøanlegg: C 27 + C28</a:t>
            </a:r>
          </a:p>
          <a:p>
            <a:pPr>
              <a:lnSpc>
                <a:spcPct val="80000"/>
              </a:lnSpc>
            </a:pPr>
            <a:r>
              <a:rPr lang="nn-NO" sz="2400" b="1" dirty="0"/>
              <a:t>Fysisk aktivitet: C29 + C30</a:t>
            </a:r>
          </a:p>
          <a:p>
            <a:pPr>
              <a:lnSpc>
                <a:spcPct val="80000"/>
              </a:lnSpc>
            </a:pPr>
            <a:r>
              <a:rPr lang="nn-NO" sz="2400" b="1" dirty="0"/>
              <a:t>Friluftsliv: C31 + C32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nn-NO" sz="2400" b="1" dirty="0"/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nn-NO" sz="2400" b="1" dirty="0"/>
              <a:t>	Kva med rehabilitering av anlegg? C36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nn-NO" sz="2400" b="1" dirty="0"/>
              <a:t>	Kva med nedlegging / ombruk av anlegg? C38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nn-NO" sz="2400" b="1" dirty="0"/>
              <a:t>     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3163779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" b="5085"/>
          <a:stretch/>
        </p:blipFill>
        <p:spPr>
          <a:xfrm>
            <a:off x="3635895" y="528174"/>
            <a:ext cx="4776749" cy="6101225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C44CCF9-3218-429A-9D00-3F9B7390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>
                    <a:tint val="75000"/>
                  </a:prstClr>
                </a:solidFill>
              </a:rPr>
              <a:t>     </a:t>
            </a:r>
          </a:p>
          <a:p>
            <a:pPr>
              <a:defRPr/>
            </a:pPr>
            <a:r>
              <a:rPr lang="nb-NO">
                <a:solidFill>
                  <a:prstClr val="black">
                    <a:tint val="75000"/>
                  </a:prstClr>
                </a:solidFill>
              </a:rPr>
              <a:t>      - Side </a:t>
            </a:r>
            <a:fld id="{798CA931-D52E-4073-88C0-EC233576B47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r>
              <a:rPr lang="nb-NO">
                <a:solidFill>
                  <a:prstClr val="black">
                    <a:tint val="75000"/>
                  </a:prstClr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560391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1162050"/>
          </a:xfrm>
        </p:spPr>
        <p:txBody>
          <a:bodyPr/>
          <a:lstStyle/>
          <a:p>
            <a:r>
              <a:rPr lang="nn-NO" dirty="0">
                <a:solidFill>
                  <a:schemeClr val="bg1"/>
                </a:solidFill>
              </a:rPr>
              <a:t>Laget sin anleggsplan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0" y="2891790"/>
          <a:ext cx="9143999" cy="1722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1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4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4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0053"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800" cap="all" dirty="0">
                          <a:effectLst/>
                        </a:rPr>
                        <a:t>ANLEGG +</a:t>
                      </a:r>
                      <a:endParaRPr lang="nn-NO" sz="1200" dirty="0">
                        <a:effectLst/>
                      </a:endParaRPr>
                    </a:p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800" cap="all" dirty="0">
                          <a:effectLst/>
                        </a:rPr>
                        <a:t>NR. I ANL. REGISTERET</a:t>
                      </a:r>
                      <a:endParaRPr lang="nn-N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43" marR="42843" marT="0" marB="0"/>
                </a:tc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STATUS anlegg</a:t>
                      </a:r>
                      <a:endParaRPr lang="nn-N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43" marR="42843" marT="0" marB="0"/>
                </a:tc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PLANAR / MOGLEGHEIT / VERKSEMD / OPPFYLGJING</a:t>
                      </a:r>
                      <a:endParaRPr lang="nn-N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43" marR="42843" marT="0" marB="0"/>
                </a:tc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ANSVAR</a:t>
                      </a:r>
                      <a:endParaRPr lang="nn-NO" sz="1200">
                        <a:effectLst/>
                      </a:endParaRPr>
                    </a:p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Anleggsleiar + ev. gruppe</a:t>
                      </a:r>
                      <a:endParaRPr lang="nn-N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43" marR="42843" marT="0" marB="0"/>
                </a:tc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Driftsansvar </a:t>
                      </a:r>
                      <a:endParaRPr lang="nn-NO" sz="1200" dirty="0">
                        <a:effectLst/>
                      </a:endParaRPr>
                    </a:p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og driftsbudsjett (</a:t>
                      </a:r>
                      <a:r>
                        <a:rPr lang="nb-NO" sz="800" dirty="0" err="1">
                          <a:effectLst/>
                        </a:rPr>
                        <a:t>årleg</a:t>
                      </a:r>
                      <a:r>
                        <a:rPr lang="nb-NO" sz="800" dirty="0">
                          <a:effectLst/>
                        </a:rPr>
                        <a:t>)</a:t>
                      </a:r>
                      <a:endParaRPr lang="nn-NO" sz="1200" dirty="0">
                        <a:effectLst/>
                      </a:endParaRPr>
                    </a:p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kommenter ev. driftsproblem </a:t>
                      </a:r>
                      <a:endParaRPr lang="nn-N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43" marR="42843" marT="0" marB="0"/>
                </a:tc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BYGGEÅR / RESTAURERT/ STØRRE VEDLIKEHALD</a:t>
                      </a:r>
                      <a:endParaRPr lang="nn-N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43" marR="4284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904"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>
                          <a:effectLst/>
                        </a:rPr>
                        <a:t>DØME:</a:t>
                      </a:r>
                      <a:endParaRPr lang="nn-NO" sz="12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>
                          <a:effectLst/>
                        </a:rPr>
                        <a:t>1426 000201</a:t>
                      </a:r>
                      <a:endParaRPr lang="nn-NO" sz="12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>
                          <a:effectLst/>
                        </a:rPr>
                        <a:t>Ballbinge ved</a:t>
                      </a:r>
                      <a:endParaRPr lang="nn-NO" sz="12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>
                          <a:effectLst/>
                        </a:rPr>
                        <a:t>Jostedal skule</a:t>
                      </a:r>
                      <a:endParaRPr lang="nn-N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43" marR="42843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>
                          <a:effectLst/>
                        </a:rPr>
                        <a:t>Treng rehabilitering</a:t>
                      </a:r>
                      <a:endParaRPr lang="nn-NO" sz="12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>
                          <a:effectLst/>
                        </a:rPr>
                        <a:t> </a:t>
                      </a:r>
                      <a:endParaRPr lang="nn-NO" sz="12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>
                          <a:effectLst/>
                        </a:rPr>
                        <a:t>Anlegget er stengt pr d.d.</a:t>
                      </a:r>
                      <a:endParaRPr lang="nn-N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43" marR="42843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>
                          <a:effectLst/>
                        </a:rPr>
                        <a:t>Ballbingen er  utsett for hærverk. Alle lysstoffrøYr og armaturar  er øYdelagDE. </a:t>
                      </a:r>
                      <a:endParaRPr lang="nn-NO" sz="12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>
                          <a:effectLst/>
                        </a:rPr>
                        <a:t> </a:t>
                      </a:r>
                      <a:endParaRPr lang="nn-NO" sz="12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>
                          <a:effectLst/>
                        </a:rPr>
                        <a:t>iNGEN KONKRETE PLANAR PR D.D</a:t>
                      </a:r>
                      <a:endParaRPr lang="nn-N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43" marR="42843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>
                          <a:effectLst/>
                        </a:rPr>
                        <a:t> </a:t>
                      </a:r>
                      <a:endParaRPr lang="nn-NO" sz="12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>
                          <a:effectLst/>
                        </a:rPr>
                        <a:t>Jostedal</a:t>
                      </a:r>
                      <a:endParaRPr lang="nn-NO" sz="12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>
                          <a:effectLst/>
                        </a:rPr>
                        <a:t>Bygdelag</a:t>
                      </a:r>
                      <a:endParaRPr lang="nn-N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43" marR="42843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>
                          <a:effectLst/>
                        </a:rPr>
                        <a:t>Jostedal Bygdelag</a:t>
                      </a:r>
                      <a:endParaRPr lang="nn-NO" sz="12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>
                          <a:effectLst/>
                        </a:rPr>
                        <a:t> </a:t>
                      </a:r>
                      <a:endParaRPr lang="nn-NO" sz="12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>
                          <a:effectLst/>
                        </a:rPr>
                        <a:t>kr 10.000</a:t>
                      </a:r>
                      <a:endParaRPr lang="nn-NO" sz="12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>
                          <a:effectLst/>
                        </a:rPr>
                        <a:t> </a:t>
                      </a:r>
                      <a:endParaRPr lang="nn-NO" sz="12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>
                          <a:effectLst/>
                        </a:rPr>
                        <a:t>Anlegget måtte stengast hausten 2011 pga ………</a:t>
                      </a:r>
                      <a:endParaRPr lang="nn-N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43" marR="42843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>
                          <a:effectLst/>
                        </a:rPr>
                        <a:t>Bygt 2009</a:t>
                      </a:r>
                      <a:endParaRPr lang="nn-NO" sz="12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>
                          <a:effectLst/>
                        </a:rPr>
                        <a:t> </a:t>
                      </a:r>
                      <a:endParaRPr lang="nn-N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43" marR="4284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94"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n-NO" sz="700" cap="all" spc="20">
                          <a:effectLst/>
                        </a:rPr>
                        <a:t> </a:t>
                      </a:r>
                      <a:endParaRPr lang="nn-N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43" marR="42843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>
                          <a:effectLst/>
                        </a:rPr>
                        <a:t> </a:t>
                      </a:r>
                      <a:endParaRPr lang="nn-N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43" marR="42843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 dirty="0">
                          <a:effectLst/>
                        </a:rPr>
                        <a:t> </a:t>
                      </a:r>
                      <a:endParaRPr lang="nn-N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43" marR="42843" marT="0" marB="0"/>
                </a:tc>
                <a:tc>
                  <a:txBody>
                    <a:bodyPr/>
                    <a:lstStyle/>
                    <a:p>
                      <a:pPr marR="1460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b-NO" sz="700" cap="all" spc="20">
                          <a:effectLst/>
                        </a:rPr>
                        <a:t> </a:t>
                      </a:r>
                      <a:br>
                        <a:rPr lang="nb-NO" sz="700" cap="all" spc="20">
                          <a:effectLst/>
                        </a:rPr>
                      </a:br>
                      <a:endParaRPr lang="nn-N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43" marR="42843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>
                          <a:effectLst/>
                        </a:rPr>
                        <a:t> </a:t>
                      </a:r>
                      <a:endParaRPr lang="nn-N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43" marR="42843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cap="all" spc="20" dirty="0">
                          <a:effectLst/>
                        </a:rPr>
                        <a:t> </a:t>
                      </a:r>
                      <a:endParaRPr lang="nn-N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43" marR="4284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488" y="20608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14283" bIns="38088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nb-NO" sz="1400" b="1" dirty="0">
                <a:solidFill>
                  <a:srgbClr val="000000"/>
                </a:solidFill>
                <a:latin typeface="Verdana" pitchFamily="34" charset="0"/>
              </a:rPr>
              <a:t>INTERN PLAN - ANLEGGSOVERSIKT OG ANLEGGSPLAN</a:t>
            </a:r>
            <a:endParaRPr lang="nb-NO" sz="1400" b="1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nb-NO" sz="1400" b="1" dirty="0" bmk="_Toc443756596">
                <a:solidFill>
                  <a:srgbClr val="000000"/>
                </a:solidFill>
                <a:latin typeface="Verdana" pitchFamily="34" charset="0"/>
              </a:rPr>
              <a:t>A.</a:t>
            </a:r>
            <a:r>
              <a:rPr lang="nb-NO" sz="1300" b="1" i="1" dirty="0" bmk="_Toc443756596">
                <a:solidFill>
                  <a:srgbClr val="000000"/>
                </a:solidFill>
                <a:latin typeface="Verdana" pitchFamily="34" charset="0"/>
              </a:rPr>
              <a:t> OVERSIKT LAGET SINE EIGNE ANLEGG</a:t>
            </a:r>
            <a:endParaRPr lang="nb-NO" sz="1200" b="1" i="1" dirty="0">
              <a:solidFill>
                <a:srgbClr val="000000"/>
              </a:solidFill>
              <a:latin typeface="Comic Sans MS" pitchFamily="66" charset="0"/>
            </a:endParaRPr>
          </a:p>
          <a:p>
            <a:endParaRPr lang="nb-NO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90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880424"/>
              </p:ext>
            </p:extLst>
          </p:nvPr>
        </p:nvGraphicFramePr>
        <p:xfrm>
          <a:off x="323528" y="1436440"/>
          <a:ext cx="7772400" cy="112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9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1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7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9659"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 cap="all" dirty="0">
                          <a:effectLst/>
                        </a:rPr>
                        <a:t>ANLEGG</a:t>
                      </a:r>
                      <a:endParaRPr lang="nn-NO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Anleggs-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kategori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PLANAR / MOGLEGHEIT / VERKSEMD / OPPFYLGJING</a:t>
                      </a:r>
                      <a:endParaRPr lang="nn-NO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ANSVAR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Anleggsleiar +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PLANSTATUS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idestadiet/ under plan-legging / ev. ferdig pl.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kommenter det som ikkje er ferdig planlagt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BEHOV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Registrert ev.  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002"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DØME: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Klatrejungel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mindre kostnads-krevjande anl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anl. for leik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Skulen har teke kontakt for å diskutere plan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Området ved skulen egnar seg svært godt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Ein lærar deltok på kurs i montering av anl. 09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barne-idrettsgruppa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Anlegget er førebels på idestadiet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Leiar i barneidr. gruppa skal arrangere møte med barn og foreldre før 01.05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230"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 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 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 dirty="0">
                          <a:effectLst/>
                        </a:rPr>
                        <a:t> </a:t>
                      </a:r>
                      <a:endParaRPr lang="nn-NO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460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br>
                        <a:rPr lang="nb-NO" sz="600" cap="all" spc="20">
                          <a:effectLst/>
                        </a:rPr>
                      </a:b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 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 dirty="0">
                          <a:effectLst/>
                        </a:rPr>
                        <a:t> </a:t>
                      </a:r>
                      <a:endParaRPr lang="nn-NO" sz="1000" dirty="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 dirty="0">
                          <a:effectLst/>
                        </a:rPr>
                        <a:t> </a:t>
                      </a:r>
                      <a:endParaRPr lang="nn-NO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8" y="487176"/>
            <a:ext cx="8676409" cy="130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14283" bIns="38088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nb-NO" b="1" dirty="0">
                <a:solidFill>
                  <a:srgbClr val="000000"/>
                </a:solidFill>
                <a:latin typeface="Verdana" pitchFamily="34" charset="0"/>
              </a:rPr>
              <a:t>B.</a:t>
            </a:r>
            <a:r>
              <a:rPr lang="nb-NO" sz="2400" b="1" i="1" dirty="0">
                <a:solidFill>
                  <a:srgbClr val="000000"/>
                </a:solidFill>
                <a:latin typeface="Verdana" pitchFamily="34" charset="0"/>
              </a:rPr>
              <a:t> OVERSIKT OVER LAGET SINE YNSKJE / BEHOV</a:t>
            </a:r>
            <a:endParaRPr lang="nb-NO" sz="2400" b="1" i="1" dirty="0">
              <a:solidFill>
                <a:srgbClr val="000000"/>
              </a:solidFill>
              <a:latin typeface="Comic Sans MS" pitchFamily="66" charset="0"/>
            </a:endParaRPr>
          </a:p>
          <a:p>
            <a:endParaRPr lang="nb-NO" sz="4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076" y="2636912"/>
            <a:ext cx="9142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000000"/>
                </a:solidFill>
              </a:rPr>
              <a:t>C.</a:t>
            </a:r>
            <a:r>
              <a:rPr lang="nb-NO" b="1" i="1" dirty="0">
                <a:solidFill>
                  <a:srgbClr val="000000"/>
                </a:solidFill>
              </a:rPr>
              <a:t> OVERSIKT OVER ANLEGG SOM LAGET LEIGER ELLER MÅ LÅNE AV ANDRE</a:t>
            </a:r>
            <a:endParaRPr lang="nn-NO" b="1" i="1" dirty="0">
              <a:solidFill>
                <a:srgbClr val="000000"/>
              </a:solidFill>
            </a:endParaRPr>
          </a:p>
          <a:p>
            <a:r>
              <a:rPr lang="nb-NO" dirty="0">
                <a:solidFill>
                  <a:srgbClr val="000000"/>
                </a:solidFill>
              </a:rPr>
              <a:t> </a:t>
            </a:r>
            <a:endParaRPr lang="nn-NO" dirty="0">
              <a:solidFill>
                <a:srgbClr val="000000"/>
              </a:solidFill>
            </a:endParaRPr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444124"/>
              </p:ext>
            </p:extLst>
          </p:nvPr>
        </p:nvGraphicFramePr>
        <p:xfrm>
          <a:off x="453542" y="3789040"/>
          <a:ext cx="7772400" cy="1082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9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1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7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9659"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 cap="all">
                          <a:effectLst/>
                        </a:rPr>
                        <a:t>ANLEGG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STATUS anlegg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MENGDE BRUK pr.veke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 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ANSVAR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Gruppe +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Kontaktpers.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STATUS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Avtale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Praktiske problem ev.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KOSTNAD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</a:rPr>
                        <a:t>Pr. år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60"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DØME: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Skjolden stadion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grasbane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konk. anl.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 god tekn.stand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 4 timar fordelt på 2 dagar ( tysdag og torsdag)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Enkelte kampar (i 2008= 4) vert også lagt til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skjolden stadion  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Fotball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A-lag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Kurt Ormberg 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Avtalen er inngått for 1 sesong (2009)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 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 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kr 30.000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230"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 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 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 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460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b-NO" sz="600" cap="all" spc="20">
                          <a:effectLst/>
                        </a:rPr>
                        <a:t> </a:t>
                      </a:r>
                      <a:br>
                        <a:rPr lang="nb-NO" sz="600" cap="all" spc="20">
                          <a:effectLst/>
                        </a:rPr>
                      </a:b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 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 dirty="0">
                          <a:effectLst/>
                        </a:rPr>
                        <a:t> </a:t>
                      </a:r>
                      <a:endParaRPr lang="nn-NO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417" marR="3641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28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2876" y="764704"/>
            <a:ext cx="4658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000000"/>
                </a:solidFill>
              </a:rPr>
              <a:t>D.</a:t>
            </a:r>
            <a:r>
              <a:rPr lang="nb-NO" dirty="0">
                <a:solidFill>
                  <a:srgbClr val="000000"/>
                </a:solidFill>
              </a:rPr>
              <a:t>  </a:t>
            </a:r>
            <a:r>
              <a:rPr lang="nb-NO" b="1" i="1" dirty="0">
                <a:solidFill>
                  <a:srgbClr val="000000"/>
                </a:solidFill>
              </a:rPr>
              <a:t>PLANLAGTE ANLEGG </a:t>
            </a:r>
            <a:endParaRPr lang="nn-NO" b="1" i="1" dirty="0">
              <a:solidFill>
                <a:srgbClr val="000000"/>
              </a:solidFill>
            </a:endParaRP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541466"/>
              </p:ext>
            </p:extLst>
          </p:nvPr>
        </p:nvGraphicFramePr>
        <p:xfrm>
          <a:off x="64580" y="1844824"/>
          <a:ext cx="8712967" cy="2319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2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1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39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600">
                          <a:effectLst/>
                        </a:rPr>
                        <a:t>ANLEGG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600">
                          <a:effectLst/>
                        </a:rPr>
                        <a:t>KATEGORI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600">
                          <a:effectLst/>
                        </a:rPr>
                        <a:t>KOSTNAD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600">
                          <a:effectLst/>
                        </a:rPr>
                        <a:t>Anlegg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600">
                          <a:effectLst/>
                        </a:rPr>
                        <a:t>+ drift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600">
                          <a:effectLst/>
                        </a:rPr>
                        <a:t>PLANAR / MOGLEGHEIT / VERKSEMD / OPPFYLGJING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600">
                          <a:effectLst/>
                        </a:rPr>
                        <a:t>ANSVAR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600">
                          <a:effectLst/>
                        </a:rPr>
                        <a:t>for bygging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600">
                          <a:effectLst/>
                        </a:rPr>
                        <a:t>og drift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600">
                          <a:effectLst/>
                        </a:rPr>
                        <a:t>PLANSTATUS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600">
                          <a:effectLst/>
                        </a:rPr>
                        <a:t> 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600">
                          <a:effectLst/>
                        </a:rPr>
                        <a:t>kommenter det som ikkje er ferdig planlagt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600">
                          <a:effectLst/>
                        </a:rPr>
                        <a:t>FORVENTA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Aft>
                          <a:spcPts val="0"/>
                        </a:spcAft>
                      </a:pPr>
                      <a:r>
                        <a:rPr lang="nb-NO" sz="600">
                          <a:effectLst/>
                        </a:rPr>
                        <a:t>BYGGESTART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472"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Døme: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 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Hoppbakke ANL. på Flatningane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K70 / K30 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 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 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konk anl.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 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Anlegg: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kr 1.880.000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 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drift: 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kr 260.000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Sjå vedlagt / utarbeida detaljplan 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 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PGA snømangel MÅ aktiviteten flyttast opp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 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Vil Auke aktiviteten for hoppsporten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 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på sikt kan anlegget utvidast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 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anleggsleiar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 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skigruppa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R="1397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b-NO" sz="600" cap="all" spc="20">
                          <a:effectLst/>
                        </a:rPr>
                        <a:t>manglar godkjent finansieringsplan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b-NO" sz="600" cap="all" spc="20">
                          <a:effectLst/>
                        </a:rPr>
                        <a:t>ikkje underskriven og tinglyst avtale om grunn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b-NO" sz="600" cap="all" spc="20">
                          <a:effectLst/>
                        </a:rPr>
                        <a:t> 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b-NO" sz="600" cap="all" spc="20">
                          <a:effectLst/>
                        </a:rPr>
                        <a:t>Driftsplanen er usikker pga avtale om straumframføringa ikkje er på plass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R="1397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b-NO" sz="600" cap="all" spc="20">
                          <a:effectLst/>
                        </a:rPr>
                        <a:t>2015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 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 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 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 </a:t>
                      </a:r>
                      <a:endParaRPr lang="nn-NO" sz="1000">
                        <a:effectLst/>
                      </a:endParaRPr>
                    </a:p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 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 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 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 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 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>
                          <a:effectLst/>
                        </a:rPr>
                        <a:t> </a:t>
                      </a:r>
                      <a:endParaRPr lang="nn-NO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R="1397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600" cap="all" spc="20" dirty="0">
                          <a:effectLst/>
                        </a:rPr>
                        <a:t> </a:t>
                      </a:r>
                      <a:endParaRPr lang="nn-NO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60" marR="3556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467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030288"/>
          </a:xfrm>
          <a:gradFill rotWithShape="1">
            <a:gsLst>
              <a:gs pos="0">
                <a:srgbClr val="E5405D"/>
              </a:gs>
              <a:gs pos="50000">
                <a:schemeClr val="bg1"/>
              </a:gs>
              <a:gs pos="100000">
                <a:srgbClr val="E5405D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nn-NO"/>
              <a:t>REFUSJON FOR DRIFT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6119812" cy="4321175"/>
          </a:xfrm>
          <a:noFill/>
        </p:spPr>
        <p:txBody>
          <a:bodyPr/>
          <a:lstStyle/>
          <a:p>
            <a:r>
              <a:rPr lang="nn-NO"/>
              <a:t>forsikring, straum, avgifter</a:t>
            </a:r>
          </a:p>
          <a:p>
            <a:r>
              <a:rPr lang="nn-NO"/>
              <a:t>drivstoff + materiell</a:t>
            </a:r>
          </a:p>
          <a:p>
            <a:r>
              <a:rPr lang="nn-NO"/>
              <a:t>reinhaldsmidlar</a:t>
            </a:r>
          </a:p>
          <a:p>
            <a:r>
              <a:rPr lang="nn-NO"/>
              <a:t>idrettsanlegg nytta av skular + barnehagar (NB. avtale)</a:t>
            </a:r>
          </a:p>
          <a:p>
            <a:r>
              <a:rPr lang="nn-NO"/>
              <a:t>vedlikehald &lt; kr 75.000 </a:t>
            </a:r>
          </a:p>
          <a:p>
            <a:r>
              <a:rPr lang="nn-NO"/>
              <a:t>leige av areal (NB. avtale)</a:t>
            </a:r>
          </a:p>
          <a:p>
            <a:r>
              <a:rPr lang="nn-NO"/>
              <a:t>maks. 50% refusjon (av godkjent)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133600"/>
            <a:ext cx="2667000" cy="3505200"/>
          </a:xfrm>
        </p:spPr>
        <p:txBody>
          <a:bodyPr/>
          <a:lstStyle/>
          <a:p>
            <a:endParaRPr lang="nb-NO" sz="1800"/>
          </a:p>
        </p:txBody>
      </p:sp>
      <p:pic>
        <p:nvPicPr>
          <p:cNvPr id="12293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84313"/>
            <a:ext cx="277177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90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1227162"/>
          </a:xfrm>
          <a:pattFill prst="horzBrick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txBody>
          <a:bodyPr/>
          <a:lstStyle/>
          <a:p>
            <a:r>
              <a:rPr lang="nb-NO" sz="6000" i="0" dirty="0">
                <a:solidFill>
                  <a:schemeClr val="bg1"/>
                </a:solidFill>
              </a:rPr>
              <a:t>  </a:t>
            </a:r>
            <a:r>
              <a:rPr lang="nb-NO" sz="4800" i="0" dirty="0">
                <a:solidFill>
                  <a:schemeClr val="accent1"/>
                </a:solidFill>
              </a:rPr>
              <a:t>Regional plan - kulturanlegg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9144000" cy="3946525"/>
          </a:xfrm>
          <a:solidFill>
            <a:srgbClr val="FAFD00"/>
          </a:solidFill>
          <a:ln/>
        </p:spPr>
        <p:txBody>
          <a:bodyPr/>
          <a:lstStyle/>
          <a:p>
            <a:endParaRPr lang="nb-NO" sz="2800" b="1" dirty="0"/>
          </a:p>
          <a:p>
            <a:r>
              <a:rPr lang="nb-NO" sz="2800" b="1" dirty="0"/>
              <a:t>   Målet er å sjå på fordelinga av </a:t>
            </a:r>
            <a:r>
              <a:rPr lang="nb-NO" sz="2800" b="1" dirty="0" err="1"/>
              <a:t>ressursar</a:t>
            </a:r>
            <a:r>
              <a:rPr lang="nb-NO" sz="2800" b="1" dirty="0"/>
              <a:t> og   </a:t>
            </a:r>
          </a:p>
          <a:p>
            <a:pPr>
              <a:buFont typeface="Monotype Sorts" charset="2"/>
              <a:buNone/>
            </a:pPr>
            <a:r>
              <a:rPr lang="nb-NO" sz="2800" b="1" dirty="0"/>
              <a:t>      anlegg (opp mot </a:t>
            </a:r>
            <a:r>
              <a:rPr lang="nb-NO" sz="2800" b="1" dirty="0" err="1"/>
              <a:t>brukargrupp</a:t>
            </a:r>
            <a:r>
              <a:rPr lang="nb-NO" sz="2800" b="1" dirty="0"/>
              <a:t>-a /-ene), </a:t>
            </a:r>
          </a:p>
          <a:p>
            <a:pPr>
              <a:buFont typeface="Monotype Sorts" charset="2"/>
              <a:buNone/>
            </a:pPr>
            <a:endParaRPr lang="nb-NO" sz="2800" b="1" dirty="0"/>
          </a:p>
          <a:p>
            <a:r>
              <a:rPr lang="nb-NO" sz="2800" b="1" dirty="0"/>
              <a:t>   og å vurdere behovet for ei styrking av </a:t>
            </a:r>
          </a:p>
          <a:p>
            <a:pPr marL="0" indent="0">
              <a:buNone/>
            </a:pPr>
            <a:r>
              <a:rPr lang="nb-NO" sz="2800" b="1" dirty="0"/>
              <a:t>       </a:t>
            </a:r>
            <a:r>
              <a:rPr lang="nb-NO" sz="2800" b="1" dirty="0" err="1"/>
              <a:t>aktivitetstilbodet</a:t>
            </a:r>
            <a:r>
              <a:rPr lang="nb-NO" sz="2800" b="1" dirty="0"/>
              <a:t>  -    </a:t>
            </a:r>
            <a:r>
              <a:rPr lang="nb-NO" sz="2400" i="1" dirty="0"/>
              <a:t>i </a:t>
            </a:r>
            <a:r>
              <a:rPr lang="nb-NO" sz="2400" i="1" dirty="0" err="1"/>
              <a:t>eit</a:t>
            </a:r>
            <a:r>
              <a:rPr lang="nb-NO" sz="2400" i="1" dirty="0"/>
              <a:t> perspektiv der </a:t>
            </a:r>
            <a:r>
              <a:rPr lang="nb-NO" sz="2400" i="1" dirty="0" err="1"/>
              <a:t>brukargruppa</a:t>
            </a:r>
            <a:endParaRPr lang="nb-NO" sz="2400" i="1" dirty="0"/>
          </a:p>
          <a:p>
            <a:pPr marL="0" indent="0">
              <a:buNone/>
            </a:pPr>
            <a:r>
              <a:rPr lang="nb-NO" sz="2400" i="1" dirty="0"/>
              <a:t>         er barn og ungdom i ”vår” region.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9144000" cy="936625"/>
          </a:xfrm>
          <a:solidFill>
            <a:srgbClr val="97E516"/>
          </a:solidFill>
          <a:ln/>
        </p:spPr>
        <p:txBody>
          <a:bodyPr/>
          <a:lstStyle/>
          <a:p>
            <a:r>
              <a:rPr lang="nn-NO" sz="6000"/>
              <a:t>Planfilosofi </a:t>
            </a:r>
            <a:endParaRPr lang="nb-NO" sz="60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1052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52070">
                <a:srgbClr val="A4A4FF"/>
              </a:gs>
              <a:gs pos="36320">
                <a:srgbClr val="B5B5FF"/>
              </a:gs>
              <a:gs pos="26000">
                <a:srgbClr val="C0C0FF"/>
              </a:gs>
              <a:gs pos="25308">
                <a:srgbClr val="CFCF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txBody>
          <a:bodyPr/>
          <a:lstStyle/>
          <a:p>
            <a:pPr marL="381000" indent="-381000">
              <a:buFont typeface="Monotype Sorts" charset="2"/>
              <a:buNone/>
            </a:pPr>
            <a:r>
              <a:rPr lang="nn-NO" sz="4000" dirty="0"/>
              <a:t>   </a:t>
            </a:r>
            <a:r>
              <a:rPr lang="nn-NO" sz="4000" b="1" dirty="0"/>
              <a:t>Alle</a:t>
            </a:r>
            <a:r>
              <a:rPr lang="nn-NO" sz="4000" dirty="0"/>
              <a:t> er opptekne av </a:t>
            </a:r>
          </a:p>
          <a:p>
            <a:pPr marL="381000" indent="-381000">
              <a:buFont typeface="Monotype Sorts" charset="2"/>
              <a:buNone/>
            </a:pPr>
            <a:r>
              <a:rPr lang="nn-NO" sz="4000" dirty="0"/>
              <a:t>   å få ein plan som prioriterer </a:t>
            </a:r>
          </a:p>
          <a:p>
            <a:pPr marL="381000" indent="-381000">
              <a:buFont typeface="Monotype Sorts" charset="2"/>
              <a:buNone/>
            </a:pPr>
            <a:r>
              <a:rPr lang="nn-NO" sz="4000" dirty="0"/>
              <a:t>  </a:t>
            </a:r>
            <a:r>
              <a:rPr lang="nn-NO" sz="4000" b="1" dirty="0"/>
              <a:t> sitt</a:t>
            </a:r>
            <a:r>
              <a:rPr lang="nn-NO" sz="4000" dirty="0"/>
              <a:t> eige anlegg - </a:t>
            </a:r>
          </a:p>
          <a:p>
            <a:pPr marL="381000" indent="-381000">
              <a:buFont typeface="Monotype Sorts" charset="2"/>
              <a:buNone/>
            </a:pPr>
            <a:r>
              <a:rPr lang="nn-NO" sz="4000" dirty="0"/>
              <a:t>   og sin eigen visjon </a:t>
            </a:r>
          </a:p>
          <a:p>
            <a:pPr marL="381000" indent="-381000">
              <a:buFont typeface="Monotype Sorts" charset="2"/>
              <a:buNone/>
            </a:pPr>
            <a:r>
              <a:rPr lang="nn-NO" sz="4000" dirty="0"/>
              <a:t>   om å skape aktivitet og utvikling ….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450300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62050"/>
          </a:xfrm>
          <a:solidFill>
            <a:srgbClr val="FFFFB7"/>
          </a:solidFill>
        </p:spPr>
        <p:txBody>
          <a:bodyPr/>
          <a:lstStyle/>
          <a:p>
            <a:r>
              <a:rPr lang="nb-NO"/>
              <a:t>KORLEIS ENGASJERE SEG? (1)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4176713"/>
          </a:xfrm>
          <a:solidFill>
            <a:schemeClr val="hlink"/>
          </a:solidFill>
        </p:spPr>
        <p:txBody>
          <a:bodyPr/>
          <a:lstStyle/>
          <a:p>
            <a:endParaRPr lang="nb-NO" sz="2400" b="1" dirty="0">
              <a:solidFill>
                <a:schemeClr val="bg1"/>
              </a:solidFill>
            </a:endParaRPr>
          </a:p>
          <a:p>
            <a:r>
              <a:rPr lang="nb-NO" sz="2800" b="1" dirty="0">
                <a:solidFill>
                  <a:schemeClr val="bg1"/>
                </a:solidFill>
              </a:rPr>
              <a:t>Organisere plangrupper med konkrete mål!</a:t>
            </a:r>
          </a:p>
          <a:p>
            <a:endParaRPr lang="nb-NO" sz="2800" b="1" dirty="0">
              <a:solidFill>
                <a:schemeClr val="bg1"/>
              </a:solidFill>
            </a:endParaRPr>
          </a:p>
          <a:p>
            <a:r>
              <a:rPr lang="nb-NO" sz="2800" b="1" dirty="0">
                <a:solidFill>
                  <a:schemeClr val="bg1"/>
                </a:solidFill>
              </a:rPr>
              <a:t>Dialog med plansekretariatet og </a:t>
            </a:r>
            <a:r>
              <a:rPr lang="nb-NO" sz="2800" b="1" dirty="0" err="1">
                <a:solidFill>
                  <a:schemeClr val="bg1"/>
                </a:solidFill>
              </a:rPr>
              <a:t>offentlege</a:t>
            </a:r>
            <a:r>
              <a:rPr lang="nb-NO" sz="2800" b="1" dirty="0">
                <a:solidFill>
                  <a:schemeClr val="bg1"/>
                </a:solidFill>
              </a:rPr>
              <a:t> </a:t>
            </a:r>
            <a:r>
              <a:rPr lang="nb-NO" sz="2800" b="1" dirty="0" err="1">
                <a:solidFill>
                  <a:schemeClr val="bg1"/>
                </a:solidFill>
              </a:rPr>
              <a:t>partar</a:t>
            </a:r>
            <a:endParaRPr lang="nb-NO" sz="2800" b="1" dirty="0">
              <a:solidFill>
                <a:schemeClr val="bg1"/>
              </a:solidFill>
            </a:endParaRPr>
          </a:p>
          <a:p>
            <a:endParaRPr lang="nb-NO" sz="2800" b="1" dirty="0">
              <a:solidFill>
                <a:schemeClr val="bg1"/>
              </a:solidFill>
            </a:endParaRPr>
          </a:p>
          <a:p>
            <a:r>
              <a:rPr lang="nb-NO" sz="2800" b="1" dirty="0">
                <a:solidFill>
                  <a:schemeClr val="bg1"/>
                </a:solidFill>
              </a:rPr>
              <a:t>Utføre </a:t>
            </a:r>
            <a:r>
              <a:rPr lang="nb-NO" sz="2800" b="1" dirty="0" err="1">
                <a:solidFill>
                  <a:schemeClr val="bg1"/>
                </a:solidFill>
              </a:rPr>
              <a:t>planprosessane</a:t>
            </a:r>
            <a:r>
              <a:rPr lang="nb-NO" sz="2800" b="1" dirty="0">
                <a:solidFill>
                  <a:schemeClr val="bg1"/>
                </a:solidFill>
              </a:rPr>
              <a:t>  i samsvar med formelle krav og innhente data for bruk i planarbeidet.</a:t>
            </a:r>
          </a:p>
          <a:p>
            <a:pPr>
              <a:buFont typeface="Monotype Sorts" charset="2"/>
              <a:buNone/>
            </a:pPr>
            <a:endParaRPr lang="nb-NO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9144000" cy="1212850"/>
          </a:xfrm>
          <a:solidFill>
            <a:srgbClr val="FFFF85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nn-NO"/>
              <a:t>Korleis engasjere seg ? (2)</a:t>
            </a:r>
            <a:endParaRPr lang="nb-NO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9144000" cy="3744912"/>
          </a:xfrm>
          <a:solidFill>
            <a:srgbClr val="33CCFF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Monotype Sorts" charset="2"/>
              <a:buNone/>
            </a:pPr>
            <a:endParaRPr lang="nb-NO" sz="2800" b="1">
              <a:solidFill>
                <a:schemeClr val="bg1"/>
              </a:solidFill>
            </a:endParaRPr>
          </a:p>
          <a:p>
            <a:r>
              <a:rPr lang="nb-NO" sz="2800" b="1">
                <a:solidFill>
                  <a:schemeClr val="bg1"/>
                </a:solidFill>
              </a:rPr>
              <a:t> </a:t>
            </a:r>
            <a:r>
              <a:rPr lang="nb-NO" sz="3200" b="1">
                <a:solidFill>
                  <a:srgbClr val="E5405D"/>
                </a:solidFill>
              </a:rPr>
              <a:t>Ryddig prosess i eigen organisasjon</a:t>
            </a:r>
          </a:p>
          <a:p>
            <a:endParaRPr lang="nb-NO" sz="3200" b="1">
              <a:solidFill>
                <a:srgbClr val="E5405D"/>
              </a:solidFill>
            </a:endParaRPr>
          </a:p>
          <a:p>
            <a:r>
              <a:rPr lang="nb-NO" sz="3200" b="1">
                <a:solidFill>
                  <a:srgbClr val="E5405D"/>
                </a:solidFill>
              </a:rPr>
              <a:t> Inkludere barn og unge i prosessen</a:t>
            </a:r>
          </a:p>
          <a:p>
            <a:endParaRPr lang="nb-NO" sz="3200" b="1">
              <a:solidFill>
                <a:srgbClr val="E5405D"/>
              </a:solidFill>
            </a:endParaRPr>
          </a:p>
          <a:p>
            <a:r>
              <a:rPr lang="nb-NO" sz="3200" b="1">
                <a:solidFill>
                  <a:srgbClr val="E5405D"/>
                </a:solidFill>
              </a:rPr>
              <a:t> Tenk strategi for ”prioriterings-prosessen”</a:t>
            </a:r>
          </a:p>
          <a:p>
            <a:pPr>
              <a:buFont typeface="Monotype Sorts" charset="2"/>
              <a:buNone/>
            </a:pPr>
            <a:endParaRPr lang="nb-NO" sz="2400">
              <a:solidFill>
                <a:srgbClr val="E5405D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879475"/>
          </a:xfr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nb-NO" dirty="0"/>
              <a:t>Feller å gå i - !!! (1)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505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sz="2400" dirty="0">
                <a:solidFill>
                  <a:schemeClr val="bg1"/>
                </a:solidFill>
              </a:rPr>
              <a:t>Gå aldri ut og </a:t>
            </a:r>
            <a:r>
              <a:rPr lang="nb-NO" sz="2400" dirty="0" err="1">
                <a:solidFill>
                  <a:schemeClr val="bg1"/>
                </a:solidFill>
              </a:rPr>
              <a:t>fortel</a:t>
            </a:r>
            <a:r>
              <a:rPr lang="nb-NO" sz="2400" dirty="0">
                <a:solidFill>
                  <a:schemeClr val="bg1"/>
                </a:solidFill>
              </a:rPr>
              <a:t> kva konklusjonen er før alternativa har fått sjanse til å koma på bordet </a:t>
            </a:r>
          </a:p>
          <a:p>
            <a:pPr>
              <a:lnSpc>
                <a:spcPct val="90000"/>
              </a:lnSpc>
            </a:pPr>
            <a:endParaRPr lang="nb-NO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nb-NO" sz="2400" dirty="0">
                <a:solidFill>
                  <a:schemeClr val="bg1"/>
                </a:solidFill>
              </a:rPr>
              <a:t>Inviter </a:t>
            </a:r>
            <a:r>
              <a:rPr lang="nb-NO" sz="2400" dirty="0" err="1">
                <a:solidFill>
                  <a:schemeClr val="bg1"/>
                </a:solidFill>
              </a:rPr>
              <a:t>breidt</a:t>
            </a:r>
            <a:r>
              <a:rPr lang="nb-NO" sz="2400" dirty="0">
                <a:solidFill>
                  <a:schemeClr val="bg1"/>
                </a:solidFill>
              </a:rPr>
              <a:t> til å delta i ide’- </a:t>
            </a:r>
            <a:r>
              <a:rPr lang="nb-NO" sz="2400" dirty="0" err="1">
                <a:solidFill>
                  <a:schemeClr val="bg1"/>
                </a:solidFill>
              </a:rPr>
              <a:t>myldringa</a:t>
            </a:r>
            <a:r>
              <a:rPr lang="nb-NO" sz="2400" dirty="0">
                <a:solidFill>
                  <a:schemeClr val="bg1"/>
                </a:solidFill>
              </a:rPr>
              <a:t>, plangruppa, ide’- møte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nb-NO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nb-NO" sz="2400" dirty="0" err="1">
                <a:solidFill>
                  <a:schemeClr val="bg1"/>
                </a:solidFill>
              </a:rPr>
              <a:t>Teikne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eit</a:t>
            </a:r>
            <a:r>
              <a:rPr lang="nb-NO" sz="2400" dirty="0">
                <a:solidFill>
                  <a:schemeClr val="bg1"/>
                </a:solidFill>
              </a:rPr>
              <a:t> feil </a:t>
            </a:r>
            <a:r>
              <a:rPr lang="nb-NO" sz="2400" dirty="0" err="1">
                <a:solidFill>
                  <a:schemeClr val="bg1"/>
                </a:solidFill>
              </a:rPr>
              <a:t>bilete</a:t>
            </a:r>
            <a:r>
              <a:rPr lang="nb-NO" sz="2400" dirty="0">
                <a:solidFill>
                  <a:schemeClr val="bg1"/>
                </a:solidFill>
              </a:rPr>
              <a:t> av dagens situasjon!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nb-NO" sz="2400" dirty="0"/>
              <a:t>    </a:t>
            </a:r>
            <a:r>
              <a:rPr lang="nb-NO" sz="2400" i="1" dirty="0">
                <a:solidFill>
                  <a:schemeClr val="bg1"/>
                </a:solidFill>
              </a:rPr>
              <a:t>Behovet må </a:t>
            </a:r>
            <a:r>
              <a:rPr lang="nb-NO" sz="2400" i="1" dirty="0" err="1">
                <a:solidFill>
                  <a:schemeClr val="bg1"/>
                </a:solidFill>
              </a:rPr>
              <a:t>vera</a:t>
            </a:r>
            <a:r>
              <a:rPr lang="nb-NO" sz="2400" i="1" dirty="0">
                <a:solidFill>
                  <a:schemeClr val="bg1"/>
                </a:solidFill>
              </a:rPr>
              <a:t> realistisk, - men «nye» </a:t>
            </a:r>
            <a:r>
              <a:rPr lang="nb-NO" sz="2400" i="1" dirty="0" err="1">
                <a:solidFill>
                  <a:schemeClr val="bg1"/>
                </a:solidFill>
              </a:rPr>
              <a:t>tilbod</a:t>
            </a:r>
            <a:r>
              <a:rPr lang="nb-NO" sz="2400" i="1" dirty="0">
                <a:solidFill>
                  <a:schemeClr val="bg1"/>
                </a:solidFill>
              </a:rPr>
              <a:t> </a:t>
            </a:r>
            <a:r>
              <a:rPr lang="nb-NO" sz="2400" i="1" dirty="0" err="1">
                <a:solidFill>
                  <a:schemeClr val="bg1"/>
                </a:solidFill>
              </a:rPr>
              <a:t>avlar</a:t>
            </a:r>
            <a:r>
              <a:rPr lang="nb-NO" sz="2400" i="1" dirty="0">
                <a:solidFill>
                  <a:schemeClr val="bg1"/>
                </a:solidFill>
              </a:rPr>
              <a:t> deltaking</a:t>
            </a:r>
          </a:p>
          <a:p>
            <a:pPr>
              <a:lnSpc>
                <a:spcPct val="90000"/>
              </a:lnSpc>
            </a:pPr>
            <a:endParaRPr lang="nb-NO" sz="2400" dirty="0"/>
          </a:p>
          <a:p>
            <a:pPr>
              <a:lnSpc>
                <a:spcPct val="90000"/>
              </a:lnSpc>
            </a:pPr>
            <a:r>
              <a:rPr lang="nb-NO" sz="2400" dirty="0">
                <a:solidFill>
                  <a:schemeClr val="bg1"/>
                </a:solidFill>
              </a:rPr>
              <a:t>Kostnader med å realisere planen må </a:t>
            </a:r>
            <a:r>
              <a:rPr lang="nb-NO" sz="2400" dirty="0" err="1">
                <a:solidFill>
                  <a:schemeClr val="bg1"/>
                </a:solidFill>
              </a:rPr>
              <a:t>innehalde</a:t>
            </a:r>
            <a:r>
              <a:rPr lang="nb-NO" sz="2400" dirty="0">
                <a:solidFill>
                  <a:schemeClr val="bg1"/>
                </a:solidFill>
              </a:rPr>
              <a:t> alt  (!)  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nb-NO" sz="2400" dirty="0">
                <a:solidFill>
                  <a:schemeClr val="bg1"/>
                </a:solidFill>
              </a:rPr>
              <a:t>	</a:t>
            </a:r>
            <a:r>
              <a:rPr lang="nb-NO" sz="2400" dirty="0" err="1">
                <a:solidFill>
                  <a:schemeClr val="bg1"/>
                </a:solidFill>
              </a:rPr>
              <a:t>freistnader</a:t>
            </a:r>
            <a:r>
              <a:rPr lang="nb-NO" sz="2400" dirty="0">
                <a:solidFill>
                  <a:schemeClr val="bg1"/>
                </a:solidFill>
              </a:rPr>
              <a:t> på å dekke over utgifter som nødvendigvis må koma vil ”stanse” prosjektet i planprosessen, i verste fall medføre økonomisk ”kollaps” ….</a:t>
            </a:r>
          </a:p>
          <a:p>
            <a:pPr>
              <a:lnSpc>
                <a:spcPct val="90000"/>
              </a:lnSpc>
            </a:pPr>
            <a:endParaRPr lang="nb-NO" sz="2400" dirty="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nb-NO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8678" y="620688"/>
            <a:ext cx="9144000" cy="1162050"/>
          </a:xfr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r>
              <a:rPr lang="nn-NO" dirty="0"/>
              <a:t>Feller å gå i - !!! (2)</a:t>
            </a:r>
            <a:endParaRPr lang="nb-NO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4032026"/>
          </a:xfrm>
        </p:spPr>
        <p:txBody>
          <a:bodyPr/>
          <a:lstStyle/>
          <a:p>
            <a:r>
              <a:rPr lang="nb-NO" sz="2800" dirty="0"/>
              <a:t>Planprosessen krev </a:t>
            </a:r>
            <a:r>
              <a:rPr lang="nb-NO" sz="2800" dirty="0" err="1"/>
              <a:t>openheit</a:t>
            </a:r>
            <a:r>
              <a:rPr lang="nb-NO" sz="2800" dirty="0"/>
              <a:t> og samhandling </a:t>
            </a:r>
          </a:p>
          <a:p>
            <a:pPr>
              <a:buFont typeface="Monotype Sorts" charset="2"/>
              <a:buNone/>
            </a:pPr>
            <a:r>
              <a:rPr lang="nb-NO" sz="2800" dirty="0"/>
              <a:t>    mellom alle nivå – tenk modning….</a:t>
            </a:r>
          </a:p>
          <a:p>
            <a:endParaRPr lang="nb-NO" sz="2800" dirty="0"/>
          </a:p>
          <a:p>
            <a:r>
              <a:rPr lang="nb-NO" sz="2800" dirty="0"/>
              <a:t>For større prosjekt bør / må næringslivet </a:t>
            </a:r>
            <a:r>
              <a:rPr lang="nb-NO" sz="2800" dirty="0" err="1"/>
              <a:t>inkluderast</a:t>
            </a:r>
            <a:r>
              <a:rPr lang="nb-NO" sz="2800" dirty="0"/>
              <a:t> </a:t>
            </a:r>
          </a:p>
          <a:p>
            <a:pPr>
              <a:buFont typeface="Monotype Sorts" charset="2"/>
              <a:buNone/>
            </a:pPr>
            <a:r>
              <a:rPr lang="nb-NO" sz="2800" dirty="0"/>
              <a:t>    – tenk utover </a:t>
            </a:r>
            <a:r>
              <a:rPr lang="nb-NO" sz="2800" dirty="0" err="1"/>
              <a:t>berre</a:t>
            </a:r>
            <a:r>
              <a:rPr lang="nb-NO" sz="2800" dirty="0"/>
              <a:t> </a:t>
            </a:r>
            <a:r>
              <a:rPr lang="nb-NO" sz="2800" dirty="0" err="1"/>
              <a:t>eit</a:t>
            </a:r>
            <a:r>
              <a:rPr lang="nb-NO" sz="2800" dirty="0"/>
              <a:t> lokalt «publikum»…</a:t>
            </a:r>
          </a:p>
          <a:p>
            <a:endParaRPr lang="nb-NO" sz="2800" dirty="0"/>
          </a:p>
          <a:p>
            <a:r>
              <a:rPr lang="nb-NO" sz="2800" dirty="0"/>
              <a:t>Finansieringsplanen </a:t>
            </a:r>
            <a:r>
              <a:rPr lang="nb-NO" sz="2800" b="1" dirty="0"/>
              <a:t>skal</a:t>
            </a:r>
            <a:r>
              <a:rPr lang="nb-NO" sz="2800" dirty="0"/>
              <a:t> </a:t>
            </a:r>
            <a:r>
              <a:rPr lang="nb-NO" sz="2800" dirty="0" err="1"/>
              <a:t>dokumenterast</a:t>
            </a:r>
            <a:r>
              <a:rPr lang="nb-NO" sz="2800" dirty="0"/>
              <a:t> </a:t>
            </a:r>
          </a:p>
          <a:p>
            <a:pPr>
              <a:buFont typeface="Monotype Sorts" charset="2"/>
              <a:buNone/>
            </a:pPr>
            <a:r>
              <a:rPr lang="nb-NO" sz="2800" dirty="0"/>
              <a:t>    – døme: bind styret dugnadsinnsats !</a:t>
            </a:r>
          </a:p>
          <a:p>
            <a:endParaRPr lang="nb-NO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2950"/>
            <a:ext cx="9144000" cy="1390650"/>
          </a:xfrm>
          <a:gradFill rotWithShape="1">
            <a:gsLst>
              <a:gs pos="0">
                <a:schemeClr val="bg2"/>
              </a:gs>
              <a:gs pos="50000">
                <a:srgbClr val="FFFF00"/>
              </a:gs>
              <a:gs pos="100000">
                <a:schemeClr val="bg2"/>
              </a:gs>
            </a:gsLst>
            <a:lin ang="5400000" scaled="1"/>
          </a:gradFill>
          <a:ln/>
        </p:spPr>
        <p:txBody>
          <a:bodyPr/>
          <a:lstStyle/>
          <a:p>
            <a:r>
              <a:rPr lang="nn-NO" dirty="0">
                <a:latin typeface="Arial" pitchFamily="34" charset="0"/>
              </a:rPr>
              <a:t>Korleis kan me sikre kvaliteten</a:t>
            </a:r>
            <a:br>
              <a:rPr lang="nn-NO" dirty="0">
                <a:latin typeface="Arial" pitchFamily="34" charset="0"/>
              </a:rPr>
            </a:br>
            <a:r>
              <a:rPr lang="nn-NO" dirty="0">
                <a:latin typeface="Arial" pitchFamily="34" charset="0"/>
              </a:rPr>
              <a:t> på ein ”prosess”</a:t>
            </a:r>
            <a:r>
              <a:rPr lang="nb-NO" dirty="0">
                <a:latin typeface="Arial" pitchFamily="34" charset="0"/>
              </a:rPr>
              <a:t> 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3743325"/>
          </a:xfrm>
          <a:gradFill rotWithShape="1">
            <a:gsLst>
              <a:gs pos="0">
                <a:srgbClr val="EAD1FF"/>
              </a:gs>
              <a:gs pos="50000">
                <a:srgbClr val="97E516"/>
              </a:gs>
              <a:gs pos="100000">
                <a:srgbClr val="EAD1FF"/>
              </a:gs>
            </a:gsLst>
            <a:lin ang="5400000" scaled="1"/>
          </a:gradFill>
          <a:ln/>
        </p:spPr>
        <p:txBody>
          <a:bodyPr/>
          <a:lstStyle/>
          <a:p>
            <a:pPr marL="381000" indent="-381000">
              <a:lnSpc>
                <a:spcPct val="90000"/>
              </a:lnSpc>
              <a:buFont typeface="Monotype Sorts" charset="2"/>
              <a:buNone/>
            </a:pPr>
            <a:r>
              <a:rPr lang="nn-NO" sz="3200" dirty="0"/>
              <a:t>   </a:t>
            </a:r>
            <a:r>
              <a:rPr lang="nn-NO" sz="2800" dirty="0"/>
              <a:t>Ein organisasjon bør «arbeide» med sin anleggsplan årleg, og som ein del av arbeidet</a:t>
            </a:r>
            <a:endParaRPr lang="nb-NO" sz="2800" dirty="0"/>
          </a:p>
          <a:p>
            <a:pPr marL="381000" indent="-381000">
              <a:lnSpc>
                <a:spcPct val="90000"/>
              </a:lnSpc>
              <a:buFont typeface="Monotype Sorts" charset="2"/>
              <a:buNone/>
            </a:pPr>
            <a:r>
              <a:rPr lang="nn-NO" sz="2800" dirty="0"/>
              <a:t>    med ”planlegging” fram til sitt årsmøte. </a:t>
            </a:r>
          </a:p>
          <a:p>
            <a:pPr marL="381000" indent="-381000">
              <a:lnSpc>
                <a:spcPct val="90000"/>
              </a:lnSpc>
              <a:buFont typeface="Monotype Sorts" charset="2"/>
              <a:buNone/>
            </a:pPr>
            <a:endParaRPr lang="nn-NO" sz="3200" dirty="0"/>
          </a:p>
          <a:p>
            <a:pPr marL="381000" indent="-381000">
              <a:lnSpc>
                <a:spcPct val="90000"/>
              </a:lnSpc>
              <a:buFont typeface="Monotype Sorts" charset="2"/>
              <a:buNone/>
            </a:pPr>
            <a:r>
              <a:rPr lang="nn-NO" sz="3200" dirty="0"/>
              <a:t>   </a:t>
            </a:r>
            <a:r>
              <a:rPr lang="nn-NO" sz="2800" i="1" dirty="0">
                <a:solidFill>
                  <a:srgbClr val="FF0000"/>
                </a:solidFill>
              </a:rPr>
              <a:t>På same vis som at årsmelding og rekneskap er saker på eit årsmøte, er årsplan og anleggsplan avgjerdssaker for eit årsmøte.</a:t>
            </a:r>
            <a:endParaRPr lang="nb-NO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4968875"/>
          </a:xfrm>
          <a:gradFill rotWithShape="1">
            <a:gsLst>
              <a:gs pos="0">
                <a:schemeClr val="folHlink"/>
              </a:gs>
              <a:gs pos="50000">
                <a:schemeClr val="accent2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pPr marL="381000" indent="-381000">
              <a:lnSpc>
                <a:spcPct val="90000"/>
              </a:lnSpc>
              <a:buFont typeface="Monotype Sorts" charset="2"/>
              <a:buNone/>
            </a:pPr>
            <a:r>
              <a:rPr lang="nn-NO" sz="4000" dirty="0"/>
              <a:t>  </a:t>
            </a:r>
            <a:r>
              <a:rPr lang="nn-NO" sz="3600" dirty="0"/>
              <a:t>Ein plan er som regel samansett av fleire plan-teoretiske og faglege føringar… </a:t>
            </a:r>
          </a:p>
          <a:p>
            <a:pPr marL="381000" indent="-381000">
              <a:lnSpc>
                <a:spcPct val="90000"/>
              </a:lnSpc>
              <a:buFont typeface="Monotype Sorts" charset="2"/>
              <a:buNone/>
            </a:pPr>
            <a:r>
              <a:rPr lang="nn-NO" sz="4000" dirty="0"/>
              <a:t>   </a:t>
            </a:r>
          </a:p>
          <a:p>
            <a:pPr marL="381000" indent="-381000">
              <a:lnSpc>
                <a:spcPct val="90000"/>
              </a:lnSpc>
              <a:buFont typeface="Monotype Sorts" charset="2"/>
              <a:buNone/>
            </a:pPr>
            <a:r>
              <a:rPr lang="nn-NO" sz="4000" b="1" dirty="0">
                <a:solidFill>
                  <a:schemeClr val="bg1"/>
                </a:solidFill>
              </a:rPr>
              <a:t> Desse føringane er vesentlege for å kunna prioritere mellom tiltak. </a:t>
            </a:r>
          </a:p>
          <a:p>
            <a:pPr marL="381000" indent="-381000">
              <a:lnSpc>
                <a:spcPct val="90000"/>
              </a:lnSpc>
              <a:buFont typeface="Monotype Sorts" charset="2"/>
              <a:buNone/>
            </a:pPr>
            <a:r>
              <a:rPr lang="nn-NO" sz="4000" dirty="0"/>
              <a:t> </a:t>
            </a:r>
          </a:p>
          <a:p>
            <a:pPr marL="381000" indent="-381000">
              <a:lnSpc>
                <a:spcPct val="90000"/>
              </a:lnSpc>
              <a:buFont typeface="Monotype Sorts" charset="2"/>
              <a:buNone/>
            </a:pPr>
            <a:r>
              <a:rPr lang="nn-NO" sz="4000" dirty="0"/>
              <a:t> </a:t>
            </a:r>
            <a:r>
              <a:rPr lang="nn-NO" sz="3600" dirty="0"/>
              <a:t>Den som ”syr saman” organisasjonen sin plan MÅ kjenna desse føringane godt. </a:t>
            </a:r>
            <a:endParaRPr lang="nb-NO" sz="4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2950"/>
            <a:ext cx="9144000" cy="885825"/>
          </a:xfrm>
          <a:solidFill>
            <a:srgbClr val="FAFD00"/>
          </a:solidFill>
        </p:spPr>
        <p:txBody>
          <a:bodyPr/>
          <a:lstStyle/>
          <a:p>
            <a:r>
              <a:rPr lang="nn-NO" sz="6000"/>
              <a:t>Kommersialisering - ! ?</a:t>
            </a:r>
            <a:endParaRPr lang="nb-NO" sz="6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4248150"/>
          </a:xfrm>
          <a:gradFill rotWithShape="1">
            <a:gsLst>
              <a:gs pos="0">
                <a:schemeClr val="accent2"/>
              </a:gs>
              <a:gs pos="100000">
                <a:srgbClr val="FAFD00"/>
              </a:gs>
            </a:gsLst>
            <a:lin ang="5400000" scaled="1"/>
          </a:gradFill>
        </p:spPr>
        <p:txBody>
          <a:bodyPr/>
          <a:lstStyle/>
          <a:p>
            <a:pPr marL="381000" indent="-381000">
              <a:buFont typeface="Monotype Sorts" charset="2"/>
              <a:buNone/>
            </a:pPr>
            <a:r>
              <a:rPr lang="nn-NO" sz="3200" dirty="0"/>
              <a:t>Tradisjonelle aktivitetar blokkerar for nye og utfordrande tilbod.</a:t>
            </a:r>
          </a:p>
          <a:p>
            <a:pPr marL="381000" indent="-381000">
              <a:buFont typeface="Monotype Sorts" charset="2"/>
              <a:buNone/>
            </a:pPr>
            <a:r>
              <a:rPr lang="nn-NO" sz="3600" dirty="0"/>
              <a:t>   </a:t>
            </a:r>
            <a:r>
              <a:rPr lang="nn-NO" sz="3600" i="1" dirty="0">
                <a:solidFill>
                  <a:schemeClr val="accent1"/>
                </a:solidFill>
              </a:rPr>
              <a:t>Kommersielle aktørar er på veg inn i ”vår” marknad, og manglande rekruttering av frivillige tillitsvalde (leiarar og trenarar) har gjort seg gjeldande. </a:t>
            </a:r>
          </a:p>
          <a:p>
            <a:pPr marL="381000" indent="-381000">
              <a:buFont typeface="Monotype Sorts" charset="2"/>
              <a:buNone/>
            </a:pPr>
            <a:r>
              <a:rPr lang="nn-NO" sz="3600" dirty="0"/>
              <a:t>Kva gjer me med dette?</a:t>
            </a:r>
            <a:endParaRPr lang="nb-NO" sz="3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9144000" cy="4968527"/>
          </a:xfrm>
          <a:gradFill rotWithShape="1">
            <a:gsLst>
              <a:gs pos="0">
                <a:srgbClr val="FAFD00"/>
              </a:gs>
              <a:gs pos="100000">
                <a:srgbClr val="EAD1FF"/>
              </a:gs>
            </a:gsLst>
            <a:lin ang="5400000" scaled="1"/>
          </a:gradFill>
        </p:spPr>
        <p:txBody>
          <a:bodyPr/>
          <a:lstStyle/>
          <a:p>
            <a:pPr marL="381000" indent="-381000">
              <a:buFont typeface="Monotype Sorts" charset="2"/>
              <a:buNone/>
            </a:pPr>
            <a:r>
              <a:rPr lang="nn-NO" sz="3600" dirty="0"/>
              <a:t>  </a:t>
            </a:r>
            <a:r>
              <a:rPr lang="nn-NO" sz="3600" b="1" dirty="0"/>
              <a:t>Prosessutvikling</a:t>
            </a:r>
            <a:r>
              <a:rPr lang="nn-NO" sz="3600" dirty="0"/>
              <a:t> er både </a:t>
            </a:r>
          </a:p>
          <a:p>
            <a:pPr marL="381000" indent="-381000">
              <a:buFont typeface="Monotype Sorts" charset="2"/>
              <a:buNone/>
            </a:pPr>
            <a:r>
              <a:rPr lang="nn-NO" sz="3600" dirty="0"/>
              <a:t>  krevjande og spennande</a:t>
            </a:r>
          </a:p>
          <a:p>
            <a:pPr marL="381000" indent="-381000">
              <a:buFont typeface="Monotype Sorts" charset="2"/>
              <a:buNone/>
            </a:pPr>
            <a:r>
              <a:rPr lang="nn-NO" sz="3600" dirty="0"/>
              <a:t>  sett i forhold til at det</a:t>
            </a:r>
          </a:p>
          <a:p>
            <a:pPr marL="381000" indent="-381000">
              <a:buFont typeface="Monotype Sorts" charset="2"/>
              <a:buNone/>
            </a:pPr>
            <a:r>
              <a:rPr lang="nn-NO" sz="3600" dirty="0"/>
              <a:t>  endelege målet </a:t>
            </a:r>
          </a:p>
          <a:p>
            <a:pPr marL="381000" indent="-381000">
              <a:buFont typeface="Monotype Sorts" charset="2"/>
              <a:buNone/>
            </a:pPr>
            <a:r>
              <a:rPr lang="nn-NO" sz="3600" dirty="0"/>
              <a:t>  nødvendigvis </a:t>
            </a:r>
          </a:p>
          <a:p>
            <a:pPr marL="381000" indent="-381000">
              <a:buFont typeface="Monotype Sorts" charset="2"/>
              <a:buNone/>
            </a:pPr>
            <a:r>
              <a:rPr lang="nn-NO" sz="3600" dirty="0"/>
              <a:t>  ikkje er kjent </a:t>
            </a:r>
          </a:p>
          <a:p>
            <a:pPr marL="381000" indent="-381000">
              <a:buFont typeface="Monotype Sorts" charset="2"/>
              <a:buNone/>
            </a:pPr>
            <a:r>
              <a:rPr lang="nn-NO" sz="3600" dirty="0"/>
              <a:t>  på førehand. </a:t>
            </a:r>
            <a:endParaRPr lang="nb-NO" sz="3600" dirty="0"/>
          </a:p>
          <a:p>
            <a:pPr marL="381000" indent="-381000"/>
            <a:endParaRPr lang="nb-NO" sz="3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040313"/>
          </a:xfrm>
          <a:gradFill rotWithShape="1">
            <a:gsLst>
              <a:gs pos="0">
                <a:srgbClr val="FFFF85"/>
              </a:gs>
              <a:gs pos="100000">
                <a:srgbClr val="33CCFF"/>
              </a:gs>
            </a:gsLst>
            <a:lin ang="5400000" scaled="1"/>
          </a:gradFill>
        </p:spPr>
        <p:txBody>
          <a:bodyPr/>
          <a:lstStyle/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nn-NO" sz="3200" dirty="0"/>
              <a:t>Det er svært nyttig 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nn-NO" sz="3200" dirty="0"/>
              <a:t>å starte med å diskutere erfaringane 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nn-NO" sz="3200" dirty="0"/>
              <a:t>med den planen 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nn-NO" sz="3200" dirty="0"/>
              <a:t>som sist vart </a:t>
            </a:r>
            <a:r>
              <a:rPr lang="nn-NO" sz="3200" dirty="0" err="1"/>
              <a:t>unnfanga</a:t>
            </a:r>
            <a:r>
              <a:rPr lang="nn-NO" sz="3200" dirty="0"/>
              <a:t>, 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nn-NO" sz="3200" dirty="0"/>
              <a:t>for så å rette fokus på tiltak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nn-NO" sz="3200" dirty="0"/>
              <a:t>som kan gjera planprosessen 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nn-NO" sz="3200" dirty="0"/>
              <a:t>meir effektiv. 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nn-NO" sz="3200" dirty="0"/>
              <a:t>Hugs at det er sunt å ha </a:t>
            </a:r>
            <a:r>
              <a:rPr lang="nn-NO" sz="3200" dirty="0" err="1"/>
              <a:t>motførestillingar</a:t>
            </a:r>
            <a:r>
              <a:rPr lang="nn-NO" sz="3200" dirty="0"/>
              <a:t> og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nn-NO" sz="3200" dirty="0"/>
              <a:t>å vera i stand til å tenkja to tankar samtidig… </a:t>
            </a:r>
            <a:endParaRPr lang="nb-NO" sz="3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251520" y="733246"/>
            <a:ext cx="8892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i="1" dirty="0"/>
              <a:t>Refusjonsgrunnlaget for drift av kulturanlegg  </a:t>
            </a:r>
          </a:p>
          <a:p>
            <a:r>
              <a:rPr lang="nn-NO" i="1" dirty="0"/>
              <a:t>Anlegg som kan godkjennast for refusjon for driftsutgifter må vera registrerte i «Anleggs-registeret»  i den kommunale planen som anlegget </a:t>
            </a:r>
            <a:r>
              <a:rPr lang="nn-NO" i="1" dirty="0" err="1"/>
              <a:t>sorterar</a:t>
            </a:r>
            <a:r>
              <a:rPr lang="nn-NO" i="1" dirty="0"/>
              <a:t> under, Private forsamlingshus i Kommunal plan for lokale kulturhus osb. </a:t>
            </a:r>
          </a:p>
          <a:p>
            <a:r>
              <a:rPr lang="nn-NO" dirty="0"/>
              <a:t>Refusjon for drift og vedlikehalds- kostnadar av anlegg for idrett, leik og aktivitetar for born og ungdom er inntil 50 % av godkjent grunnlag. Søkjarar som søkjer refusjon for husleige (basert på </a:t>
            </a:r>
            <a:r>
              <a:rPr lang="nn-NO" dirty="0" err="1"/>
              <a:t>marknadsmessig</a:t>
            </a:r>
            <a:r>
              <a:rPr lang="nn-NO" dirty="0"/>
              <a:t> leigenivå) for aktivitet i lokale kommunen ikkje kan tilby, kan få inntil 50 % refusjon.</a:t>
            </a:r>
            <a:endParaRPr lang="nn-NO" i="1" dirty="0"/>
          </a:p>
        </p:txBody>
      </p:sp>
    </p:spTree>
    <p:extLst>
      <p:ext uri="{BB962C8B-B14F-4D97-AF65-F5344CB8AC3E}">
        <p14:creationId xmlns:p14="http://schemas.microsoft.com/office/powerpoint/2010/main" val="287214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9144000" cy="1295400"/>
          </a:xfrm>
          <a:solidFill>
            <a:srgbClr val="97E516"/>
          </a:solidFill>
        </p:spPr>
        <p:txBody>
          <a:bodyPr/>
          <a:lstStyle/>
          <a:p>
            <a:r>
              <a:rPr lang="nn-NO" sz="6600" dirty="0"/>
              <a:t>Planfilosofi - 2</a:t>
            </a:r>
            <a:endParaRPr lang="nb-NO" sz="66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9144000" cy="3816350"/>
          </a:xfrm>
          <a:solidFill>
            <a:srgbClr val="FAFD00"/>
          </a:solidFill>
        </p:spPr>
        <p:txBody>
          <a:bodyPr/>
          <a:lstStyle/>
          <a:p>
            <a:pPr marL="381000" indent="-381000">
              <a:buFont typeface="Monotype Sorts" charset="2"/>
              <a:buNone/>
            </a:pPr>
            <a:r>
              <a:rPr lang="nn-NO" sz="4000" dirty="0"/>
              <a:t>   </a:t>
            </a:r>
            <a:r>
              <a:rPr lang="nn-NO" sz="4400" b="1" dirty="0"/>
              <a:t>Ein del</a:t>
            </a:r>
            <a:r>
              <a:rPr lang="nn-NO" sz="4000" dirty="0"/>
              <a:t> er opptekne av </a:t>
            </a:r>
          </a:p>
          <a:p>
            <a:pPr marL="381000" indent="-381000">
              <a:buFont typeface="Monotype Sorts" charset="2"/>
              <a:buNone/>
            </a:pPr>
            <a:r>
              <a:rPr lang="nn-NO" sz="4000" dirty="0"/>
              <a:t>   ”å kritisere” - </a:t>
            </a:r>
          </a:p>
          <a:p>
            <a:pPr marL="381000" indent="-381000">
              <a:buFont typeface="Monotype Sorts" charset="2"/>
              <a:buNone/>
            </a:pPr>
            <a:r>
              <a:rPr lang="nn-NO" sz="4000" dirty="0"/>
              <a:t>   finne feil </a:t>
            </a:r>
          </a:p>
          <a:p>
            <a:pPr marL="381000" indent="-381000">
              <a:buFont typeface="Monotype Sorts" charset="2"/>
              <a:buNone/>
            </a:pPr>
            <a:r>
              <a:rPr lang="nn-NO" sz="4000" dirty="0"/>
              <a:t>   og manglar </a:t>
            </a:r>
          </a:p>
          <a:p>
            <a:pPr marL="381000" indent="-381000">
              <a:buFont typeface="Monotype Sorts" charset="2"/>
              <a:buNone/>
            </a:pPr>
            <a:r>
              <a:rPr lang="nn-NO" sz="4000" dirty="0"/>
              <a:t>   i plan</a:t>
            </a:r>
            <a:r>
              <a:rPr lang="nn-NO" sz="4000" b="1" dirty="0"/>
              <a:t>prosessen</a:t>
            </a:r>
            <a:endParaRPr lang="nb-NO" sz="4000" b="1" dirty="0"/>
          </a:p>
          <a:p>
            <a:pPr marL="381000" indent="-381000"/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1988799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644" y="620689"/>
            <a:ext cx="9144000" cy="648072"/>
          </a:xfrm>
        </p:spPr>
        <p:txBody>
          <a:bodyPr/>
          <a:lstStyle/>
          <a:p>
            <a:r>
              <a:rPr lang="nn-NO" sz="4000" dirty="0"/>
              <a:t>Årshjulet </a:t>
            </a:r>
            <a:endParaRPr lang="nb-NO" sz="40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784976" cy="4608511"/>
          </a:xfrm>
          <a:solidFill>
            <a:srgbClr val="AFED49"/>
          </a:solidFill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nn-NO" sz="2400" b="1" dirty="0"/>
              <a:t>	</a:t>
            </a:r>
            <a:r>
              <a:rPr lang="nn-NO" sz="2400" b="1" dirty="0" err="1"/>
              <a:t>Febr</a:t>
            </a:r>
            <a:r>
              <a:rPr lang="nn-NO" sz="2400" b="1" dirty="0"/>
              <a:t>.:</a:t>
            </a:r>
            <a:r>
              <a:rPr lang="nn-NO" sz="2400" dirty="0"/>
              <a:t> </a:t>
            </a:r>
            <a:r>
              <a:rPr lang="nn-NO" sz="2400" dirty="0">
                <a:solidFill>
                  <a:srgbClr val="FF0000"/>
                </a:solidFill>
              </a:rPr>
              <a:t>Årsmøtet</a:t>
            </a:r>
            <a:r>
              <a:rPr lang="nn-NO" sz="2400" dirty="0"/>
              <a:t> vedtek laget sine planar og prioriteringar:</a:t>
            </a:r>
          </a:p>
          <a:p>
            <a:pPr lvl="2">
              <a:lnSpc>
                <a:spcPct val="80000"/>
              </a:lnSpc>
            </a:pPr>
            <a:r>
              <a:rPr lang="nn-NO" dirty="0"/>
              <a:t>   Handlingsplan</a:t>
            </a:r>
          </a:p>
          <a:p>
            <a:pPr lvl="2">
              <a:lnSpc>
                <a:spcPct val="80000"/>
              </a:lnSpc>
            </a:pPr>
            <a:r>
              <a:rPr lang="nn-NO" dirty="0"/>
              <a:t>   Organisasjonsplan</a:t>
            </a:r>
          </a:p>
          <a:p>
            <a:pPr lvl="2">
              <a:lnSpc>
                <a:spcPct val="80000"/>
              </a:lnSpc>
            </a:pPr>
            <a:r>
              <a:rPr lang="nn-NO" b="1" dirty="0">
                <a:solidFill>
                  <a:srgbClr val="FF0000"/>
                </a:solidFill>
              </a:rPr>
              <a:t>   Anleggsplan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nn-NO" b="1" dirty="0"/>
              <a:t>Alle</a:t>
            </a:r>
            <a:r>
              <a:rPr lang="nn-NO" dirty="0"/>
              <a:t> planar ligg i botn for </a:t>
            </a:r>
            <a:r>
              <a:rPr lang="nn-NO" b="1" dirty="0"/>
              <a:t>årsbudsjettet</a:t>
            </a:r>
            <a:r>
              <a:rPr lang="nn-NO" dirty="0"/>
              <a:t> og </a:t>
            </a:r>
            <a:r>
              <a:rPr lang="nn-NO" b="1" dirty="0"/>
              <a:t>aktivitetsplanen</a:t>
            </a:r>
            <a:r>
              <a:rPr lang="nn-NO" dirty="0"/>
              <a:t> til laget</a:t>
            </a:r>
          </a:p>
          <a:p>
            <a:pPr lvl="1">
              <a:lnSpc>
                <a:spcPct val="80000"/>
              </a:lnSpc>
              <a:buFont typeface="Monotype Sorts" charset="2"/>
              <a:buNone/>
            </a:pPr>
            <a:endParaRPr lang="nn-NO" dirty="0"/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nn-NO" sz="2400" b="1" dirty="0"/>
              <a:t>	Mars:</a:t>
            </a:r>
            <a:r>
              <a:rPr lang="nn-NO" sz="2400" dirty="0"/>
              <a:t> Søknader tilskot til kulturføremål - </a:t>
            </a:r>
            <a:r>
              <a:rPr lang="nn-NO" dirty="0">
                <a:solidFill>
                  <a:srgbClr val="FF0000"/>
                </a:solidFill>
              </a:rPr>
              <a:t>til kommunen</a:t>
            </a:r>
            <a:endParaRPr lang="nn-NO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nn-NO" sz="2400" b="1" dirty="0"/>
              <a:t>	Juni:</a:t>
            </a:r>
            <a:r>
              <a:rPr lang="nn-NO" sz="2400" dirty="0"/>
              <a:t>  Søknader om spelemidlar større anlegg/</a:t>
            </a:r>
            <a:r>
              <a:rPr lang="nn-NO" sz="2400" dirty="0" err="1"/>
              <a:t>nærmiljøanl</a:t>
            </a:r>
            <a:r>
              <a:rPr lang="nn-NO" sz="2400" dirty="0"/>
              <a:t>.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nn-NO" sz="2400" dirty="0"/>
              <a:t>	           og rehabilitering skal sendast via kommunen (web)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nn-NO" sz="2400" b="1" dirty="0"/>
              <a:t>	Nov.:</a:t>
            </a:r>
            <a:r>
              <a:rPr lang="nn-NO" sz="2400" dirty="0"/>
              <a:t>  Frist for rapportering + fornying av </a:t>
            </a:r>
            <a:r>
              <a:rPr lang="nn-NO" sz="2400" dirty="0" err="1"/>
              <a:t>spelemiddelsøkn</a:t>
            </a:r>
            <a:r>
              <a:rPr lang="nn-NO" sz="2400" dirty="0"/>
              <a:t>.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nn-NO" sz="2400" dirty="0"/>
              <a:t>		    som må sendast via kommunen (</a:t>
            </a:r>
            <a:r>
              <a:rPr lang="nn-NO" dirty="0">
                <a:solidFill>
                  <a:srgbClr val="FF0000"/>
                </a:solidFill>
              </a:rPr>
              <a:t>www.idrettsanlegg.no</a:t>
            </a:r>
            <a:r>
              <a:rPr lang="nn-NO" sz="2400" dirty="0"/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n-NO" sz="2400" b="1" dirty="0"/>
              <a:t>    Nov. - Jan.:</a:t>
            </a:r>
            <a:r>
              <a:rPr lang="nn-NO" sz="2400" dirty="0"/>
              <a:t> gjennomgår </a:t>
            </a:r>
            <a:r>
              <a:rPr lang="nn-NO" sz="2400" b="1" dirty="0"/>
              <a:t>alle</a:t>
            </a:r>
            <a:r>
              <a:rPr lang="nn-NO" sz="2400" dirty="0"/>
              <a:t> planar som del av årsmelding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n-NO" sz="2400" dirty="0"/>
              <a:t>	    * </a:t>
            </a:r>
            <a:r>
              <a:rPr lang="nn-NO" sz="1800" dirty="0"/>
              <a:t>oppdatering og ”ny” prioritering,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nn-NO" sz="2400" dirty="0"/>
              <a:t>	           * </a:t>
            </a:r>
            <a:r>
              <a:rPr lang="nn-NO" sz="1800" dirty="0"/>
              <a:t>styret SKAL utarbeide framlegg til </a:t>
            </a:r>
            <a:r>
              <a:rPr lang="nn-NO" sz="1800" dirty="0">
                <a:solidFill>
                  <a:srgbClr val="FF0000"/>
                </a:solidFill>
              </a:rPr>
              <a:t>årsmøtet</a:t>
            </a:r>
            <a:endParaRPr lang="nn-NO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nn-NO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</a:pPr>
            <a:endParaRPr lang="nn-NO" dirty="0"/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nn-NO" sz="800" dirty="0"/>
          </a:p>
          <a:p>
            <a:pPr lvl="1">
              <a:lnSpc>
                <a:spcPct val="80000"/>
              </a:lnSpc>
              <a:buFont typeface="Monotype Sorts" charset="2"/>
              <a:buNone/>
            </a:pPr>
            <a:r>
              <a:rPr lang="nn-NO" sz="700" dirty="0"/>
              <a:t> </a:t>
            </a:r>
            <a:endParaRPr lang="nb-NO" sz="700" dirty="0"/>
          </a:p>
        </p:txBody>
      </p:sp>
      <p:graphicFrame>
        <p:nvGraphicFramePr>
          <p:cNvPr id="41020" name="Group 6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6575120"/>
              </p:ext>
            </p:extLst>
          </p:nvPr>
        </p:nvGraphicFramePr>
        <p:xfrm>
          <a:off x="107950" y="692150"/>
          <a:ext cx="9036050" cy="5080953"/>
        </p:xfrm>
        <a:graphic>
          <a:graphicData uri="http://schemas.openxmlformats.org/drawingml/2006/table">
            <a:tbl>
              <a:tblPr/>
              <a:tblGrid>
                <a:gridCol w="381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5700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UTVIKLINGSPLAN</a:t>
                      </a:r>
                      <a:endParaRPr kumimoji="0" lang="nb-NO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………………….. klubb</a:t>
                      </a: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                                    </a:t>
                      </a:r>
                      <a:r>
                        <a:rPr kumimoji="0" lang="nb-N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Fokusområde:</a:t>
                      </a: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…….................................................</a:t>
                      </a: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Utarbeidd:  … ….09 (Startmøte)</a:t>
                      </a: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kumimoji="0" lang="nb-N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Mål:</a:t>
                      </a: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………………………………………………………………………..</a:t>
                      </a: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Kva skal gjerast  (Tiltak)</a:t>
                      </a:r>
                      <a:endParaRPr kumimoji="0" lang="nb-NO" sz="1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100000">
                          <a:srgbClr val="EAEAEA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Korleis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100000">
                          <a:srgbClr val="EAEAEA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Ansvar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100000">
                          <a:srgbClr val="EAEAEA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Frist</a:t>
                      </a:r>
                      <a:endParaRPr kumimoji="0" lang="nb-NO" sz="1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100000">
                          <a:srgbClr val="EAEAEA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0128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nb-N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</a:rPr>
                        <a:t>Resultat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100000">
                          <a:srgbClr val="EAEAEA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9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0128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nb-NO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2950"/>
            <a:ext cx="9144000" cy="1162050"/>
          </a:xfrm>
        </p:spPr>
        <p:txBody>
          <a:bodyPr/>
          <a:lstStyle/>
          <a:p>
            <a:r>
              <a:rPr lang="nn-NO" sz="4800" dirty="0"/>
              <a:t>Kva legg du i ”utvikling” ?</a:t>
            </a:r>
            <a:endParaRPr lang="nb-NO" sz="48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9144000" cy="3794125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endParaRPr lang="nb-NO" sz="2800" b="1" i="1" dirty="0">
              <a:solidFill>
                <a:srgbClr val="333399"/>
              </a:solidFill>
              <a:latin typeface="Georgia" pitchFamily="18" charset="0"/>
            </a:endParaRPr>
          </a:p>
          <a:p>
            <a:pPr lvl="1">
              <a:buFont typeface="Wingdings" pitchFamily="2" charset="2"/>
              <a:buNone/>
            </a:pPr>
            <a:r>
              <a:rPr lang="nb-NO" sz="3600" b="1" i="1" dirty="0">
                <a:solidFill>
                  <a:srgbClr val="333399"/>
                </a:solidFill>
                <a:latin typeface="Georgia" pitchFamily="18" charset="0"/>
              </a:rPr>
              <a:t>Alle</a:t>
            </a:r>
            <a:r>
              <a:rPr lang="nb-NO" sz="3600" i="1" dirty="0">
                <a:solidFill>
                  <a:srgbClr val="333399"/>
                </a:solidFill>
                <a:latin typeface="Georgia" pitchFamily="18" charset="0"/>
              </a:rPr>
              <a:t>  </a:t>
            </a:r>
            <a:r>
              <a:rPr lang="nb-NO" sz="3600" i="1" u="sng" dirty="0">
                <a:solidFill>
                  <a:srgbClr val="333399"/>
                </a:solidFill>
                <a:latin typeface="Georgia" pitchFamily="18" charset="0"/>
              </a:rPr>
              <a:t>utviklingstiltak </a:t>
            </a:r>
            <a:r>
              <a:rPr lang="nb-NO" sz="3600" i="1" dirty="0">
                <a:solidFill>
                  <a:srgbClr val="333399"/>
                </a:solidFill>
                <a:latin typeface="Georgia" pitchFamily="18" charset="0"/>
              </a:rPr>
              <a:t>som kan føre </a:t>
            </a:r>
          </a:p>
          <a:p>
            <a:pPr lvl="1">
              <a:buFont typeface="Wingdings" pitchFamily="2" charset="2"/>
              <a:buNone/>
            </a:pPr>
            <a:r>
              <a:rPr lang="nb-NO" sz="3600" i="1" dirty="0">
                <a:solidFill>
                  <a:srgbClr val="333399"/>
                </a:solidFill>
                <a:latin typeface="Georgia" pitchFamily="18" charset="0"/>
              </a:rPr>
              <a:t>   </a:t>
            </a:r>
            <a:r>
              <a:rPr lang="nb-NO" sz="3600" i="1" dirty="0" err="1">
                <a:solidFill>
                  <a:srgbClr val="333399"/>
                </a:solidFill>
                <a:latin typeface="Georgia" pitchFamily="18" charset="0"/>
              </a:rPr>
              <a:t>ein</a:t>
            </a:r>
            <a:r>
              <a:rPr lang="nb-NO" sz="3600" i="1" dirty="0">
                <a:solidFill>
                  <a:srgbClr val="333399"/>
                </a:solidFill>
                <a:latin typeface="Georgia" pitchFamily="18" charset="0"/>
              </a:rPr>
              <a:t> klubb, </a:t>
            </a:r>
            <a:r>
              <a:rPr lang="nb-NO" sz="3600" i="1" dirty="0" err="1">
                <a:solidFill>
                  <a:srgbClr val="333399"/>
                </a:solidFill>
                <a:latin typeface="Georgia" pitchFamily="18" charset="0"/>
              </a:rPr>
              <a:t>eit</a:t>
            </a:r>
            <a:r>
              <a:rPr lang="nb-NO" sz="3600" i="1" dirty="0">
                <a:solidFill>
                  <a:srgbClr val="333399"/>
                </a:solidFill>
                <a:latin typeface="Georgia" pitchFamily="18" charset="0"/>
              </a:rPr>
              <a:t> idrettslag eller særidrettsgruppe </a:t>
            </a:r>
          </a:p>
          <a:p>
            <a:pPr>
              <a:buFont typeface="Monotype Sorts" charset="2"/>
              <a:buNone/>
            </a:pPr>
            <a:r>
              <a:rPr lang="nb-NO" sz="3600" i="1" dirty="0">
                <a:solidFill>
                  <a:srgbClr val="333399"/>
                </a:solidFill>
                <a:latin typeface="Georgia" pitchFamily="18" charset="0"/>
              </a:rPr>
              <a:t>       </a:t>
            </a:r>
            <a:r>
              <a:rPr lang="nb-NO" sz="3600" i="1" dirty="0" err="1">
                <a:solidFill>
                  <a:srgbClr val="333399"/>
                </a:solidFill>
                <a:latin typeface="Georgia" pitchFamily="18" charset="0"/>
              </a:rPr>
              <a:t>frå</a:t>
            </a:r>
            <a:r>
              <a:rPr lang="nb-NO" sz="3600" i="1" dirty="0">
                <a:solidFill>
                  <a:srgbClr val="333399"/>
                </a:solidFill>
                <a:latin typeface="Georgia" pitchFamily="18" charset="0"/>
              </a:rPr>
              <a:t> </a:t>
            </a:r>
            <a:r>
              <a:rPr lang="nb-NO" sz="3600" i="1" dirty="0" err="1">
                <a:solidFill>
                  <a:srgbClr val="333399"/>
                </a:solidFill>
                <a:latin typeface="Georgia" pitchFamily="18" charset="0"/>
              </a:rPr>
              <a:t>ein</a:t>
            </a:r>
            <a:r>
              <a:rPr lang="nb-NO" sz="3600" i="1" dirty="0">
                <a:solidFill>
                  <a:srgbClr val="333399"/>
                </a:solidFill>
                <a:latin typeface="Georgia" pitchFamily="18" charset="0"/>
              </a:rPr>
              <a:t>   </a:t>
            </a:r>
            <a:r>
              <a:rPr lang="nb-NO" sz="3600" b="1" i="1" dirty="0" err="1">
                <a:solidFill>
                  <a:srgbClr val="FF3300"/>
                </a:solidFill>
                <a:latin typeface="Georgia" pitchFamily="18" charset="0"/>
              </a:rPr>
              <a:t>no</a:t>
            </a:r>
            <a:r>
              <a:rPr lang="nb-NO" sz="3600" b="1" i="1" dirty="0">
                <a:solidFill>
                  <a:srgbClr val="FF3300"/>
                </a:solidFill>
                <a:latin typeface="Georgia" pitchFamily="18" charset="0"/>
              </a:rPr>
              <a:t>-situasjon </a:t>
            </a:r>
          </a:p>
          <a:p>
            <a:pPr>
              <a:buFont typeface="Monotype Sorts" charset="2"/>
              <a:buNone/>
            </a:pPr>
            <a:r>
              <a:rPr lang="nb-NO" sz="3600" i="1" dirty="0">
                <a:solidFill>
                  <a:srgbClr val="333399"/>
                </a:solidFill>
                <a:latin typeface="Georgia" pitchFamily="18" charset="0"/>
              </a:rPr>
              <a:t>          til </a:t>
            </a:r>
            <a:r>
              <a:rPr lang="nb-NO" sz="3600" i="1" dirty="0" err="1">
                <a:solidFill>
                  <a:srgbClr val="333399"/>
                </a:solidFill>
                <a:latin typeface="Georgia" pitchFamily="18" charset="0"/>
              </a:rPr>
              <a:t>ein</a:t>
            </a:r>
            <a:r>
              <a:rPr lang="nb-NO" sz="3600" i="1" dirty="0">
                <a:solidFill>
                  <a:srgbClr val="333399"/>
                </a:solidFill>
                <a:latin typeface="Georgia" pitchFamily="18" charset="0"/>
              </a:rPr>
              <a:t>   </a:t>
            </a:r>
            <a:r>
              <a:rPr lang="nb-NO" sz="3600" b="1" i="1" dirty="0">
                <a:solidFill>
                  <a:srgbClr val="FF3300"/>
                </a:solidFill>
                <a:latin typeface="Georgia" pitchFamily="18" charset="0"/>
              </a:rPr>
              <a:t>framtidig ønska situasjon</a:t>
            </a:r>
          </a:p>
          <a:p>
            <a:endParaRPr lang="nb-NO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9144000" cy="1081088"/>
          </a:xfrm>
        </p:spPr>
        <p:txBody>
          <a:bodyPr/>
          <a:lstStyle/>
          <a:p>
            <a:r>
              <a:rPr lang="nn-NO" sz="5400" dirty="0">
                <a:latin typeface="Snap ITC" pitchFamily="82" charset="0"/>
              </a:rPr>
              <a:t>Dynamikk - !</a:t>
            </a:r>
            <a:endParaRPr lang="nb-NO" sz="5400" dirty="0">
              <a:latin typeface="Snap ITC" pitchFamily="82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808"/>
            <a:ext cx="9144000" cy="4752527"/>
          </a:xfrm>
        </p:spPr>
        <p:txBody>
          <a:bodyPr/>
          <a:lstStyle/>
          <a:p>
            <a:pPr marL="0" indent="0">
              <a:buNone/>
            </a:pPr>
            <a:r>
              <a:rPr lang="nn-NO" sz="2800" b="1" dirty="0"/>
              <a:t>   DU kan ikkje stogge tida…</a:t>
            </a:r>
          </a:p>
          <a:p>
            <a:pPr marL="0" indent="0">
              <a:buNone/>
            </a:pPr>
            <a:r>
              <a:rPr lang="nn-NO" sz="2800" b="1"/>
              <a:t>    - </a:t>
            </a:r>
            <a:r>
              <a:rPr lang="nn-NO" sz="2800" b="1" dirty="0"/>
              <a:t>Tida kjem!</a:t>
            </a:r>
            <a:endParaRPr lang="nb-NO" sz="2800" b="1" dirty="0"/>
          </a:p>
        </p:txBody>
      </p:sp>
      <p:pic>
        <p:nvPicPr>
          <p:cNvPr id="45060" name="Picture 4" descr="MCj033567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1854200"/>
            <a:ext cx="4406900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9144000" cy="1295400"/>
          </a:xfrm>
          <a:solidFill>
            <a:srgbClr val="97E516"/>
          </a:solidFill>
        </p:spPr>
        <p:txBody>
          <a:bodyPr/>
          <a:lstStyle/>
          <a:p>
            <a:r>
              <a:rPr lang="nn-NO" sz="6600" dirty="0"/>
              <a:t>Planfilosofi - 3</a:t>
            </a:r>
            <a:endParaRPr lang="nb-NO" sz="66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9144000" cy="3887787"/>
          </a:xfrm>
          <a:solidFill>
            <a:schemeClr val="accent6"/>
          </a:solidFill>
        </p:spPr>
        <p:txBody>
          <a:bodyPr/>
          <a:lstStyle/>
          <a:p>
            <a:pPr marL="381000" indent="-381000" algn="ctr">
              <a:buFont typeface="Monotype Sorts" charset="2"/>
              <a:buNone/>
            </a:pPr>
            <a:endParaRPr lang="nn-NO" sz="4000" b="1" dirty="0">
              <a:solidFill>
                <a:schemeClr val="bg1"/>
              </a:solidFill>
            </a:endParaRPr>
          </a:p>
          <a:p>
            <a:pPr marL="381000" indent="-381000" algn="ctr">
              <a:buFont typeface="Monotype Sorts" charset="2"/>
              <a:buNone/>
            </a:pPr>
            <a:r>
              <a:rPr lang="nn-NO" sz="4000" b="1" dirty="0">
                <a:solidFill>
                  <a:schemeClr val="bg1"/>
                </a:solidFill>
              </a:rPr>
              <a:t>medan ein «mindre del» </a:t>
            </a:r>
            <a:r>
              <a:rPr lang="nn-NO" sz="4000" b="1" i="1" dirty="0">
                <a:solidFill>
                  <a:schemeClr val="bg1"/>
                </a:solidFill>
              </a:rPr>
              <a:t>er </a:t>
            </a:r>
          </a:p>
          <a:p>
            <a:pPr marL="381000" indent="-381000" algn="ctr">
              <a:buFont typeface="Monotype Sorts" charset="2"/>
              <a:buNone/>
            </a:pPr>
            <a:r>
              <a:rPr lang="nn-NO" sz="4000" b="1" i="1" dirty="0">
                <a:solidFill>
                  <a:schemeClr val="bg1"/>
                </a:solidFill>
              </a:rPr>
              <a:t>aktive brukarar -</a:t>
            </a:r>
          </a:p>
          <a:p>
            <a:pPr marL="381000" indent="-381000" algn="ctr">
              <a:buFont typeface="Monotype Sorts" charset="2"/>
              <a:buNone/>
            </a:pPr>
            <a:r>
              <a:rPr lang="nn-NO" sz="4000" b="1" i="1" dirty="0">
                <a:solidFill>
                  <a:schemeClr val="bg1"/>
                </a:solidFill>
              </a:rPr>
              <a:t>og stiller opp for drifta</a:t>
            </a:r>
          </a:p>
          <a:p>
            <a:pPr marL="381000" indent="-381000" algn="ctr">
              <a:buFont typeface="Monotype Sorts" charset="2"/>
              <a:buNone/>
            </a:pPr>
            <a:r>
              <a:rPr lang="nn-NO" sz="4000" b="1" dirty="0">
                <a:solidFill>
                  <a:schemeClr val="bg1"/>
                </a:solidFill>
              </a:rPr>
              <a:t>av anlegget/-a… </a:t>
            </a:r>
            <a:endParaRPr lang="nb-NO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5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0"/>
            <a:ext cx="4836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2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1101725"/>
          </a:xfrm>
          <a:gradFill rotWithShape="1">
            <a:gsLst>
              <a:gs pos="0">
                <a:srgbClr val="97E516">
                  <a:gamma/>
                  <a:shade val="46275"/>
                  <a:invGamma/>
                </a:srgbClr>
              </a:gs>
              <a:gs pos="50000">
                <a:srgbClr val="97E516"/>
              </a:gs>
              <a:gs pos="100000">
                <a:srgbClr val="97E516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nn-NO" dirty="0"/>
              <a:t>Konkretisering  </a:t>
            </a:r>
            <a:endParaRPr lang="nb-NO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808"/>
            <a:ext cx="9144000" cy="4176464"/>
          </a:xfrm>
          <a:gradFill rotWithShape="1">
            <a:gsLst>
              <a:gs pos="0">
                <a:srgbClr val="97E516"/>
              </a:gs>
              <a:gs pos="50000">
                <a:srgbClr val="97E516">
                  <a:gamma/>
                  <a:shade val="46275"/>
                  <a:invGamma/>
                </a:srgbClr>
              </a:gs>
              <a:gs pos="100000">
                <a:srgbClr val="97E516"/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90000"/>
              </a:lnSpc>
            </a:pPr>
            <a:endParaRPr lang="nn-NO" dirty="0"/>
          </a:p>
          <a:p>
            <a:pPr marL="0" indent="0">
              <a:lnSpc>
                <a:spcPct val="90000"/>
              </a:lnSpc>
              <a:buNone/>
            </a:pPr>
            <a:r>
              <a:rPr lang="nn-NO" sz="2800" b="1" dirty="0"/>
              <a:t> Organisering – har me </a:t>
            </a:r>
            <a:r>
              <a:rPr lang="nn-NO" sz="2800" b="1" dirty="0">
                <a:solidFill>
                  <a:srgbClr val="C00000"/>
                </a:solidFill>
              </a:rPr>
              <a:t>ein eigna organisasjon</a:t>
            </a:r>
            <a:r>
              <a:rPr lang="nn-NO" sz="2800" b="1" dirty="0"/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n-NO" sz="2800" b="1" dirty="0"/>
              <a:t> Aktivitet -  har me </a:t>
            </a:r>
            <a:r>
              <a:rPr lang="nn-NO" sz="2800" b="1" dirty="0">
                <a:solidFill>
                  <a:schemeClr val="accent1"/>
                </a:solidFill>
              </a:rPr>
              <a:t>ein eigna organisasjon</a:t>
            </a:r>
            <a:r>
              <a:rPr lang="nn-NO" sz="2800" b="1" dirty="0"/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n-NO" sz="2800" b="1" dirty="0"/>
              <a:t> Drift av anlegg – har me </a:t>
            </a:r>
            <a:r>
              <a:rPr lang="nn-NO" sz="2800" b="1" dirty="0">
                <a:solidFill>
                  <a:schemeClr val="bg1"/>
                </a:solidFill>
              </a:rPr>
              <a:t>ein eigna organisasjon</a:t>
            </a:r>
            <a:r>
              <a:rPr lang="nn-NO" sz="2800" b="1" dirty="0"/>
              <a:t>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nn-NO" dirty="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nn-NO" dirty="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nn-NO" dirty="0"/>
              <a:t> </a:t>
            </a:r>
            <a:r>
              <a:rPr lang="nn-NO" sz="2800" b="1" dirty="0"/>
              <a:t>Dersom EITT av svara er NEI må leiinga/</a:t>
            </a:r>
            <a:r>
              <a:rPr lang="nn-NO" sz="2800" b="1" dirty="0" err="1"/>
              <a:t>hovedstyret</a:t>
            </a:r>
            <a:r>
              <a:rPr lang="nn-NO" sz="2800" b="1" dirty="0"/>
              <a:t> </a:t>
            </a:r>
          </a:p>
          <a:p>
            <a:pPr algn="ctr">
              <a:lnSpc>
                <a:spcPct val="90000"/>
              </a:lnSpc>
              <a:buFont typeface="Monotype Sorts" charset="2"/>
              <a:buNone/>
            </a:pPr>
            <a:r>
              <a:rPr lang="nn-NO" sz="2800" b="1" dirty="0">
                <a:solidFill>
                  <a:srgbClr val="C00000"/>
                </a:solidFill>
              </a:rPr>
              <a:t>gå ein runde på… kvifor ikkje (!)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nn-NO" sz="2800" b="1" dirty="0"/>
              <a:t>- og peika på korleis me bør endre organiseringa</a:t>
            </a:r>
            <a:endParaRPr lang="nb-NO" sz="2800" b="1" dirty="0"/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nn-NO" sz="1400" dirty="0"/>
              <a:t>  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25024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50938"/>
          </a:xfrm>
          <a:solidFill>
            <a:srgbClr val="97E516"/>
          </a:solidFill>
        </p:spPr>
        <p:txBody>
          <a:bodyPr/>
          <a:lstStyle/>
          <a:p>
            <a:r>
              <a:rPr lang="nn-NO" sz="6000" dirty="0"/>
              <a:t>3 stikkord på ”sam - ”</a:t>
            </a:r>
            <a:endParaRPr lang="nb-NO" sz="6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4321175"/>
          </a:xfrm>
          <a:gradFill rotWithShape="1">
            <a:gsLst>
              <a:gs pos="0">
                <a:srgbClr val="97E516"/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pPr marL="381000" indent="-381000">
              <a:buFont typeface="Monotype Sorts" charset="2"/>
              <a:buNone/>
            </a:pPr>
            <a:r>
              <a:rPr lang="nn-NO" sz="4000" dirty="0"/>
              <a:t>   </a:t>
            </a:r>
            <a:r>
              <a:rPr lang="nn-NO" sz="2800" dirty="0"/>
              <a:t>Utnyttingsgraden er sentralt i prioriteringsrunden... </a:t>
            </a:r>
          </a:p>
          <a:p>
            <a:pPr marL="381000" indent="-381000">
              <a:buFont typeface="Monotype Sorts" charset="2"/>
              <a:buNone/>
            </a:pPr>
            <a:r>
              <a:rPr lang="nn-NO" sz="3600" dirty="0"/>
              <a:t>   </a:t>
            </a:r>
          </a:p>
          <a:p>
            <a:pPr marL="381000" indent="-381000" algn="ctr">
              <a:buFont typeface="Monotype Sorts" charset="2"/>
              <a:buNone/>
            </a:pPr>
            <a:r>
              <a:rPr lang="nn-NO" sz="3600" dirty="0"/>
              <a:t>   Utfordringane som mange lag og organisasjonar står overfor er baserte på:</a:t>
            </a:r>
          </a:p>
          <a:p>
            <a:pPr marL="381000" indent="-381000" algn="ctr">
              <a:buFont typeface="Monotype Sorts" charset="2"/>
              <a:buNone/>
            </a:pPr>
            <a:r>
              <a:rPr lang="nn-NO" sz="3600" dirty="0"/>
              <a:t>          </a:t>
            </a:r>
            <a:r>
              <a:rPr lang="nn-NO" sz="4000" dirty="0"/>
              <a:t>    </a:t>
            </a:r>
            <a:r>
              <a:rPr lang="nn-NO" sz="4000" b="1" dirty="0" err="1"/>
              <a:t>SAM</a:t>
            </a:r>
            <a:r>
              <a:rPr lang="nn-NO" sz="4000" dirty="0" err="1"/>
              <a:t>lokalisering</a:t>
            </a:r>
            <a:r>
              <a:rPr lang="nn-NO" sz="4000" dirty="0"/>
              <a:t>,</a:t>
            </a:r>
          </a:p>
          <a:p>
            <a:pPr marL="381000" indent="-381000" algn="ctr">
              <a:buFont typeface="Monotype Sorts" charset="2"/>
              <a:buNone/>
            </a:pPr>
            <a:r>
              <a:rPr lang="nn-NO" sz="4000" dirty="0"/>
              <a:t>   </a:t>
            </a:r>
            <a:r>
              <a:rPr lang="nn-NO" sz="4000" b="1" dirty="0" err="1"/>
              <a:t>SAM</a:t>
            </a:r>
            <a:r>
              <a:rPr lang="nn-NO" sz="4000" dirty="0" err="1"/>
              <a:t>arbeid</a:t>
            </a:r>
            <a:r>
              <a:rPr lang="nn-NO" sz="4000" dirty="0"/>
              <a:t> og </a:t>
            </a:r>
            <a:r>
              <a:rPr lang="nn-NO" sz="4000" b="1" dirty="0" err="1"/>
              <a:t>SAM</a:t>
            </a:r>
            <a:r>
              <a:rPr lang="nn-NO" sz="4000" dirty="0" err="1"/>
              <a:t>handling</a:t>
            </a:r>
            <a:r>
              <a:rPr lang="nn-NO" sz="4000" dirty="0"/>
              <a:t>! </a:t>
            </a:r>
            <a:endParaRPr lang="nb-NO" sz="4000" dirty="0"/>
          </a:p>
          <a:p>
            <a:pPr marL="381000" indent="-381000"/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170933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212304"/>
          </a:xfrm>
          <a:solidFill>
            <a:schemeClr val="tx1"/>
          </a:solidFill>
        </p:spPr>
        <p:txBody>
          <a:bodyPr/>
          <a:lstStyle/>
          <a:p>
            <a:r>
              <a:rPr lang="nn-NO" i="0" dirty="0">
                <a:solidFill>
                  <a:schemeClr val="bg1"/>
                </a:solidFill>
              </a:rPr>
              <a:t>Ting tek tid…….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0" y="1844824"/>
            <a:ext cx="4495800" cy="3960440"/>
          </a:xfrm>
        </p:spPr>
        <p:txBody>
          <a:bodyPr/>
          <a:lstStyle/>
          <a:p>
            <a:pPr marL="0" indent="0">
              <a:buNone/>
            </a:pPr>
            <a:r>
              <a:rPr lang="nn-NO" sz="2800" b="1" dirty="0">
                <a:solidFill>
                  <a:schemeClr val="bg1"/>
                </a:solidFill>
              </a:rPr>
              <a:t>   Brukarane</a:t>
            </a:r>
            <a:r>
              <a:rPr lang="nn-NO" sz="2800" dirty="0">
                <a:solidFill>
                  <a:schemeClr val="bg1"/>
                </a:solidFill>
              </a:rPr>
              <a:t>:</a:t>
            </a:r>
          </a:p>
          <a:p>
            <a:endParaRPr lang="nn-NO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n-NO" sz="2400" dirty="0">
                <a:solidFill>
                  <a:schemeClr val="bg1"/>
                </a:solidFill>
              </a:rPr>
              <a:t>    Haust / vinter = lagsplan</a:t>
            </a:r>
          </a:p>
          <a:p>
            <a:pPr marL="0" indent="0">
              <a:buNone/>
            </a:pPr>
            <a:r>
              <a:rPr lang="nn-NO" sz="2400" dirty="0">
                <a:solidFill>
                  <a:schemeClr val="bg1"/>
                </a:solidFill>
              </a:rPr>
              <a:t>    Feb.: årsmøte, </a:t>
            </a:r>
            <a:r>
              <a:rPr lang="nn-NO" sz="2400" dirty="0" err="1">
                <a:solidFill>
                  <a:schemeClr val="bg1"/>
                </a:solidFill>
              </a:rPr>
              <a:t>budsj+finans</a:t>
            </a:r>
            <a:r>
              <a:rPr lang="nn-NO" sz="24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nn-NO" sz="2400" dirty="0">
                <a:solidFill>
                  <a:schemeClr val="bg1"/>
                </a:solidFill>
              </a:rPr>
              <a:t>    Mars- juni: innspel komm.pl.</a:t>
            </a:r>
          </a:p>
          <a:p>
            <a:pPr marL="0" indent="0">
              <a:buNone/>
            </a:pPr>
            <a:r>
              <a:rPr lang="nn-NO" sz="2400" dirty="0">
                <a:solidFill>
                  <a:schemeClr val="bg1"/>
                </a:solidFill>
              </a:rPr>
              <a:t>    Kommunen sin søknadsfrist</a:t>
            </a:r>
          </a:p>
          <a:p>
            <a:pPr marL="0" indent="0">
              <a:buNone/>
            </a:pPr>
            <a:r>
              <a:rPr lang="nn-NO" sz="2400" dirty="0">
                <a:solidFill>
                  <a:schemeClr val="bg1"/>
                </a:solidFill>
              </a:rPr>
              <a:t>    Aug.- okt. avklare manglar</a:t>
            </a:r>
          </a:p>
          <a:p>
            <a:endParaRPr lang="nn-NO" sz="2800" dirty="0">
              <a:solidFill>
                <a:schemeClr val="bg1"/>
              </a:solidFill>
            </a:endParaRPr>
          </a:p>
          <a:p>
            <a:endParaRPr lang="nn-NO" sz="2800" dirty="0">
              <a:solidFill>
                <a:schemeClr val="bg1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4644008" y="1943253"/>
            <a:ext cx="44999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/>
              <a:t>Kommunen:</a:t>
            </a:r>
          </a:p>
          <a:p>
            <a:endParaRPr lang="nn-NO" b="1" dirty="0"/>
          </a:p>
          <a:p>
            <a:r>
              <a:rPr lang="nn-NO" dirty="0" err="1"/>
              <a:t>Okt</a:t>
            </a:r>
            <a:r>
              <a:rPr lang="nn-NO" dirty="0"/>
              <a:t>/nov + </a:t>
            </a:r>
            <a:r>
              <a:rPr lang="nn-NO" dirty="0" err="1"/>
              <a:t>feb</a:t>
            </a:r>
            <a:r>
              <a:rPr lang="nn-NO" dirty="0"/>
              <a:t>: «info-møte»</a:t>
            </a:r>
          </a:p>
          <a:p>
            <a:r>
              <a:rPr lang="nn-NO" dirty="0"/>
              <a:t>søknadsfrist  spelemidlar</a:t>
            </a:r>
          </a:p>
          <a:p>
            <a:r>
              <a:rPr lang="nn-NO" dirty="0"/>
              <a:t>Juni- </a:t>
            </a:r>
            <a:r>
              <a:rPr lang="nn-NO" dirty="0" err="1"/>
              <a:t>okt</a:t>
            </a:r>
            <a:r>
              <a:rPr lang="nn-NO" dirty="0"/>
              <a:t>: handsaming plan</a:t>
            </a:r>
          </a:p>
          <a:p>
            <a:r>
              <a:rPr lang="nn-NO" dirty="0"/>
              <a:t>  + ev. politisk runde finans.  </a:t>
            </a:r>
          </a:p>
          <a:p>
            <a:r>
              <a:rPr lang="nn-NO" dirty="0"/>
              <a:t>Okt.- </a:t>
            </a:r>
            <a:r>
              <a:rPr lang="nn-NO" dirty="0" err="1"/>
              <a:t>des</a:t>
            </a:r>
            <a:r>
              <a:rPr lang="nn-NO" dirty="0"/>
              <a:t>: rev. av plan</a:t>
            </a:r>
          </a:p>
          <a:p>
            <a:r>
              <a:rPr lang="nn-NO" dirty="0"/>
              <a:t>Des.: pol. vedtak plan</a:t>
            </a:r>
          </a:p>
          <a:p>
            <a:r>
              <a:rPr lang="nn-NO" dirty="0"/>
              <a:t>15. jan: vidaresend. </a:t>
            </a:r>
            <a:r>
              <a:rPr lang="nn-NO" dirty="0" err="1"/>
              <a:t>søkn</a:t>
            </a:r>
            <a:r>
              <a:rPr lang="nn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738761"/>
      </p:ext>
    </p:extLst>
  </p:cSld>
  <p:clrMapOvr>
    <a:masterClrMapping/>
  </p:clrMapOvr>
</p:sld>
</file>

<file path=ppt/theme/theme1.xml><?xml version="1.0" encoding="utf-8"?>
<a:theme xmlns:a="http://schemas.openxmlformats.org/drawingml/2006/main" name="skygglnf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skygglnf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kygglnf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ygglnf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kygglnf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skygglnf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kygglnf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ygglnf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kygglnf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skygglnf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kygglnf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ygglnf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kygglnf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skygglnf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kygglnf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ygglnf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kygglnf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skygglnf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kygglnf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ygglnf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glnf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c:\powerpnt\mal\frgtrans\skygglnf.ppt</Template>
  <TotalTime>2795</TotalTime>
  <Pages>4</Pages>
  <Words>1603</Words>
  <Application>Microsoft Office PowerPoint</Application>
  <PresentationFormat>Skjermfremvisning (4:3)</PresentationFormat>
  <Paragraphs>474</Paragraphs>
  <Slides>43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12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43</vt:i4>
      </vt:variant>
    </vt:vector>
  </HeadingPairs>
  <TitlesOfParts>
    <vt:vector size="60" baseType="lpstr">
      <vt:lpstr>Aharoni</vt:lpstr>
      <vt:lpstr>Arial</vt:lpstr>
      <vt:lpstr>Book Antiqua</vt:lpstr>
      <vt:lpstr>Calibri</vt:lpstr>
      <vt:lpstr>Comic Sans MS</vt:lpstr>
      <vt:lpstr>Garamond</vt:lpstr>
      <vt:lpstr>Georgia</vt:lpstr>
      <vt:lpstr>Monotype Sorts</vt:lpstr>
      <vt:lpstr>Snap ITC</vt:lpstr>
      <vt:lpstr>Times New Roman</vt:lpstr>
      <vt:lpstr>Verdana</vt:lpstr>
      <vt:lpstr>Wingdings</vt:lpstr>
      <vt:lpstr>skygglnf</vt:lpstr>
      <vt:lpstr>1_skygglnf</vt:lpstr>
      <vt:lpstr>3_skygglnf</vt:lpstr>
      <vt:lpstr>4_skygglnf</vt:lpstr>
      <vt:lpstr>5_skygglnf</vt:lpstr>
      <vt:lpstr>PLANLEGGING om korleis planar også heng i saman…. </vt:lpstr>
      <vt:lpstr> om å starte tidsnok…</vt:lpstr>
      <vt:lpstr>Planfilosofi </vt:lpstr>
      <vt:lpstr>Planfilosofi - 2</vt:lpstr>
      <vt:lpstr>Planfilosofi - 3</vt:lpstr>
      <vt:lpstr>PowerPoint-presentasjon</vt:lpstr>
      <vt:lpstr>Konkretisering  </vt:lpstr>
      <vt:lpstr>3 stikkord på ”sam - ”</vt:lpstr>
      <vt:lpstr>Ting tek tid…….</vt:lpstr>
      <vt:lpstr>PowerPoint-presentasjon</vt:lpstr>
      <vt:lpstr>PowerPoint-presentasjon</vt:lpstr>
      <vt:lpstr>PowerPoint-presentasjon</vt:lpstr>
      <vt:lpstr>PowerPoint-presentasjon</vt:lpstr>
      <vt:lpstr>Ønske det, ville det med, men…</vt:lpstr>
      <vt:lpstr>Først nokre innleiande ord ...   </vt:lpstr>
      <vt:lpstr>PowerPoint-presentasjon</vt:lpstr>
      <vt:lpstr>PowerPoint-presentasjon</vt:lpstr>
      <vt:lpstr> Evaluering av ein plan   </vt:lpstr>
      <vt:lpstr>  </vt:lpstr>
      <vt:lpstr>PowerPoint-presentasjon</vt:lpstr>
      <vt:lpstr> Kva er gjennomført / ikkje gjennomført ut i frå politiske vedtak:   </vt:lpstr>
      <vt:lpstr>Konkretisering </vt:lpstr>
      <vt:lpstr>Konkretisering </vt:lpstr>
      <vt:lpstr>PowerPoint-presentasjon</vt:lpstr>
      <vt:lpstr>Laget sin anleggsplan</vt:lpstr>
      <vt:lpstr>PowerPoint-presentasjon</vt:lpstr>
      <vt:lpstr>PowerPoint-presentasjon</vt:lpstr>
      <vt:lpstr>REFUSJON FOR DRIFT</vt:lpstr>
      <vt:lpstr>  Regional plan - kulturanlegg</vt:lpstr>
      <vt:lpstr>KORLEIS ENGASJERE SEG? (1)</vt:lpstr>
      <vt:lpstr>Korleis engasjere seg ? (2)</vt:lpstr>
      <vt:lpstr>Feller å gå i - !!! (1) </vt:lpstr>
      <vt:lpstr>Feller å gå i - !!! (2)</vt:lpstr>
      <vt:lpstr>Korleis kan me sikre kvaliteten  på ein ”prosess” ?</vt:lpstr>
      <vt:lpstr>PowerPoint-presentasjon</vt:lpstr>
      <vt:lpstr>Kommersialisering - ! ?</vt:lpstr>
      <vt:lpstr>PowerPoint-presentasjon</vt:lpstr>
      <vt:lpstr>PowerPoint-presentasjon</vt:lpstr>
      <vt:lpstr>PowerPoint-presentasjon</vt:lpstr>
      <vt:lpstr>Årshjulet </vt:lpstr>
      <vt:lpstr>PowerPoint-presentasjon</vt:lpstr>
      <vt:lpstr>Kva legg du i ”utvikling” ?</vt:lpstr>
      <vt:lpstr>Dynamikk -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Reguleringsplan ORNES</dc:title>
  <dc:creator>Bjørn Davidsen</dc:creator>
  <cp:lastModifiedBy>Erling Bjørnetun</cp:lastModifiedBy>
  <cp:revision>166</cp:revision>
  <cp:lastPrinted>2015-02-09T11:44:10Z</cp:lastPrinted>
  <dcterms:created xsi:type="dcterms:W3CDTF">1995-11-02T13:33:02Z</dcterms:created>
  <dcterms:modified xsi:type="dcterms:W3CDTF">2017-10-17T20:52:30Z</dcterms:modified>
</cp:coreProperties>
</file>